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
  </p:sldMasterIdLst>
  <p:notesMasterIdLst>
    <p:notesMasterId r:id="rId26"/>
  </p:notesMasterIdLst>
  <p:sldIdLst>
    <p:sldId id="258" r:id="rId2"/>
    <p:sldId id="1303" r:id="rId3"/>
    <p:sldId id="260" r:id="rId4"/>
    <p:sldId id="1306" r:id="rId5"/>
    <p:sldId id="300" r:id="rId6"/>
    <p:sldId id="307" r:id="rId7"/>
    <p:sldId id="310" r:id="rId8"/>
    <p:sldId id="1307" r:id="rId9"/>
    <p:sldId id="1304" r:id="rId10"/>
    <p:sldId id="1308" r:id="rId11"/>
    <p:sldId id="1309" r:id="rId12"/>
    <p:sldId id="305" r:id="rId13"/>
    <p:sldId id="311" r:id="rId14"/>
    <p:sldId id="309" r:id="rId15"/>
    <p:sldId id="317" r:id="rId16"/>
    <p:sldId id="313" r:id="rId17"/>
    <p:sldId id="318" r:id="rId18"/>
    <p:sldId id="1313" r:id="rId19"/>
    <p:sldId id="314" r:id="rId20"/>
    <p:sldId id="1312" r:id="rId21"/>
    <p:sldId id="316" r:id="rId22"/>
    <p:sldId id="1310" r:id="rId23"/>
    <p:sldId id="1314" r:id="rId24"/>
    <p:sldId id="130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Sorian" initials="R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EA2"/>
    <a:srgbClr val="DC6029"/>
    <a:srgbClr val="D2E8EC"/>
    <a:srgbClr val="FEF6CD"/>
    <a:srgbClr val="6F6C65"/>
    <a:srgbClr val="FBE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1156" autoAdjust="0"/>
  </p:normalViewPr>
  <p:slideViewPr>
    <p:cSldViewPr>
      <p:cViewPr>
        <p:scale>
          <a:sx n="125" d="100"/>
          <a:sy n="125" d="100"/>
        </p:scale>
        <p:origin x="-872" y="1952"/>
      </p:cViewPr>
      <p:guideLst>
        <p:guide orient="horz" pos="2160"/>
        <p:guide pos="2880"/>
      </p:guideLst>
    </p:cSldViewPr>
  </p:slideViewPr>
  <p:notesTextViewPr>
    <p:cViewPr>
      <p:scale>
        <a:sx n="1" d="1"/>
        <a:sy n="1" d="1"/>
      </p:scale>
      <p:origin x="0" y="0"/>
    </p:cViewPr>
  </p:notesTextViewPr>
  <p:sorterViewPr>
    <p:cViewPr>
      <p:scale>
        <a:sx n="66" d="100"/>
        <a:sy n="66" d="100"/>
      </p:scale>
      <p:origin x="0" y="1024"/>
    </p:cViewPr>
  </p:sorterViewPr>
  <p:notesViewPr>
    <p:cSldViewPr snapToGrid="0" snapToObjects="1">
      <p:cViewPr>
        <p:scale>
          <a:sx n="271" d="100"/>
          <a:sy n="271" d="100"/>
        </p:scale>
        <p:origin x="944" y="30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E3410-F7B0-455B-B36E-92D4D7B881B6}" type="doc">
      <dgm:prSet loTypeId="urn:microsoft.com/office/officeart/2005/8/layout/hProcess9" loCatId="process" qsTypeId="urn:microsoft.com/office/officeart/2005/8/quickstyle/simple1" qsCatId="simple" csTypeId="urn:microsoft.com/office/officeart/2005/8/colors/accent1_2" csCatId="accent1" phldr="1"/>
      <dgm:spPr/>
    </dgm:pt>
    <dgm:pt modelId="{D659B320-F9E3-41BB-9C2B-1AECF1EA2466}">
      <dgm:prSet phldrT="[Text]" custT="1"/>
      <dgm:spPr>
        <a:solidFill>
          <a:srgbClr val="208EA2"/>
        </a:solidFill>
      </dgm:spPr>
      <dgm:t>
        <a:bodyPr anchor="t"/>
        <a:lstStyle/>
        <a:p>
          <a:r>
            <a:rPr lang="en-US" sz="2400" b="1" dirty="0"/>
            <a:t>1965</a:t>
          </a:r>
        </a:p>
        <a:p>
          <a:r>
            <a:rPr lang="en-US" sz="2400" dirty="0"/>
            <a:t>Medicaid</a:t>
          </a:r>
        </a:p>
      </dgm:t>
    </dgm:pt>
    <dgm:pt modelId="{D8903C1F-2ED2-4ED1-AB88-2ED7B1845415}" type="parTrans" cxnId="{6ED15208-2BCD-4C4B-A7FE-FD7E5541F15B}">
      <dgm:prSet/>
      <dgm:spPr/>
      <dgm:t>
        <a:bodyPr/>
        <a:lstStyle/>
        <a:p>
          <a:endParaRPr lang="en-US"/>
        </a:p>
      </dgm:t>
    </dgm:pt>
    <dgm:pt modelId="{29D5E8D9-6685-45CF-B5C3-53EB6FDD2411}" type="sibTrans" cxnId="{6ED15208-2BCD-4C4B-A7FE-FD7E5541F15B}">
      <dgm:prSet/>
      <dgm:spPr/>
      <dgm:t>
        <a:bodyPr/>
        <a:lstStyle/>
        <a:p>
          <a:endParaRPr lang="en-US"/>
        </a:p>
      </dgm:t>
    </dgm:pt>
    <dgm:pt modelId="{8B506BEF-80B3-42AB-89C3-A994B7E69D70}">
      <dgm:prSet phldrT="[Text]" custT="1"/>
      <dgm:spPr>
        <a:solidFill>
          <a:srgbClr val="208EA2"/>
        </a:solidFill>
      </dgm:spPr>
      <dgm:t>
        <a:bodyPr anchor="t"/>
        <a:lstStyle/>
        <a:p>
          <a:r>
            <a:rPr lang="en-US" sz="2400" b="1" dirty="0"/>
            <a:t>1990</a:t>
          </a:r>
        </a:p>
        <a:p>
          <a:r>
            <a:rPr lang="en-US" sz="2400" dirty="0"/>
            <a:t>Medicaid </a:t>
          </a:r>
          <a:br>
            <a:rPr lang="en-US" sz="2400" dirty="0"/>
          </a:br>
          <a:r>
            <a:rPr lang="en-US" sz="2400" dirty="0"/>
            <a:t>Drug Rebate Program</a:t>
          </a:r>
        </a:p>
      </dgm:t>
    </dgm:pt>
    <dgm:pt modelId="{6CA0BF43-CF29-43F6-AD9A-882794979BF6}" type="parTrans" cxnId="{AF4A7890-58BA-4D8E-943D-A02788AB407A}">
      <dgm:prSet/>
      <dgm:spPr/>
      <dgm:t>
        <a:bodyPr/>
        <a:lstStyle/>
        <a:p>
          <a:endParaRPr lang="en-US"/>
        </a:p>
      </dgm:t>
    </dgm:pt>
    <dgm:pt modelId="{92420CEA-B9F8-4439-BA7E-895D601834ED}" type="sibTrans" cxnId="{AF4A7890-58BA-4D8E-943D-A02788AB407A}">
      <dgm:prSet/>
      <dgm:spPr/>
      <dgm:t>
        <a:bodyPr/>
        <a:lstStyle/>
        <a:p>
          <a:endParaRPr lang="en-US"/>
        </a:p>
      </dgm:t>
    </dgm:pt>
    <dgm:pt modelId="{6FADEC0F-0C9D-4DE0-897E-F96E999EBCD2}">
      <dgm:prSet phldrT="[Text]" custT="1"/>
      <dgm:spPr>
        <a:solidFill>
          <a:srgbClr val="208EA2"/>
        </a:solidFill>
      </dgm:spPr>
      <dgm:t>
        <a:bodyPr anchor="t"/>
        <a:lstStyle/>
        <a:p>
          <a:r>
            <a:rPr lang="en-US" sz="2400" b="1" dirty="0"/>
            <a:t>1992</a:t>
          </a:r>
        </a:p>
        <a:p>
          <a:r>
            <a:rPr lang="en-US" sz="2400" dirty="0"/>
            <a:t>340B </a:t>
          </a:r>
          <a:br>
            <a:rPr lang="en-US" sz="2400" dirty="0"/>
          </a:br>
          <a:r>
            <a:rPr lang="en-US" sz="2400" dirty="0"/>
            <a:t>Drug Pricing </a:t>
          </a:r>
          <a:br>
            <a:rPr lang="en-US" sz="2400" dirty="0"/>
          </a:br>
          <a:r>
            <a:rPr lang="en-US" sz="2400" dirty="0"/>
            <a:t>Program</a:t>
          </a:r>
        </a:p>
      </dgm:t>
    </dgm:pt>
    <dgm:pt modelId="{327CAEBB-B3EE-4FA3-BAB2-F043B9ADF25F}" type="parTrans" cxnId="{DAF21167-ACFD-4A78-9595-7C61F6FA13F0}">
      <dgm:prSet/>
      <dgm:spPr/>
      <dgm:t>
        <a:bodyPr/>
        <a:lstStyle/>
        <a:p>
          <a:endParaRPr lang="en-US"/>
        </a:p>
      </dgm:t>
    </dgm:pt>
    <dgm:pt modelId="{81E5E3F5-E18D-4A84-822D-E1F2A62E6266}" type="sibTrans" cxnId="{DAF21167-ACFD-4A78-9595-7C61F6FA13F0}">
      <dgm:prSet/>
      <dgm:spPr/>
      <dgm:t>
        <a:bodyPr/>
        <a:lstStyle/>
        <a:p>
          <a:endParaRPr lang="en-US"/>
        </a:p>
      </dgm:t>
    </dgm:pt>
    <dgm:pt modelId="{ACF0AF3B-282A-4D55-A620-1EC245D66DD6}" type="pres">
      <dgm:prSet presAssocID="{4DFE3410-F7B0-455B-B36E-92D4D7B881B6}" presName="CompostProcess" presStyleCnt="0">
        <dgm:presLayoutVars>
          <dgm:dir/>
          <dgm:resizeHandles val="exact"/>
        </dgm:presLayoutVars>
      </dgm:prSet>
      <dgm:spPr/>
    </dgm:pt>
    <dgm:pt modelId="{D7129F71-5954-40D2-8993-1A0EDC6EF97E}" type="pres">
      <dgm:prSet presAssocID="{4DFE3410-F7B0-455B-B36E-92D4D7B881B6}" presName="arrow" presStyleLbl="bgShp" presStyleIdx="0" presStyleCnt="1"/>
      <dgm:spPr>
        <a:solidFill>
          <a:srgbClr val="DC6029"/>
        </a:solidFill>
      </dgm:spPr>
    </dgm:pt>
    <dgm:pt modelId="{99957232-8715-456F-B26E-080393BB469C}" type="pres">
      <dgm:prSet presAssocID="{4DFE3410-F7B0-455B-B36E-92D4D7B881B6}" presName="linearProcess" presStyleCnt="0"/>
      <dgm:spPr/>
    </dgm:pt>
    <dgm:pt modelId="{6496BBAE-4E92-4301-A8CB-D50F21DAA36C}" type="pres">
      <dgm:prSet presAssocID="{D659B320-F9E3-41BB-9C2B-1AECF1EA2466}" presName="textNode" presStyleLbl="node1" presStyleIdx="0" presStyleCnt="3">
        <dgm:presLayoutVars>
          <dgm:bulletEnabled val="1"/>
        </dgm:presLayoutVars>
      </dgm:prSet>
      <dgm:spPr/>
      <dgm:t>
        <a:bodyPr/>
        <a:lstStyle/>
        <a:p>
          <a:endParaRPr lang="en-US"/>
        </a:p>
      </dgm:t>
    </dgm:pt>
    <dgm:pt modelId="{B414E472-FEF8-49CD-A6AD-44744A7D12E8}" type="pres">
      <dgm:prSet presAssocID="{29D5E8D9-6685-45CF-B5C3-53EB6FDD2411}" presName="sibTrans" presStyleCnt="0"/>
      <dgm:spPr/>
    </dgm:pt>
    <dgm:pt modelId="{09D9AD91-BE49-4655-87AB-D222D75ABEA4}" type="pres">
      <dgm:prSet presAssocID="{8B506BEF-80B3-42AB-89C3-A994B7E69D70}" presName="textNode" presStyleLbl="node1" presStyleIdx="1" presStyleCnt="3">
        <dgm:presLayoutVars>
          <dgm:bulletEnabled val="1"/>
        </dgm:presLayoutVars>
      </dgm:prSet>
      <dgm:spPr/>
      <dgm:t>
        <a:bodyPr/>
        <a:lstStyle/>
        <a:p>
          <a:endParaRPr lang="en-US"/>
        </a:p>
      </dgm:t>
    </dgm:pt>
    <dgm:pt modelId="{CEB0E6D4-0BD8-4B3C-87E4-749A71A64D05}" type="pres">
      <dgm:prSet presAssocID="{92420CEA-B9F8-4439-BA7E-895D601834ED}" presName="sibTrans" presStyleCnt="0"/>
      <dgm:spPr/>
    </dgm:pt>
    <dgm:pt modelId="{4994F3ED-AE20-43AE-9722-3E8C2AAA999A}" type="pres">
      <dgm:prSet presAssocID="{6FADEC0F-0C9D-4DE0-897E-F96E999EBCD2}" presName="textNode" presStyleLbl="node1" presStyleIdx="2" presStyleCnt="3">
        <dgm:presLayoutVars>
          <dgm:bulletEnabled val="1"/>
        </dgm:presLayoutVars>
      </dgm:prSet>
      <dgm:spPr/>
      <dgm:t>
        <a:bodyPr/>
        <a:lstStyle/>
        <a:p>
          <a:endParaRPr lang="en-US"/>
        </a:p>
      </dgm:t>
    </dgm:pt>
  </dgm:ptLst>
  <dgm:cxnLst>
    <dgm:cxn modelId="{6ED15208-2BCD-4C4B-A7FE-FD7E5541F15B}" srcId="{4DFE3410-F7B0-455B-B36E-92D4D7B881B6}" destId="{D659B320-F9E3-41BB-9C2B-1AECF1EA2466}" srcOrd="0" destOrd="0" parTransId="{D8903C1F-2ED2-4ED1-AB88-2ED7B1845415}" sibTransId="{29D5E8D9-6685-45CF-B5C3-53EB6FDD2411}"/>
    <dgm:cxn modelId="{5A0C023E-DA89-41A7-B6C1-1E7ABD8A5008}" type="presOf" srcId="{D659B320-F9E3-41BB-9C2B-1AECF1EA2466}" destId="{6496BBAE-4E92-4301-A8CB-D50F21DAA36C}" srcOrd="0" destOrd="0" presId="urn:microsoft.com/office/officeart/2005/8/layout/hProcess9"/>
    <dgm:cxn modelId="{DAF21167-ACFD-4A78-9595-7C61F6FA13F0}" srcId="{4DFE3410-F7B0-455B-B36E-92D4D7B881B6}" destId="{6FADEC0F-0C9D-4DE0-897E-F96E999EBCD2}" srcOrd="2" destOrd="0" parTransId="{327CAEBB-B3EE-4FA3-BAB2-F043B9ADF25F}" sibTransId="{81E5E3F5-E18D-4A84-822D-E1F2A62E6266}"/>
    <dgm:cxn modelId="{264EACC9-1B0E-4291-969F-8E59B5F3417E}" type="presOf" srcId="{4DFE3410-F7B0-455B-B36E-92D4D7B881B6}" destId="{ACF0AF3B-282A-4D55-A620-1EC245D66DD6}" srcOrd="0" destOrd="0" presId="urn:microsoft.com/office/officeart/2005/8/layout/hProcess9"/>
    <dgm:cxn modelId="{AF4A7890-58BA-4D8E-943D-A02788AB407A}" srcId="{4DFE3410-F7B0-455B-B36E-92D4D7B881B6}" destId="{8B506BEF-80B3-42AB-89C3-A994B7E69D70}" srcOrd="1" destOrd="0" parTransId="{6CA0BF43-CF29-43F6-AD9A-882794979BF6}" sibTransId="{92420CEA-B9F8-4439-BA7E-895D601834ED}"/>
    <dgm:cxn modelId="{3601E490-9CEA-451F-8EBC-4E343B709943}" type="presOf" srcId="{6FADEC0F-0C9D-4DE0-897E-F96E999EBCD2}" destId="{4994F3ED-AE20-43AE-9722-3E8C2AAA999A}" srcOrd="0" destOrd="0" presId="urn:microsoft.com/office/officeart/2005/8/layout/hProcess9"/>
    <dgm:cxn modelId="{9382768D-384D-4400-AD68-8645BF64EA91}" type="presOf" srcId="{8B506BEF-80B3-42AB-89C3-A994B7E69D70}" destId="{09D9AD91-BE49-4655-87AB-D222D75ABEA4}" srcOrd="0" destOrd="0" presId="urn:microsoft.com/office/officeart/2005/8/layout/hProcess9"/>
    <dgm:cxn modelId="{574EEFF1-1870-414D-B7AD-DE6713D6E139}" type="presParOf" srcId="{ACF0AF3B-282A-4D55-A620-1EC245D66DD6}" destId="{D7129F71-5954-40D2-8993-1A0EDC6EF97E}" srcOrd="0" destOrd="0" presId="urn:microsoft.com/office/officeart/2005/8/layout/hProcess9"/>
    <dgm:cxn modelId="{4E9664CF-14FB-46E2-9776-382D4A20497E}" type="presParOf" srcId="{ACF0AF3B-282A-4D55-A620-1EC245D66DD6}" destId="{99957232-8715-456F-B26E-080393BB469C}" srcOrd="1" destOrd="0" presId="urn:microsoft.com/office/officeart/2005/8/layout/hProcess9"/>
    <dgm:cxn modelId="{ECB48B26-C0AC-4E91-811C-FE8CA773C738}" type="presParOf" srcId="{99957232-8715-456F-B26E-080393BB469C}" destId="{6496BBAE-4E92-4301-A8CB-D50F21DAA36C}" srcOrd="0" destOrd="0" presId="urn:microsoft.com/office/officeart/2005/8/layout/hProcess9"/>
    <dgm:cxn modelId="{F03298BF-97C5-44E0-8D3D-275896DAAB49}" type="presParOf" srcId="{99957232-8715-456F-B26E-080393BB469C}" destId="{B414E472-FEF8-49CD-A6AD-44744A7D12E8}" srcOrd="1" destOrd="0" presId="urn:microsoft.com/office/officeart/2005/8/layout/hProcess9"/>
    <dgm:cxn modelId="{4A1DBE4D-D3EC-43D8-A2B0-6FDF3EC40061}" type="presParOf" srcId="{99957232-8715-456F-B26E-080393BB469C}" destId="{09D9AD91-BE49-4655-87AB-D222D75ABEA4}" srcOrd="2" destOrd="0" presId="urn:microsoft.com/office/officeart/2005/8/layout/hProcess9"/>
    <dgm:cxn modelId="{10282D2F-41D8-4D44-B6FA-34DD2FD0C704}" type="presParOf" srcId="{99957232-8715-456F-B26E-080393BB469C}" destId="{CEB0E6D4-0BD8-4B3C-87E4-749A71A64D05}" srcOrd="3" destOrd="0" presId="urn:microsoft.com/office/officeart/2005/8/layout/hProcess9"/>
    <dgm:cxn modelId="{9FB3935B-9683-470F-B2DB-71EB158A1412}" type="presParOf" srcId="{99957232-8715-456F-B26E-080393BB469C}" destId="{4994F3ED-AE20-43AE-9722-3E8C2AAA999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7807EA-68EE-4D58-86DC-37B934FAD79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82DE3D4-27BC-4C86-B6EA-074C6AB96CD0}">
      <dgm:prSet phldrT="[Text]"/>
      <dgm:spPr>
        <a:solidFill>
          <a:srgbClr val="DC6029"/>
        </a:solidFill>
      </dgm:spPr>
      <dgm:t>
        <a:bodyPr/>
        <a:lstStyle/>
        <a:p>
          <a:r>
            <a:rPr lang="en-US" dirty="0"/>
            <a:t>1992</a:t>
          </a:r>
        </a:p>
      </dgm:t>
    </dgm:pt>
    <dgm:pt modelId="{EBEAAB20-C736-4A0A-8869-6F7D043ED5EB}" type="parTrans" cxnId="{29FE3989-1405-4FC7-875F-1F468C361177}">
      <dgm:prSet/>
      <dgm:spPr/>
      <dgm:t>
        <a:bodyPr/>
        <a:lstStyle/>
        <a:p>
          <a:endParaRPr lang="en-US"/>
        </a:p>
      </dgm:t>
    </dgm:pt>
    <dgm:pt modelId="{7F5D5B94-BA2D-4A2B-A067-B9D6495BA758}" type="sibTrans" cxnId="{29FE3989-1405-4FC7-875F-1F468C361177}">
      <dgm:prSet/>
      <dgm:spPr/>
      <dgm:t>
        <a:bodyPr/>
        <a:lstStyle/>
        <a:p>
          <a:endParaRPr lang="en-US"/>
        </a:p>
      </dgm:t>
    </dgm:pt>
    <dgm:pt modelId="{4193470A-3D08-44D4-8361-71AF7C738FB9}">
      <dgm:prSet phldrT="[Text]"/>
      <dgm:spPr/>
      <dgm:t>
        <a:bodyPr/>
        <a:lstStyle/>
        <a:p>
          <a:r>
            <a:rPr lang="en-US" dirty="0"/>
            <a:t>Congress enacted 340B into law, signed by President Bush</a:t>
          </a:r>
        </a:p>
      </dgm:t>
    </dgm:pt>
    <dgm:pt modelId="{7ED778AB-0CCF-47F5-B58B-A57FACAF07DC}" type="parTrans" cxnId="{3774D11F-10A2-43FD-AABA-8BC4A53A011A}">
      <dgm:prSet/>
      <dgm:spPr/>
      <dgm:t>
        <a:bodyPr/>
        <a:lstStyle/>
        <a:p>
          <a:endParaRPr lang="en-US"/>
        </a:p>
      </dgm:t>
    </dgm:pt>
    <dgm:pt modelId="{E65C384B-3B1E-4D6A-B545-53840F2B1B23}" type="sibTrans" cxnId="{3774D11F-10A2-43FD-AABA-8BC4A53A011A}">
      <dgm:prSet/>
      <dgm:spPr/>
      <dgm:t>
        <a:bodyPr/>
        <a:lstStyle/>
        <a:p>
          <a:endParaRPr lang="en-US"/>
        </a:p>
      </dgm:t>
    </dgm:pt>
    <dgm:pt modelId="{742110A7-AB13-4E1B-B3E3-5C64B4BAD9C1}">
      <dgm:prSet phldrT="[Text]"/>
      <dgm:spPr>
        <a:solidFill>
          <a:srgbClr val="208EA2"/>
        </a:solidFill>
      </dgm:spPr>
      <dgm:t>
        <a:bodyPr/>
        <a:lstStyle/>
        <a:p>
          <a:r>
            <a:rPr lang="en-US" dirty="0"/>
            <a:t>2005</a:t>
          </a:r>
        </a:p>
      </dgm:t>
    </dgm:pt>
    <dgm:pt modelId="{CEB5E28B-9376-4C32-89C7-6188A1B923EE}" type="parTrans" cxnId="{8E7F7063-E4CF-468B-ABC6-6E83D7856661}">
      <dgm:prSet/>
      <dgm:spPr/>
      <dgm:t>
        <a:bodyPr/>
        <a:lstStyle/>
        <a:p>
          <a:endParaRPr lang="en-US"/>
        </a:p>
      </dgm:t>
    </dgm:pt>
    <dgm:pt modelId="{969590F1-C8DB-4CC5-B614-3D5E7470A838}" type="sibTrans" cxnId="{8E7F7063-E4CF-468B-ABC6-6E83D7856661}">
      <dgm:prSet/>
      <dgm:spPr/>
      <dgm:t>
        <a:bodyPr/>
        <a:lstStyle/>
        <a:p>
          <a:endParaRPr lang="en-US"/>
        </a:p>
      </dgm:t>
    </dgm:pt>
    <dgm:pt modelId="{7C83C26E-C749-4D3C-AFCF-DA5142E07981}">
      <dgm:prSet phldrT="[Text]"/>
      <dgm:spPr/>
      <dgm:t>
        <a:bodyPr/>
        <a:lstStyle/>
        <a:p>
          <a:r>
            <a:rPr lang="en-US" dirty="0"/>
            <a:t>Congress adds children’s hospitals to 340B</a:t>
          </a:r>
        </a:p>
      </dgm:t>
    </dgm:pt>
    <dgm:pt modelId="{EDE08108-6D94-44BD-9859-A25D94A7C8AC}" type="parTrans" cxnId="{BB47B3E2-1778-43EA-9C49-947DD1109184}">
      <dgm:prSet/>
      <dgm:spPr/>
      <dgm:t>
        <a:bodyPr/>
        <a:lstStyle/>
        <a:p>
          <a:endParaRPr lang="en-US"/>
        </a:p>
      </dgm:t>
    </dgm:pt>
    <dgm:pt modelId="{FA44F5F1-A507-43B1-98DA-B7606F5752C6}" type="sibTrans" cxnId="{BB47B3E2-1778-43EA-9C49-947DD1109184}">
      <dgm:prSet/>
      <dgm:spPr/>
      <dgm:t>
        <a:bodyPr/>
        <a:lstStyle/>
        <a:p>
          <a:endParaRPr lang="en-US"/>
        </a:p>
      </dgm:t>
    </dgm:pt>
    <dgm:pt modelId="{81544163-3F28-4042-85AF-68E1BD4D2449}">
      <dgm:prSet phldrT="[Text]"/>
      <dgm:spPr>
        <a:solidFill>
          <a:schemeClr val="accent5">
            <a:lumMod val="60000"/>
            <a:lumOff val="40000"/>
          </a:schemeClr>
        </a:solidFill>
      </dgm:spPr>
      <dgm:t>
        <a:bodyPr/>
        <a:lstStyle/>
        <a:p>
          <a:r>
            <a:rPr lang="en-US" dirty="0"/>
            <a:t>2010</a:t>
          </a:r>
        </a:p>
      </dgm:t>
    </dgm:pt>
    <dgm:pt modelId="{AD060428-7D7A-4B47-87B1-707B11A0ADAF}" type="parTrans" cxnId="{FE91C6AA-0289-4C8E-B977-800F013BA2DF}">
      <dgm:prSet/>
      <dgm:spPr/>
      <dgm:t>
        <a:bodyPr/>
        <a:lstStyle/>
        <a:p>
          <a:endParaRPr lang="en-US"/>
        </a:p>
      </dgm:t>
    </dgm:pt>
    <dgm:pt modelId="{AE74F5B5-A8E5-4C7F-9E62-DB798DF4A097}" type="sibTrans" cxnId="{FE91C6AA-0289-4C8E-B977-800F013BA2DF}">
      <dgm:prSet/>
      <dgm:spPr/>
      <dgm:t>
        <a:bodyPr/>
        <a:lstStyle/>
        <a:p>
          <a:endParaRPr lang="en-US"/>
        </a:p>
      </dgm:t>
    </dgm:pt>
    <dgm:pt modelId="{BD804C48-B737-46CF-B570-9528AD10A63D}">
      <dgm:prSet phldrT="[Text]"/>
      <dgm:spPr/>
      <dgm:t>
        <a:bodyPr/>
        <a:lstStyle/>
        <a:p>
          <a:r>
            <a:rPr lang="en-US" dirty="0"/>
            <a:t>Congress expands 340B to include rural hospitals and free-standing cancer hospitals</a:t>
          </a:r>
        </a:p>
      </dgm:t>
    </dgm:pt>
    <dgm:pt modelId="{880DA107-A782-4B11-B548-D1760D07120B}" type="parTrans" cxnId="{F402CDBE-91B9-4059-B673-6E937E609008}">
      <dgm:prSet/>
      <dgm:spPr/>
      <dgm:t>
        <a:bodyPr/>
        <a:lstStyle/>
        <a:p>
          <a:endParaRPr lang="en-US"/>
        </a:p>
      </dgm:t>
    </dgm:pt>
    <dgm:pt modelId="{968F3107-7295-4883-8B53-612DA0E50A3A}" type="sibTrans" cxnId="{F402CDBE-91B9-4059-B673-6E937E609008}">
      <dgm:prSet/>
      <dgm:spPr/>
      <dgm:t>
        <a:bodyPr/>
        <a:lstStyle/>
        <a:p>
          <a:endParaRPr lang="en-US"/>
        </a:p>
      </dgm:t>
    </dgm:pt>
    <dgm:pt modelId="{B45EE189-EC39-4F19-90DB-12AF124521EA}" type="pres">
      <dgm:prSet presAssocID="{6B7807EA-68EE-4D58-86DC-37B934FAD79A}" presName="linearFlow" presStyleCnt="0">
        <dgm:presLayoutVars>
          <dgm:dir/>
          <dgm:animLvl val="lvl"/>
          <dgm:resizeHandles val="exact"/>
        </dgm:presLayoutVars>
      </dgm:prSet>
      <dgm:spPr/>
      <dgm:t>
        <a:bodyPr/>
        <a:lstStyle/>
        <a:p>
          <a:endParaRPr lang="en-US"/>
        </a:p>
      </dgm:t>
    </dgm:pt>
    <dgm:pt modelId="{0F334569-88FF-4EDC-B10F-9C1BBEA711FA}" type="pres">
      <dgm:prSet presAssocID="{C82DE3D4-27BC-4C86-B6EA-074C6AB96CD0}" presName="composite" presStyleCnt="0"/>
      <dgm:spPr/>
    </dgm:pt>
    <dgm:pt modelId="{9C602C35-3A43-4024-81A1-B900EAEC53F5}" type="pres">
      <dgm:prSet presAssocID="{C82DE3D4-27BC-4C86-B6EA-074C6AB96CD0}" presName="parentText" presStyleLbl="alignNode1" presStyleIdx="0" presStyleCnt="3">
        <dgm:presLayoutVars>
          <dgm:chMax val="1"/>
          <dgm:bulletEnabled val="1"/>
        </dgm:presLayoutVars>
      </dgm:prSet>
      <dgm:spPr/>
      <dgm:t>
        <a:bodyPr/>
        <a:lstStyle/>
        <a:p>
          <a:endParaRPr lang="en-US"/>
        </a:p>
      </dgm:t>
    </dgm:pt>
    <dgm:pt modelId="{2E6A324F-18DA-4266-B7B1-F32104CD56E2}" type="pres">
      <dgm:prSet presAssocID="{C82DE3D4-27BC-4C86-B6EA-074C6AB96CD0}" presName="descendantText" presStyleLbl="alignAcc1" presStyleIdx="0" presStyleCnt="3">
        <dgm:presLayoutVars>
          <dgm:bulletEnabled val="1"/>
        </dgm:presLayoutVars>
      </dgm:prSet>
      <dgm:spPr/>
      <dgm:t>
        <a:bodyPr/>
        <a:lstStyle/>
        <a:p>
          <a:endParaRPr lang="en-US"/>
        </a:p>
      </dgm:t>
    </dgm:pt>
    <dgm:pt modelId="{0B981609-B020-45FE-B5E7-29028A35095E}" type="pres">
      <dgm:prSet presAssocID="{7F5D5B94-BA2D-4A2B-A067-B9D6495BA758}" presName="sp" presStyleCnt="0"/>
      <dgm:spPr/>
    </dgm:pt>
    <dgm:pt modelId="{A9E89B60-9DA3-4DFD-A81E-799A9070EED0}" type="pres">
      <dgm:prSet presAssocID="{742110A7-AB13-4E1B-B3E3-5C64B4BAD9C1}" presName="composite" presStyleCnt="0"/>
      <dgm:spPr/>
    </dgm:pt>
    <dgm:pt modelId="{4E9036A4-9A1C-485F-A984-549B766D59AC}" type="pres">
      <dgm:prSet presAssocID="{742110A7-AB13-4E1B-B3E3-5C64B4BAD9C1}" presName="parentText" presStyleLbl="alignNode1" presStyleIdx="1" presStyleCnt="3">
        <dgm:presLayoutVars>
          <dgm:chMax val="1"/>
          <dgm:bulletEnabled val="1"/>
        </dgm:presLayoutVars>
      </dgm:prSet>
      <dgm:spPr/>
      <dgm:t>
        <a:bodyPr/>
        <a:lstStyle/>
        <a:p>
          <a:endParaRPr lang="en-US"/>
        </a:p>
      </dgm:t>
    </dgm:pt>
    <dgm:pt modelId="{4B088BBF-6C55-4B4F-8BB6-E02B7869C343}" type="pres">
      <dgm:prSet presAssocID="{742110A7-AB13-4E1B-B3E3-5C64B4BAD9C1}" presName="descendantText" presStyleLbl="alignAcc1" presStyleIdx="1" presStyleCnt="3">
        <dgm:presLayoutVars>
          <dgm:bulletEnabled val="1"/>
        </dgm:presLayoutVars>
      </dgm:prSet>
      <dgm:spPr/>
      <dgm:t>
        <a:bodyPr/>
        <a:lstStyle/>
        <a:p>
          <a:endParaRPr lang="en-US"/>
        </a:p>
      </dgm:t>
    </dgm:pt>
    <dgm:pt modelId="{1AEA20BF-14E7-4152-B3FE-DDF7FA942AA2}" type="pres">
      <dgm:prSet presAssocID="{969590F1-C8DB-4CC5-B614-3D5E7470A838}" presName="sp" presStyleCnt="0"/>
      <dgm:spPr/>
    </dgm:pt>
    <dgm:pt modelId="{9FA32A7F-8610-4585-823A-CE08B9AD5596}" type="pres">
      <dgm:prSet presAssocID="{81544163-3F28-4042-85AF-68E1BD4D2449}" presName="composite" presStyleCnt="0"/>
      <dgm:spPr/>
    </dgm:pt>
    <dgm:pt modelId="{6E0F2AEE-433C-4D92-B2CB-E6E60C62C8E9}" type="pres">
      <dgm:prSet presAssocID="{81544163-3F28-4042-85AF-68E1BD4D2449}" presName="parentText" presStyleLbl="alignNode1" presStyleIdx="2" presStyleCnt="3">
        <dgm:presLayoutVars>
          <dgm:chMax val="1"/>
          <dgm:bulletEnabled val="1"/>
        </dgm:presLayoutVars>
      </dgm:prSet>
      <dgm:spPr/>
      <dgm:t>
        <a:bodyPr/>
        <a:lstStyle/>
        <a:p>
          <a:endParaRPr lang="en-US"/>
        </a:p>
      </dgm:t>
    </dgm:pt>
    <dgm:pt modelId="{BB56638B-DA20-425A-BD7A-F956412D140D}" type="pres">
      <dgm:prSet presAssocID="{81544163-3F28-4042-85AF-68E1BD4D2449}" presName="descendantText" presStyleLbl="alignAcc1" presStyleIdx="2" presStyleCnt="3">
        <dgm:presLayoutVars>
          <dgm:bulletEnabled val="1"/>
        </dgm:presLayoutVars>
      </dgm:prSet>
      <dgm:spPr/>
      <dgm:t>
        <a:bodyPr/>
        <a:lstStyle/>
        <a:p>
          <a:endParaRPr lang="en-US"/>
        </a:p>
      </dgm:t>
    </dgm:pt>
  </dgm:ptLst>
  <dgm:cxnLst>
    <dgm:cxn modelId="{3AE8B97A-3373-40BD-A75A-BA3E9F9B5BC3}" type="presOf" srcId="{7C83C26E-C749-4D3C-AFCF-DA5142E07981}" destId="{4B088BBF-6C55-4B4F-8BB6-E02B7869C343}" srcOrd="0" destOrd="0" presId="urn:microsoft.com/office/officeart/2005/8/layout/chevron2"/>
    <dgm:cxn modelId="{BA6E1C50-1248-4A8D-A8E2-BBA0452580D9}" type="presOf" srcId="{C82DE3D4-27BC-4C86-B6EA-074C6AB96CD0}" destId="{9C602C35-3A43-4024-81A1-B900EAEC53F5}" srcOrd="0" destOrd="0" presId="urn:microsoft.com/office/officeart/2005/8/layout/chevron2"/>
    <dgm:cxn modelId="{E9FE450D-04CF-468D-BE22-01413BC954E2}" type="presOf" srcId="{BD804C48-B737-46CF-B570-9528AD10A63D}" destId="{BB56638B-DA20-425A-BD7A-F956412D140D}" srcOrd="0" destOrd="0" presId="urn:microsoft.com/office/officeart/2005/8/layout/chevron2"/>
    <dgm:cxn modelId="{5ADD4D0A-016F-421B-9FFF-51B9745D740F}" type="presOf" srcId="{742110A7-AB13-4E1B-B3E3-5C64B4BAD9C1}" destId="{4E9036A4-9A1C-485F-A984-549B766D59AC}" srcOrd="0" destOrd="0" presId="urn:microsoft.com/office/officeart/2005/8/layout/chevron2"/>
    <dgm:cxn modelId="{8E7F7063-E4CF-468B-ABC6-6E83D7856661}" srcId="{6B7807EA-68EE-4D58-86DC-37B934FAD79A}" destId="{742110A7-AB13-4E1B-B3E3-5C64B4BAD9C1}" srcOrd="1" destOrd="0" parTransId="{CEB5E28B-9376-4C32-89C7-6188A1B923EE}" sibTransId="{969590F1-C8DB-4CC5-B614-3D5E7470A838}"/>
    <dgm:cxn modelId="{29FE3989-1405-4FC7-875F-1F468C361177}" srcId="{6B7807EA-68EE-4D58-86DC-37B934FAD79A}" destId="{C82DE3D4-27BC-4C86-B6EA-074C6AB96CD0}" srcOrd="0" destOrd="0" parTransId="{EBEAAB20-C736-4A0A-8869-6F7D043ED5EB}" sibTransId="{7F5D5B94-BA2D-4A2B-A067-B9D6495BA758}"/>
    <dgm:cxn modelId="{3774D11F-10A2-43FD-AABA-8BC4A53A011A}" srcId="{C82DE3D4-27BC-4C86-B6EA-074C6AB96CD0}" destId="{4193470A-3D08-44D4-8361-71AF7C738FB9}" srcOrd="0" destOrd="0" parTransId="{7ED778AB-0CCF-47F5-B58B-A57FACAF07DC}" sibTransId="{E65C384B-3B1E-4D6A-B545-53840F2B1B23}"/>
    <dgm:cxn modelId="{F402CDBE-91B9-4059-B673-6E937E609008}" srcId="{81544163-3F28-4042-85AF-68E1BD4D2449}" destId="{BD804C48-B737-46CF-B570-9528AD10A63D}" srcOrd="0" destOrd="0" parTransId="{880DA107-A782-4B11-B548-D1760D07120B}" sibTransId="{968F3107-7295-4883-8B53-612DA0E50A3A}"/>
    <dgm:cxn modelId="{BB47B3E2-1778-43EA-9C49-947DD1109184}" srcId="{742110A7-AB13-4E1B-B3E3-5C64B4BAD9C1}" destId="{7C83C26E-C749-4D3C-AFCF-DA5142E07981}" srcOrd="0" destOrd="0" parTransId="{EDE08108-6D94-44BD-9859-A25D94A7C8AC}" sibTransId="{FA44F5F1-A507-43B1-98DA-B7606F5752C6}"/>
    <dgm:cxn modelId="{7984ACAE-A877-42AD-9ED3-B476CFC6AA0D}" type="presOf" srcId="{81544163-3F28-4042-85AF-68E1BD4D2449}" destId="{6E0F2AEE-433C-4D92-B2CB-E6E60C62C8E9}" srcOrd="0" destOrd="0" presId="urn:microsoft.com/office/officeart/2005/8/layout/chevron2"/>
    <dgm:cxn modelId="{7192876F-4D31-4E4D-B86A-5D9E6B8FE235}" type="presOf" srcId="{6B7807EA-68EE-4D58-86DC-37B934FAD79A}" destId="{B45EE189-EC39-4F19-90DB-12AF124521EA}" srcOrd="0" destOrd="0" presId="urn:microsoft.com/office/officeart/2005/8/layout/chevron2"/>
    <dgm:cxn modelId="{886C52D8-F0EF-4A18-BD47-4AA38F46CBAA}" type="presOf" srcId="{4193470A-3D08-44D4-8361-71AF7C738FB9}" destId="{2E6A324F-18DA-4266-B7B1-F32104CD56E2}" srcOrd="0" destOrd="0" presId="urn:microsoft.com/office/officeart/2005/8/layout/chevron2"/>
    <dgm:cxn modelId="{FE91C6AA-0289-4C8E-B977-800F013BA2DF}" srcId="{6B7807EA-68EE-4D58-86DC-37B934FAD79A}" destId="{81544163-3F28-4042-85AF-68E1BD4D2449}" srcOrd="2" destOrd="0" parTransId="{AD060428-7D7A-4B47-87B1-707B11A0ADAF}" sibTransId="{AE74F5B5-A8E5-4C7F-9E62-DB798DF4A097}"/>
    <dgm:cxn modelId="{A94B9261-3ED5-4B72-9666-84C561BE3B4F}" type="presParOf" srcId="{B45EE189-EC39-4F19-90DB-12AF124521EA}" destId="{0F334569-88FF-4EDC-B10F-9C1BBEA711FA}" srcOrd="0" destOrd="0" presId="urn:microsoft.com/office/officeart/2005/8/layout/chevron2"/>
    <dgm:cxn modelId="{7944D320-E1C9-4887-B31A-30555B1DCB09}" type="presParOf" srcId="{0F334569-88FF-4EDC-B10F-9C1BBEA711FA}" destId="{9C602C35-3A43-4024-81A1-B900EAEC53F5}" srcOrd="0" destOrd="0" presId="urn:microsoft.com/office/officeart/2005/8/layout/chevron2"/>
    <dgm:cxn modelId="{F6444469-B826-47A0-8253-28AC1889A68C}" type="presParOf" srcId="{0F334569-88FF-4EDC-B10F-9C1BBEA711FA}" destId="{2E6A324F-18DA-4266-B7B1-F32104CD56E2}" srcOrd="1" destOrd="0" presId="urn:microsoft.com/office/officeart/2005/8/layout/chevron2"/>
    <dgm:cxn modelId="{E40D0A25-509F-4F5B-A54E-A46AD2F4A20D}" type="presParOf" srcId="{B45EE189-EC39-4F19-90DB-12AF124521EA}" destId="{0B981609-B020-45FE-B5E7-29028A35095E}" srcOrd="1" destOrd="0" presId="urn:microsoft.com/office/officeart/2005/8/layout/chevron2"/>
    <dgm:cxn modelId="{D84F4123-E1AD-4F4A-9D23-51A3EE613081}" type="presParOf" srcId="{B45EE189-EC39-4F19-90DB-12AF124521EA}" destId="{A9E89B60-9DA3-4DFD-A81E-799A9070EED0}" srcOrd="2" destOrd="0" presId="urn:microsoft.com/office/officeart/2005/8/layout/chevron2"/>
    <dgm:cxn modelId="{0E1E1007-5AB9-4ACD-B898-7B9A1DA5C11B}" type="presParOf" srcId="{A9E89B60-9DA3-4DFD-A81E-799A9070EED0}" destId="{4E9036A4-9A1C-485F-A984-549B766D59AC}" srcOrd="0" destOrd="0" presId="urn:microsoft.com/office/officeart/2005/8/layout/chevron2"/>
    <dgm:cxn modelId="{AB7262D4-251A-4D8D-A983-EBCCBEE05246}" type="presParOf" srcId="{A9E89B60-9DA3-4DFD-A81E-799A9070EED0}" destId="{4B088BBF-6C55-4B4F-8BB6-E02B7869C343}" srcOrd="1" destOrd="0" presId="urn:microsoft.com/office/officeart/2005/8/layout/chevron2"/>
    <dgm:cxn modelId="{D152E57E-F868-4337-9595-9EE8844CEC21}" type="presParOf" srcId="{B45EE189-EC39-4F19-90DB-12AF124521EA}" destId="{1AEA20BF-14E7-4152-B3FE-DDF7FA942AA2}" srcOrd="3" destOrd="0" presId="urn:microsoft.com/office/officeart/2005/8/layout/chevron2"/>
    <dgm:cxn modelId="{1D65239E-A279-47AB-A2E8-1F307CD4CC1B}" type="presParOf" srcId="{B45EE189-EC39-4F19-90DB-12AF124521EA}" destId="{9FA32A7F-8610-4585-823A-CE08B9AD5596}" srcOrd="4" destOrd="0" presId="urn:microsoft.com/office/officeart/2005/8/layout/chevron2"/>
    <dgm:cxn modelId="{02423266-3B56-44FA-BB85-D8D998C7784B}" type="presParOf" srcId="{9FA32A7F-8610-4585-823A-CE08B9AD5596}" destId="{6E0F2AEE-433C-4D92-B2CB-E6E60C62C8E9}" srcOrd="0" destOrd="0" presId="urn:microsoft.com/office/officeart/2005/8/layout/chevron2"/>
    <dgm:cxn modelId="{F0C86EDD-5A13-4853-9EF6-D1364010C5EC}" type="presParOf" srcId="{9FA32A7F-8610-4585-823A-CE08B9AD5596}" destId="{BB56638B-DA20-425A-BD7A-F956412D140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034DBB-1611-4811-842E-F78CD85A288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1FAC343-29C3-492B-82B7-CEF233A50725}">
      <dgm:prSet phldrT="[Text]" custT="1"/>
      <dgm:spPr>
        <a:solidFill>
          <a:srgbClr val="208EA2"/>
        </a:solidFill>
      </dgm:spPr>
      <dgm:t>
        <a:bodyPr/>
        <a:lstStyle/>
        <a:p>
          <a:pPr>
            <a:lnSpc>
              <a:spcPct val="90000"/>
            </a:lnSpc>
          </a:pPr>
          <a:r>
            <a:rPr lang="en-US" altLang="en-US" sz="2400" dirty="0"/>
            <a:t>340B hospitals treat significantly more </a:t>
          </a:r>
          <a:br>
            <a:rPr lang="en-US" altLang="en-US" sz="2400" dirty="0"/>
          </a:br>
          <a:r>
            <a:rPr lang="en-US" altLang="en-US" sz="2400" dirty="0"/>
            <a:t>low-income people </a:t>
          </a:r>
          <a:endParaRPr lang="en-US" sz="2400" dirty="0"/>
        </a:p>
      </dgm:t>
    </dgm:pt>
    <dgm:pt modelId="{ED322F43-89E1-47EA-9DED-8BCC8540A4C6}" type="parTrans" cxnId="{8A896362-2888-4574-BF32-375BCC91AD57}">
      <dgm:prSet/>
      <dgm:spPr/>
      <dgm:t>
        <a:bodyPr/>
        <a:lstStyle/>
        <a:p>
          <a:endParaRPr lang="en-US"/>
        </a:p>
      </dgm:t>
    </dgm:pt>
    <dgm:pt modelId="{0C4555CB-A8D0-4380-9577-CADB9C0E2680}" type="sibTrans" cxnId="{8A896362-2888-4574-BF32-375BCC91AD57}">
      <dgm:prSet/>
      <dgm:spPr/>
      <dgm:t>
        <a:bodyPr/>
        <a:lstStyle/>
        <a:p>
          <a:endParaRPr lang="en-US"/>
        </a:p>
      </dgm:t>
    </dgm:pt>
    <dgm:pt modelId="{B8888AD8-FD5F-4F60-A149-B1ADB1BA090A}">
      <dgm:prSet phldrT="[Text]" custT="1"/>
      <dgm:spPr>
        <a:solidFill>
          <a:srgbClr val="D2E8EC"/>
        </a:solidFill>
        <a:ln>
          <a:noFill/>
        </a:ln>
      </dgm:spPr>
      <dgm:t>
        <a:bodyPr anchor="ctr"/>
        <a:lstStyle/>
        <a:p>
          <a:pPr marL="274320" indent="0">
            <a:lnSpc>
              <a:spcPct val="100000"/>
            </a:lnSpc>
            <a:spcBef>
              <a:spcPts val="300"/>
            </a:spcBef>
            <a:spcAft>
              <a:spcPts val="300"/>
            </a:spcAft>
            <a:buFont typeface="Arial" panose="020B0604020202020204" pitchFamily="34" charset="0"/>
            <a:buNone/>
          </a:pPr>
          <a:r>
            <a:rPr lang="en-US" sz="2000" dirty="0"/>
            <a:t>Low-income people make up 42% of 340B DSH hospitals’ patient load versus 27% for non-340B hospitals</a:t>
          </a:r>
        </a:p>
      </dgm:t>
    </dgm:pt>
    <dgm:pt modelId="{7752ADE4-095B-404B-BDB1-2DF748D18005}" type="parTrans" cxnId="{6E7E495B-01C5-407C-BFD7-4084F600D4ED}">
      <dgm:prSet/>
      <dgm:spPr/>
      <dgm:t>
        <a:bodyPr/>
        <a:lstStyle/>
        <a:p>
          <a:endParaRPr lang="en-US"/>
        </a:p>
      </dgm:t>
    </dgm:pt>
    <dgm:pt modelId="{131C6CC8-77EE-4B8A-8618-516E947B0CBF}" type="sibTrans" cxnId="{6E7E495B-01C5-407C-BFD7-4084F600D4ED}">
      <dgm:prSet/>
      <dgm:spPr/>
      <dgm:t>
        <a:bodyPr/>
        <a:lstStyle/>
        <a:p>
          <a:endParaRPr lang="en-US"/>
        </a:p>
      </dgm:t>
    </dgm:pt>
    <dgm:pt modelId="{E11C10AA-B187-4FF2-B202-24111E9354ED}">
      <dgm:prSet phldrT="[Text]" custT="1"/>
      <dgm:spPr>
        <a:solidFill>
          <a:srgbClr val="DC6029"/>
        </a:solidFill>
      </dgm:spPr>
      <dgm:t>
        <a:bodyPr/>
        <a:lstStyle/>
        <a:p>
          <a:r>
            <a:rPr lang="en-US" sz="2400" dirty="0"/>
            <a:t>340B hospitals provide more uncompensated and unreimbursed care</a:t>
          </a:r>
        </a:p>
      </dgm:t>
    </dgm:pt>
    <dgm:pt modelId="{DAAF91F0-EA7C-4F7B-8636-DC76D6CAF200}" type="parTrans" cxnId="{BCDF86C5-51A7-48CF-BFBB-76BFD9B721F5}">
      <dgm:prSet/>
      <dgm:spPr/>
      <dgm:t>
        <a:bodyPr/>
        <a:lstStyle/>
        <a:p>
          <a:endParaRPr lang="en-US"/>
        </a:p>
      </dgm:t>
    </dgm:pt>
    <dgm:pt modelId="{3924E858-F6A5-4349-AB1D-8C5F47C1F048}" type="sibTrans" cxnId="{BCDF86C5-51A7-48CF-BFBB-76BFD9B721F5}">
      <dgm:prSet/>
      <dgm:spPr/>
      <dgm:t>
        <a:bodyPr/>
        <a:lstStyle/>
        <a:p>
          <a:endParaRPr lang="en-US"/>
        </a:p>
      </dgm:t>
    </dgm:pt>
    <dgm:pt modelId="{444F9A8A-1F59-4BEB-A63C-821362DFD076}">
      <dgm:prSet phldrT="[Text]" custT="1"/>
      <dgm:spPr>
        <a:solidFill>
          <a:srgbClr val="FBEFE9"/>
        </a:solidFill>
        <a:ln>
          <a:noFill/>
        </a:ln>
      </dgm:spPr>
      <dgm:t>
        <a:bodyPr anchor="ctr"/>
        <a:lstStyle/>
        <a:p>
          <a:pPr marL="274320" indent="0">
            <a:lnSpc>
              <a:spcPct val="100000"/>
            </a:lnSpc>
            <a:spcBef>
              <a:spcPts val="300"/>
            </a:spcBef>
            <a:spcAft>
              <a:spcPts val="300"/>
            </a:spcAft>
            <a:buNone/>
          </a:pPr>
          <a:r>
            <a:rPr lang="en-US" sz="2000" kern="1200" dirty="0"/>
            <a:t>340B DSH Hospitals represent only 38% of acute care hospitals, yet are responsible for 60% of the nation’s uncompensated and unreimbursed care—more than $26 billion </a:t>
          </a:r>
          <a:r>
            <a:rPr lang="en-US" sz="2000" kern="1200" dirty="0">
              <a:solidFill>
                <a:prstClr val="black">
                  <a:hueOff val="0"/>
                  <a:satOff val="0"/>
                  <a:lumOff val="0"/>
                  <a:alphaOff val="0"/>
                </a:prstClr>
              </a:solidFill>
              <a:latin typeface="Calibri"/>
              <a:ea typeface="+mn-ea"/>
              <a:cs typeface="+mn-cs"/>
            </a:rPr>
            <a:t>a year</a:t>
          </a:r>
        </a:p>
      </dgm:t>
    </dgm:pt>
    <dgm:pt modelId="{59713B29-1ECC-4569-BF79-523C00A54634}" type="parTrans" cxnId="{CE664820-3A42-44F6-AAA0-2971A07B2594}">
      <dgm:prSet/>
      <dgm:spPr/>
      <dgm:t>
        <a:bodyPr/>
        <a:lstStyle/>
        <a:p>
          <a:endParaRPr lang="en-US"/>
        </a:p>
      </dgm:t>
    </dgm:pt>
    <dgm:pt modelId="{CC3B4C0B-130E-4160-9EFA-4B1552C15FB7}" type="sibTrans" cxnId="{CE664820-3A42-44F6-AAA0-2971A07B2594}">
      <dgm:prSet/>
      <dgm:spPr/>
      <dgm:t>
        <a:bodyPr/>
        <a:lstStyle/>
        <a:p>
          <a:endParaRPr lang="en-US"/>
        </a:p>
      </dgm:t>
    </dgm:pt>
    <dgm:pt modelId="{C0EF015F-88B4-4A3D-BE43-B8EAD55287DE}" type="pres">
      <dgm:prSet presAssocID="{FF034DBB-1611-4811-842E-F78CD85A288B}" presName="Name0" presStyleCnt="0">
        <dgm:presLayoutVars>
          <dgm:dir/>
          <dgm:animLvl val="lvl"/>
          <dgm:resizeHandles/>
        </dgm:presLayoutVars>
      </dgm:prSet>
      <dgm:spPr/>
      <dgm:t>
        <a:bodyPr/>
        <a:lstStyle/>
        <a:p>
          <a:endParaRPr lang="en-US"/>
        </a:p>
      </dgm:t>
    </dgm:pt>
    <dgm:pt modelId="{39FC1BFB-DFA9-438A-8015-07CB9CA63383}" type="pres">
      <dgm:prSet presAssocID="{31FAC343-29C3-492B-82B7-CEF233A50725}" presName="linNode" presStyleCnt="0"/>
      <dgm:spPr/>
    </dgm:pt>
    <dgm:pt modelId="{AA1E2A45-B26E-4A7D-B170-8524E4B69227}" type="pres">
      <dgm:prSet presAssocID="{31FAC343-29C3-492B-82B7-CEF233A50725}" presName="parentShp" presStyleLbl="node1" presStyleIdx="0" presStyleCnt="2">
        <dgm:presLayoutVars>
          <dgm:bulletEnabled val="1"/>
        </dgm:presLayoutVars>
      </dgm:prSet>
      <dgm:spPr/>
      <dgm:t>
        <a:bodyPr/>
        <a:lstStyle/>
        <a:p>
          <a:endParaRPr lang="en-US"/>
        </a:p>
      </dgm:t>
    </dgm:pt>
    <dgm:pt modelId="{AB2A37F7-B843-47E2-85C8-2F8F2859253D}" type="pres">
      <dgm:prSet presAssocID="{31FAC343-29C3-492B-82B7-CEF233A50725}" presName="childShp" presStyleLbl="bgAccFollowNode1" presStyleIdx="0" presStyleCnt="2">
        <dgm:presLayoutVars>
          <dgm:bulletEnabled val="1"/>
        </dgm:presLayoutVars>
      </dgm:prSet>
      <dgm:spPr/>
      <dgm:t>
        <a:bodyPr/>
        <a:lstStyle/>
        <a:p>
          <a:endParaRPr lang="en-US"/>
        </a:p>
      </dgm:t>
    </dgm:pt>
    <dgm:pt modelId="{4CE8A900-B8DB-4565-BD15-04B267E7744D}" type="pres">
      <dgm:prSet presAssocID="{0C4555CB-A8D0-4380-9577-CADB9C0E2680}" presName="spacing" presStyleCnt="0"/>
      <dgm:spPr/>
    </dgm:pt>
    <dgm:pt modelId="{66C2CA64-86B2-413B-B907-7AF153FF8EBE}" type="pres">
      <dgm:prSet presAssocID="{E11C10AA-B187-4FF2-B202-24111E9354ED}" presName="linNode" presStyleCnt="0"/>
      <dgm:spPr/>
    </dgm:pt>
    <dgm:pt modelId="{11C6CD34-095B-4860-BE76-AB701417E37E}" type="pres">
      <dgm:prSet presAssocID="{E11C10AA-B187-4FF2-B202-24111E9354ED}" presName="parentShp" presStyleLbl="node1" presStyleIdx="1" presStyleCnt="2">
        <dgm:presLayoutVars>
          <dgm:bulletEnabled val="1"/>
        </dgm:presLayoutVars>
      </dgm:prSet>
      <dgm:spPr/>
      <dgm:t>
        <a:bodyPr/>
        <a:lstStyle/>
        <a:p>
          <a:endParaRPr lang="en-US"/>
        </a:p>
      </dgm:t>
    </dgm:pt>
    <dgm:pt modelId="{997E689D-5A03-433B-B468-6EED2B3AE99A}" type="pres">
      <dgm:prSet presAssocID="{E11C10AA-B187-4FF2-B202-24111E9354ED}" presName="childShp" presStyleLbl="bgAccFollowNode1" presStyleIdx="1" presStyleCnt="2">
        <dgm:presLayoutVars>
          <dgm:bulletEnabled val="1"/>
        </dgm:presLayoutVars>
      </dgm:prSet>
      <dgm:spPr/>
      <dgm:t>
        <a:bodyPr/>
        <a:lstStyle/>
        <a:p>
          <a:endParaRPr lang="en-US"/>
        </a:p>
      </dgm:t>
    </dgm:pt>
  </dgm:ptLst>
  <dgm:cxnLst>
    <dgm:cxn modelId="{5B059821-5FF1-47C6-9684-C734AD133A91}" type="presOf" srcId="{444F9A8A-1F59-4BEB-A63C-821362DFD076}" destId="{997E689D-5A03-433B-B468-6EED2B3AE99A}" srcOrd="0" destOrd="0" presId="urn:microsoft.com/office/officeart/2005/8/layout/vList6"/>
    <dgm:cxn modelId="{79E31753-5F53-41AC-9B98-069C5BA2CA8D}" type="presOf" srcId="{B8888AD8-FD5F-4F60-A149-B1ADB1BA090A}" destId="{AB2A37F7-B843-47E2-85C8-2F8F2859253D}" srcOrd="0" destOrd="0" presId="urn:microsoft.com/office/officeart/2005/8/layout/vList6"/>
    <dgm:cxn modelId="{6E7E495B-01C5-407C-BFD7-4084F600D4ED}" srcId="{31FAC343-29C3-492B-82B7-CEF233A50725}" destId="{B8888AD8-FD5F-4F60-A149-B1ADB1BA090A}" srcOrd="0" destOrd="0" parTransId="{7752ADE4-095B-404B-BDB1-2DF748D18005}" sibTransId="{131C6CC8-77EE-4B8A-8618-516E947B0CBF}"/>
    <dgm:cxn modelId="{B2A31B48-BF13-484F-8110-88F5EF9FB1C1}" type="presOf" srcId="{E11C10AA-B187-4FF2-B202-24111E9354ED}" destId="{11C6CD34-095B-4860-BE76-AB701417E37E}" srcOrd="0" destOrd="0" presId="urn:microsoft.com/office/officeart/2005/8/layout/vList6"/>
    <dgm:cxn modelId="{4975F0D9-C735-4EFF-BB96-0F0F806A532C}" type="presOf" srcId="{FF034DBB-1611-4811-842E-F78CD85A288B}" destId="{C0EF015F-88B4-4A3D-BE43-B8EAD55287DE}" srcOrd="0" destOrd="0" presId="urn:microsoft.com/office/officeart/2005/8/layout/vList6"/>
    <dgm:cxn modelId="{836EE518-0801-4E3E-BA81-D2538856F817}" type="presOf" srcId="{31FAC343-29C3-492B-82B7-CEF233A50725}" destId="{AA1E2A45-B26E-4A7D-B170-8524E4B69227}" srcOrd="0" destOrd="0" presId="urn:microsoft.com/office/officeart/2005/8/layout/vList6"/>
    <dgm:cxn modelId="{BCDF86C5-51A7-48CF-BFBB-76BFD9B721F5}" srcId="{FF034DBB-1611-4811-842E-F78CD85A288B}" destId="{E11C10AA-B187-4FF2-B202-24111E9354ED}" srcOrd="1" destOrd="0" parTransId="{DAAF91F0-EA7C-4F7B-8636-DC76D6CAF200}" sibTransId="{3924E858-F6A5-4349-AB1D-8C5F47C1F048}"/>
    <dgm:cxn modelId="{8A896362-2888-4574-BF32-375BCC91AD57}" srcId="{FF034DBB-1611-4811-842E-F78CD85A288B}" destId="{31FAC343-29C3-492B-82B7-CEF233A50725}" srcOrd="0" destOrd="0" parTransId="{ED322F43-89E1-47EA-9DED-8BCC8540A4C6}" sibTransId="{0C4555CB-A8D0-4380-9577-CADB9C0E2680}"/>
    <dgm:cxn modelId="{CE664820-3A42-44F6-AAA0-2971A07B2594}" srcId="{E11C10AA-B187-4FF2-B202-24111E9354ED}" destId="{444F9A8A-1F59-4BEB-A63C-821362DFD076}" srcOrd="0" destOrd="0" parTransId="{59713B29-1ECC-4569-BF79-523C00A54634}" sibTransId="{CC3B4C0B-130E-4160-9EFA-4B1552C15FB7}"/>
    <dgm:cxn modelId="{5F10073B-9C94-447F-8910-F623E2762A2D}" type="presParOf" srcId="{C0EF015F-88B4-4A3D-BE43-B8EAD55287DE}" destId="{39FC1BFB-DFA9-438A-8015-07CB9CA63383}" srcOrd="0" destOrd="0" presId="urn:microsoft.com/office/officeart/2005/8/layout/vList6"/>
    <dgm:cxn modelId="{609C967C-E2B2-424D-AA3B-6735CCDAFCC0}" type="presParOf" srcId="{39FC1BFB-DFA9-438A-8015-07CB9CA63383}" destId="{AA1E2A45-B26E-4A7D-B170-8524E4B69227}" srcOrd="0" destOrd="0" presId="urn:microsoft.com/office/officeart/2005/8/layout/vList6"/>
    <dgm:cxn modelId="{8204AE75-E7AE-4977-8179-2F4B12DF7E0B}" type="presParOf" srcId="{39FC1BFB-DFA9-438A-8015-07CB9CA63383}" destId="{AB2A37F7-B843-47E2-85C8-2F8F2859253D}" srcOrd="1" destOrd="0" presId="urn:microsoft.com/office/officeart/2005/8/layout/vList6"/>
    <dgm:cxn modelId="{F656EBE8-71E3-4322-84A0-C89B1540B475}" type="presParOf" srcId="{C0EF015F-88B4-4A3D-BE43-B8EAD55287DE}" destId="{4CE8A900-B8DB-4565-BD15-04B267E7744D}" srcOrd="1" destOrd="0" presId="urn:microsoft.com/office/officeart/2005/8/layout/vList6"/>
    <dgm:cxn modelId="{3041812D-0BF7-4A9A-8416-28638B5D7840}" type="presParOf" srcId="{C0EF015F-88B4-4A3D-BE43-B8EAD55287DE}" destId="{66C2CA64-86B2-413B-B907-7AF153FF8EBE}" srcOrd="2" destOrd="0" presId="urn:microsoft.com/office/officeart/2005/8/layout/vList6"/>
    <dgm:cxn modelId="{5A45D9FE-A29F-47ED-A57D-84DCD8349545}" type="presParOf" srcId="{66C2CA64-86B2-413B-B907-7AF153FF8EBE}" destId="{11C6CD34-095B-4860-BE76-AB701417E37E}" srcOrd="0" destOrd="0" presId="urn:microsoft.com/office/officeart/2005/8/layout/vList6"/>
    <dgm:cxn modelId="{14356CCA-C13B-4E96-891E-7ABDAB93C820}" type="presParOf" srcId="{66C2CA64-86B2-413B-B907-7AF153FF8EBE}" destId="{997E689D-5A03-433B-B468-6EED2B3AE99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68BC05-DD83-47DA-A3A8-42BBF380CB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1F115C3-0AE6-4460-B748-BF92AFEA610C}">
      <dgm:prSet phldrT="[Text]"/>
      <dgm:spPr/>
      <dgm:t>
        <a:bodyPr/>
        <a:lstStyle/>
        <a:p>
          <a:r>
            <a:rPr lang="en-US" dirty="0"/>
            <a:t>340B Hospitals Are…</a:t>
          </a:r>
        </a:p>
      </dgm:t>
    </dgm:pt>
    <dgm:pt modelId="{095E22DF-1E3D-4769-9803-2F347302C5EA}" type="parTrans" cxnId="{D2687D78-E9A7-4092-989B-28FDBF08C084}">
      <dgm:prSet/>
      <dgm:spPr/>
      <dgm:t>
        <a:bodyPr/>
        <a:lstStyle/>
        <a:p>
          <a:endParaRPr lang="en-US"/>
        </a:p>
      </dgm:t>
    </dgm:pt>
    <dgm:pt modelId="{9507802B-0786-44D5-9409-754C8060D56B}" type="sibTrans" cxnId="{D2687D78-E9A7-4092-989B-28FDBF08C084}">
      <dgm:prSet/>
      <dgm:spPr/>
      <dgm:t>
        <a:bodyPr/>
        <a:lstStyle/>
        <a:p>
          <a:endParaRPr lang="en-US"/>
        </a:p>
      </dgm:t>
    </dgm:pt>
    <dgm:pt modelId="{F531718E-2431-4F31-B5C6-41909D8E4099}">
      <dgm:prSet phldrT="[Text]"/>
      <dgm:spPr/>
      <dgm:t>
        <a:bodyPr/>
        <a:lstStyle/>
        <a:p>
          <a:r>
            <a:rPr lang="en-US" b="1" i="0" dirty="0"/>
            <a:t>64% </a:t>
          </a:r>
          <a:r>
            <a:rPr lang="en-US" b="0" i="0" dirty="0"/>
            <a:t>more likely than non-340B hospitals to provide psychiatric emergency services</a:t>
          </a:r>
          <a:endParaRPr lang="en-US" dirty="0"/>
        </a:p>
      </dgm:t>
    </dgm:pt>
    <dgm:pt modelId="{788B5831-A07F-46C8-8BA7-0761A978B396}" type="parTrans" cxnId="{BB49A673-C29B-459B-A2BB-7632F72152A6}">
      <dgm:prSet/>
      <dgm:spPr/>
      <dgm:t>
        <a:bodyPr/>
        <a:lstStyle/>
        <a:p>
          <a:endParaRPr lang="en-US"/>
        </a:p>
      </dgm:t>
    </dgm:pt>
    <dgm:pt modelId="{043E4C38-E909-42A5-8E7B-BADDE6A40DEA}" type="sibTrans" cxnId="{BB49A673-C29B-459B-A2BB-7632F72152A6}">
      <dgm:prSet/>
      <dgm:spPr/>
      <dgm:t>
        <a:bodyPr/>
        <a:lstStyle/>
        <a:p>
          <a:endParaRPr lang="en-US"/>
        </a:p>
      </dgm:t>
    </dgm:pt>
    <dgm:pt modelId="{AF205F61-5926-441C-AB9A-A5EC264C6D59}">
      <dgm:prSet phldrT="[Text]"/>
      <dgm:spPr/>
      <dgm:t>
        <a:bodyPr/>
        <a:lstStyle/>
        <a:p>
          <a:r>
            <a:rPr lang="en-US" b="1" i="0" dirty="0"/>
            <a:t>59%</a:t>
          </a:r>
          <a:r>
            <a:rPr lang="en-US" b="0" i="0" dirty="0"/>
            <a:t> more likely to offer psychiatric geriatric services</a:t>
          </a:r>
          <a:endParaRPr lang="en-US" dirty="0"/>
        </a:p>
      </dgm:t>
    </dgm:pt>
    <dgm:pt modelId="{78CDCDE6-AF62-4676-9EEF-A93D440CB3AE}" type="parTrans" cxnId="{E047708B-B647-42DB-B899-BC63D8AE3B99}">
      <dgm:prSet/>
      <dgm:spPr/>
      <dgm:t>
        <a:bodyPr/>
        <a:lstStyle/>
        <a:p>
          <a:endParaRPr lang="en-US"/>
        </a:p>
      </dgm:t>
    </dgm:pt>
    <dgm:pt modelId="{1F2014D9-EB12-4625-85BE-4324211A221E}" type="sibTrans" cxnId="{E047708B-B647-42DB-B899-BC63D8AE3B99}">
      <dgm:prSet/>
      <dgm:spPr/>
      <dgm:t>
        <a:bodyPr/>
        <a:lstStyle/>
        <a:p>
          <a:endParaRPr lang="en-US"/>
        </a:p>
      </dgm:t>
    </dgm:pt>
    <dgm:pt modelId="{B258316A-71B4-45C7-8E5F-5BFFF6653067}">
      <dgm:prSet phldrT="[Text]"/>
      <dgm:spPr/>
      <dgm:t>
        <a:bodyPr/>
        <a:lstStyle/>
        <a:p>
          <a:r>
            <a:rPr lang="en-US" b="0" i="0" dirty="0"/>
            <a:t>More than </a:t>
          </a:r>
          <a:r>
            <a:rPr lang="en-US" b="1" i="0" dirty="0"/>
            <a:t>2.5 times </a:t>
          </a:r>
          <a:r>
            <a:rPr lang="en-US" b="0" i="0" dirty="0"/>
            <a:t>more likely to provide psychiatric child and adolescent services</a:t>
          </a:r>
          <a:endParaRPr lang="en-US" dirty="0"/>
        </a:p>
      </dgm:t>
    </dgm:pt>
    <dgm:pt modelId="{D8A171A8-2B9C-4943-9A67-D7A653CEF4DB}" type="parTrans" cxnId="{13FE161D-D818-4D16-8B08-C7BF87D8ABBC}">
      <dgm:prSet/>
      <dgm:spPr/>
      <dgm:t>
        <a:bodyPr/>
        <a:lstStyle/>
        <a:p>
          <a:endParaRPr lang="en-US"/>
        </a:p>
      </dgm:t>
    </dgm:pt>
    <dgm:pt modelId="{D27560D8-EE55-4732-B942-54581D279952}" type="sibTrans" cxnId="{13FE161D-D818-4D16-8B08-C7BF87D8ABBC}">
      <dgm:prSet/>
      <dgm:spPr/>
      <dgm:t>
        <a:bodyPr/>
        <a:lstStyle/>
        <a:p>
          <a:endParaRPr lang="en-US"/>
        </a:p>
      </dgm:t>
    </dgm:pt>
    <dgm:pt modelId="{C1CED73D-3C73-40C5-80EC-73654A73A5CB}" type="pres">
      <dgm:prSet presAssocID="{8468BC05-DD83-47DA-A3A8-42BBF380CB22}" presName="vert0" presStyleCnt="0">
        <dgm:presLayoutVars>
          <dgm:dir/>
          <dgm:animOne val="branch"/>
          <dgm:animLvl val="lvl"/>
        </dgm:presLayoutVars>
      </dgm:prSet>
      <dgm:spPr/>
      <dgm:t>
        <a:bodyPr/>
        <a:lstStyle/>
        <a:p>
          <a:endParaRPr lang="en-US"/>
        </a:p>
      </dgm:t>
    </dgm:pt>
    <dgm:pt modelId="{91E0A7B8-C835-47E7-833F-4BAA33F0E9E6}" type="pres">
      <dgm:prSet presAssocID="{11F115C3-0AE6-4460-B748-BF92AFEA610C}" presName="thickLine" presStyleLbl="alignNode1" presStyleIdx="0" presStyleCnt="1"/>
      <dgm:spPr/>
    </dgm:pt>
    <dgm:pt modelId="{37A8B977-B7C0-42B8-8CA9-91B8143EB2B9}" type="pres">
      <dgm:prSet presAssocID="{11F115C3-0AE6-4460-B748-BF92AFEA610C}" presName="horz1" presStyleCnt="0"/>
      <dgm:spPr/>
    </dgm:pt>
    <dgm:pt modelId="{6156517A-CE26-4D68-A8E2-25A2EFA14AB8}" type="pres">
      <dgm:prSet presAssocID="{11F115C3-0AE6-4460-B748-BF92AFEA610C}" presName="tx1" presStyleLbl="revTx" presStyleIdx="0" presStyleCnt="4"/>
      <dgm:spPr/>
      <dgm:t>
        <a:bodyPr/>
        <a:lstStyle/>
        <a:p>
          <a:endParaRPr lang="en-US"/>
        </a:p>
      </dgm:t>
    </dgm:pt>
    <dgm:pt modelId="{00470B34-EDCD-4D50-B212-9D614FC6A235}" type="pres">
      <dgm:prSet presAssocID="{11F115C3-0AE6-4460-B748-BF92AFEA610C}" presName="vert1" presStyleCnt="0"/>
      <dgm:spPr/>
    </dgm:pt>
    <dgm:pt modelId="{37AEDC62-8505-4E9B-8AD1-0C6B751E380B}" type="pres">
      <dgm:prSet presAssocID="{F531718E-2431-4F31-B5C6-41909D8E4099}" presName="vertSpace2a" presStyleCnt="0"/>
      <dgm:spPr/>
    </dgm:pt>
    <dgm:pt modelId="{7C3598B5-8848-41F6-BF5A-BBEF9EF85270}" type="pres">
      <dgm:prSet presAssocID="{F531718E-2431-4F31-B5C6-41909D8E4099}" presName="horz2" presStyleCnt="0"/>
      <dgm:spPr/>
    </dgm:pt>
    <dgm:pt modelId="{06C65F30-8DAA-4CBA-8202-55ADB40612CE}" type="pres">
      <dgm:prSet presAssocID="{F531718E-2431-4F31-B5C6-41909D8E4099}" presName="horzSpace2" presStyleCnt="0"/>
      <dgm:spPr/>
    </dgm:pt>
    <dgm:pt modelId="{3FF8D88A-2208-4DF1-8F9A-2EA8757B7BB0}" type="pres">
      <dgm:prSet presAssocID="{F531718E-2431-4F31-B5C6-41909D8E4099}" presName="tx2" presStyleLbl="revTx" presStyleIdx="1" presStyleCnt="4"/>
      <dgm:spPr/>
      <dgm:t>
        <a:bodyPr/>
        <a:lstStyle/>
        <a:p>
          <a:endParaRPr lang="en-US"/>
        </a:p>
      </dgm:t>
    </dgm:pt>
    <dgm:pt modelId="{B6EE67AD-644A-4B8E-AD75-41288E08FD12}" type="pres">
      <dgm:prSet presAssocID="{F531718E-2431-4F31-B5C6-41909D8E4099}" presName="vert2" presStyleCnt="0"/>
      <dgm:spPr/>
    </dgm:pt>
    <dgm:pt modelId="{B786CBA3-31DB-439B-92B9-21843C2F2854}" type="pres">
      <dgm:prSet presAssocID="{F531718E-2431-4F31-B5C6-41909D8E4099}" presName="thinLine2b" presStyleLbl="callout" presStyleIdx="0" presStyleCnt="3"/>
      <dgm:spPr/>
    </dgm:pt>
    <dgm:pt modelId="{8FD84150-E6CA-4285-8CD5-93F8EF4837C4}" type="pres">
      <dgm:prSet presAssocID="{F531718E-2431-4F31-B5C6-41909D8E4099}" presName="vertSpace2b" presStyleCnt="0"/>
      <dgm:spPr/>
    </dgm:pt>
    <dgm:pt modelId="{3F8B92E4-22DE-4218-BE53-8486ADF679EB}" type="pres">
      <dgm:prSet presAssocID="{AF205F61-5926-441C-AB9A-A5EC264C6D59}" presName="horz2" presStyleCnt="0"/>
      <dgm:spPr/>
    </dgm:pt>
    <dgm:pt modelId="{5A79DA78-EFD3-4409-A59D-78478F425273}" type="pres">
      <dgm:prSet presAssocID="{AF205F61-5926-441C-AB9A-A5EC264C6D59}" presName="horzSpace2" presStyleCnt="0"/>
      <dgm:spPr/>
    </dgm:pt>
    <dgm:pt modelId="{A6320443-5254-46CD-A7EC-A044464A8FC7}" type="pres">
      <dgm:prSet presAssocID="{AF205F61-5926-441C-AB9A-A5EC264C6D59}" presName="tx2" presStyleLbl="revTx" presStyleIdx="2" presStyleCnt="4"/>
      <dgm:spPr/>
      <dgm:t>
        <a:bodyPr/>
        <a:lstStyle/>
        <a:p>
          <a:endParaRPr lang="en-US"/>
        </a:p>
      </dgm:t>
    </dgm:pt>
    <dgm:pt modelId="{C4E6BB28-AF0B-435B-B2D6-BCFD50B3E1F7}" type="pres">
      <dgm:prSet presAssocID="{AF205F61-5926-441C-AB9A-A5EC264C6D59}" presName="vert2" presStyleCnt="0"/>
      <dgm:spPr/>
    </dgm:pt>
    <dgm:pt modelId="{3190708C-AE5A-4689-8C47-B6C09AB77C12}" type="pres">
      <dgm:prSet presAssocID="{AF205F61-5926-441C-AB9A-A5EC264C6D59}" presName="thinLine2b" presStyleLbl="callout" presStyleIdx="1" presStyleCnt="3"/>
      <dgm:spPr/>
    </dgm:pt>
    <dgm:pt modelId="{71FFC80D-B72A-470A-A5C6-E75BBE61DE30}" type="pres">
      <dgm:prSet presAssocID="{AF205F61-5926-441C-AB9A-A5EC264C6D59}" presName="vertSpace2b" presStyleCnt="0"/>
      <dgm:spPr/>
    </dgm:pt>
    <dgm:pt modelId="{0A94DF7F-FBD8-4025-A47D-66B9E8B95EED}" type="pres">
      <dgm:prSet presAssocID="{B258316A-71B4-45C7-8E5F-5BFFF6653067}" presName="horz2" presStyleCnt="0"/>
      <dgm:spPr/>
    </dgm:pt>
    <dgm:pt modelId="{E6D82EA7-2C38-4FAE-8A85-F66433189A05}" type="pres">
      <dgm:prSet presAssocID="{B258316A-71B4-45C7-8E5F-5BFFF6653067}" presName="horzSpace2" presStyleCnt="0"/>
      <dgm:spPr/>
    </dgm:pt>
    <dgm:pt modelId="{D0154401-93CE-4372-B4FE-3D2F800B4890}" type="pres">
      <dgm:prSet presAssocID="{B258316A-71B4-45C7-8E5F-5BFFF6653067}" presName="tx2" presStyleLbl="revTx" presStyleIdx="3" presStyleCnt="4"/>
      <dgm:spPr/>
      <dgm:t>
        <a:bodyPr/>
        <a:lstStyle/>
        <a:p>
          <a:endParaRPr lang="en-US"/>
        </a:p>
      </dgm:t>
    </dgm:pt>
    <dgm:pt modelId="{02C50873-9FA3-4661-BC29-3D40243BA26D}" type="pres">
      <dgm:prSet presAssocID="{B258316A-71B4-45C7-8E5F-5BFFF6653067}" presName="vert2" presStyleCnt="0"/>
      <dgm:spPr/>
    </dgm:pt>
    <dgm:pt modelId="{8036F161-29CA-4549-9258-BB20F589C2B5}" type="pres">
      <dgm:prSet presAssocID="{B258316A-71B4-45C7-8E5F-5BFFF6653067}" presName="thinLine2b" presStyleLbl="callout" presStyleIdx="2" presStyleCnt="3"/>
      <dgm:spPr/>
    </dgm:pt>
    <dgm:pt modelId="{BE961376-D398-4146-A737-35FC023ECBA5}" type="pres">
      <dgm:prSet presAssocID="{B258316A-71B4-45C7-8E5F-5BFFF6653067}" presName="vertSpace2b" presStyleCnt="0"/>
      <dgm:spPr/>
    </dgm:pt>
  </dgm:ptLst>
  <dgm:cxnLst>
    <dgm:cxn modelId="{99F483D5-B1B8-41C6-B14D-B6168DCEA850}" type="presOf" srcId="{F531718E-2431-4F31-B5C6-41909D8E4099}" destId="{3FF8D88A-2208-4DF1-8F9A-2EA8757B7BB0}" srcOrd="0" destOrd="0" presId="urn:microsoft.com/office/officeart/2008/layout/LinedList"/>
    <dgm:cxn modelId="{50DC1CAE-1105-4800-8344-34E94155CAFF}" type="presOf" srcId="{8468BC05-DD83-47DA-A3A8-42BBF380CB22}" destId="{C1CED73D-3C73-40C5-80EC-73654A73A5CB}" srcOrd="0" destOrd="0" presId="urn:microsoft.com/office/officeart/2008/layout/LinedList"/>
    <dgm:cxn modelId="{391E5F6F-7FFF-4DE8-B5B5-4C240AEAA18C}" type="presOf" srcId="{AF205F61-5926-441C-AB9A-A5EC264C6D59}" destId="{A6320443-5254-46CD-A7EC-A044464A8FC7}" srcOrd="0" destOrd="0" presId="urn:microsoft.com/office/officeart/2008/layout/LinedList"/>
    <dgm:cxn modelId="{784B57D4-5480-4D75-84B0-5836D7FEA451}" type="presOf" srcId="{11F115C3-0AE6-4460-B748-BF92AFEA610C}" destId="{6156517A-CE26-4D68-A8E2-25A2EFA14AB8}" srcOrd="0" destOrd="0" presId="urn:microsoft.com/office/officeart/2008/layout/LinedList"/>
    <dgm:cxn modelId="{D2687D78-E9A7-4092-989B-28FDBF08C084}" srcId="{8468BC05-DD83-47DA-A3A8-42BBF380CB22}" destId="{11F115C3-0AE6-4460-B748-BF92AFEA610C}" srcOrd="0" destOrd="0" parTransId="{095E22DF-1E3D-4769-9803-2F347302C5EA}" sibTransId="{9507802B-0786-44D5-9409-754C8060D56B}"/>
    <dgm:cxn modelId="{1ACF3012-8371-44E8-A9D8-4CFF6E64D397}" type="presOf" srcId="{B258316A-71B4-45C7-8E5F-5BFFF6653067}" destId="{D0154401-93CE-4372-B4FE-3D2F800B4890}" srcOrd="0" destOrd="0" presId="urn:microsoft.com/office/officeart/2008/layout/LinedList"/>
    <dgm:cxn modelId="{13FE161D-D818-4D16-8B08-C7BF87D8ABBC}" srcId="{11F115C3-0AE6-4460-B748-BF92AFEA610C}" destId="{B258316A-71B4-45C7-8E5F-5BFFF6653067}" srcOrd="2" destOrd="0" parTransId="{D8A171A8-2B9C-4943-9A67-D7A653CEF4DB}" sibTransId="{D27560D8-EE55-4732-B942-54581D279952}"/>
    <dgm:cxn modelId="{BB49A673-C29B-459B-A2BB-7632F72152A6}" srcId="{11F115C3-0AE6-4460-B748-BF92AFEA610C}" destId="{F531718E-2431-4F31-B5C6-41909D8E4099}" srcOrd="0" destOrd="0" parTransId="{788B5831-A07F-46C8-8BA7-0761A978B396}" sibTransId="{043E4C38-E909-42A5-8E7B-BADDE6A40DEA}"/>
    <dgm:cxn modelId="{E047708B-B647-42DB-B899-BC63D8AE3B99}" srcId="{11F115C3-0AE6-4460-B748-BF92AFEA610C}" destId="{AF205F61-5926-441C-AB9A-A5EC264C6D59}" srcOrd="1" destOrd="0" parTransId="{78CDCDE6-AF62-4676-9EEF-A93D440CB3AE}" sibTransId="{1F2014D9-EB12-4625-85BE-4324211A221E}"/>
    <dgm:cxn modelId="{8DFED4F0-1924-45BA-8CD7-CDB9F12B19B7}" type="presParOf" srcId="{C1CED73D-3C73-40C5-80EC-73654A73A5CB}" destId="{91E0A7B8-C835-47E7-833F-4BAA33F0E9E6}" srcOrd="0" destOrd="0" presId="urn:microsoft.com/office/officeart/2008/layout/LinedList"/>
    <dgm:cxn modelId="{4A06E412-DA0F-4210-B453-1AAAA732F316}" type="presParOf" srcId="{C1CED73D-3C73-40C5-80EC-73654A73A5CB}" destId="{37A8B977-B7C0-42B8-8CA9-91B8143EB2B9}" srcOrd="1" destOrd="0" presId="urn:microsoft.com/office/officeart/2008/layout/LinedList"/>
    <dgm:cxn modelId="{CB6F3275-469C-40BE-A311-CC276BBD7920}" type="presParOf" srcId="{37A8B977-B7C0-42B8-8CA9-91B8143EB2B9}" destId="{6156517A-CE26-4D68-A8E2-25A2EFA14AB8}" srcOrd="0" destOrd="0" presId="urn:microsoft.com/office/officeart/2008/layout/LinedList"/>
    <dgm:cxn modelId="{2F24471A-DE7F-4B28-B512-414107DE4867}" type="presParOf" srcId="{37A8B977-B7C0-42B8-8CA9-91B8143EB2B9}" destId="{00470B34-EDCD-4D50-B212-9D614FC6A235}" srcOrd="1" destOrd="0" presId="urn:microsoft.com/office/officeart/2008/layout/LinedList"/>
    <dgm:cxn modelId="{24B1330C-2A3A-4B82-9879-E9224410D531}" type="presParOf" srcId="{00470B34-EDCD-4D50-B212-9D614FC6A235}" destId="{37AEDC62-8505-4E9B-8AD1-0C6B751E380B}" srcOrd="0" destOrd="0" presId="urn:microsoft.com/office/officeart/2008/layout/LinedList"/>
    <dgm:cxn modelId="{F582D9F1-BC2A-4689-8512-506D62875882}" type="presParOf" srcId="{00470B34-EDCD-4D50-B212-9D614FC6A235}" destId="{7C3598B5-8848-41F6-BF5A-BBEF9EF85270}" srcOrd="1" destOrd="0" presId="urn:microsoft.com/office/officeart/2008/layout/LinedList"/>
    <dgm:cxn modelId="{7F101304-9E69-421F-BF9F-4A1ABCF050A5}" type="presParOf" srcId="{7C3598B5-8848-41F6-BF5A-BBEF9EF85270}" destId="{06C65F30-8DAA-4CBA-8202-55ADB40612CE}" srcOrd="0" destOrd="0" presId="urn:microsoft.com/office/officeart/2008/layout/LinedList"/>
    <dgm:cxn modelId="{6039586D-463C-4AE3-AAE2-7936BB2D2E69}" type="presParOf" srcId="{7C3598B5-8848-41F6-BF5A-BBEF9EF85270}" destId="{3FF8D88A-2208-4DF1-8F9A-2EA8757B7BB0}" srcOrd="1" destOrd="0" presId="urn:microsoft.com/office/officeart/2008/layout/LinedList"/>
    <dgm:cxn modelId="{F0048CDA-4BEA-4153-A7CD-648973980A57}" type="presParOf" srcId="{7C3598B5-8848-41F6-BF5A-BBEF9EF85270}" destId="{B6EE67AD-644A-4B8E-AD75-41288E08FD12}" srcOrd="2" destOrd="0" presId="urn:microsoft.com/office/officeart/2008/layout/LinedList"/>
    <dgm:cxn modelId="{0BF89097-F5B6-4DCF-8D5F-EF80AAED46B9}" type="presParOf" srcId="{00470B34-EDCD-4D50-B212-9D614FC6A235}" destId="{B786CBA3-31DB-439B-92B9-21843C2F2854}" srcOrd="2" destOrd="0" presId="urn:microsoft.com/office/officeart/2008/layout/LinedList"/>
    <dgm:cxn modelId="{6E3B44EF-FA5C-491D-A132-30BE43370F56}" type="presParOf" srcId="{00470B34-EDCD-4D50-B212-9D614FC6A235}" destId="{8FD84150-E6CA-4285-8CD5-93F8EF4837C4}" srcOrd="3" destOrd="0" presId="urn:microsoft.com/office/officeart/2008/layout/LinedList"/>
    <dgm:cxn modelId="{9BCD292F-EA24-47B8-94E2-C66E90A90002}" type="presParOf" srcId="{00470B34-EDCD-4D50-B212-9D614FC6A235}" destId="{3F8B92E4-22DE-4218-BE53-8486ADF679EB}" srcOrd="4" destOrd="0" presId="urn:microsoft.com/office/officeart/2008/layout/LinedList"/>
    <dgm:cxn modelId="{7CA9EC41-5AEC-4C85-899B-067CA52DECD9}" type="presParOf" srcId="{3F8B92E4-22DE-4218-BE53-8486ADF679EB}" destId="{5A79DA78-EFD3-4409-A59D-78478F425273}" srcOrd="0" destOrd="0" presId="urn:microsoft.com/office/officeart/2008/layout/LinedList"/>
    <dgm:cxn modelId="{E1D2CF72-4F96-460E-9E6F-6FEC2D9B94E3}" type="presParOf" srcId="{3F8B92E4-22DE-4218-BE53-8486ADF679EB}" destId="{A6320443-5254-46CD-A7EC-A044464A8FC7}" srcOrd="1" destOrd="0" presId="urn:microsoft.com/office/officeart/2008/layout/LinedList"/>
    <dgm:cxn modelId="{F0C32D06-0D63-4D9A-B278-98CA53D5C243}" type="presParOf" srcId="{3F8B92E4-22DE-4218-BE53-8486ADF679EB}" destId="{C4E6BB28-AF0B-435B-B2D6-BCFD50B3E1F7}" srcOrd="2" destOrd="0" presId="urn:microsoft.com/office/officeart/2008/layout/LinedList"/>
    <dgm:cxn modelId="{0B204646-E700-4261-AB5C-3EAD7DD1DC0A}" type="presParOf" srcId="{00470B34-EDCD-4D50-B212-9D614FC6A235}" destId="{3190708C-AE5A-4689-8C47-B6C09AB77C12}" srcOrd="5" destOrd="0" presId="urn:microsoft.com/office/officeart/2008/layout/LinedList"/>
    <dgm:cxn modelId="{8D0852E4-B471-4DEA-A870-CEB48C2C79C6}" type="presParOf" srcId="{00470B34-EDCD-4D50-B212-9D614FC6A235}" destId="{71FFC80D-B72A-470A-A5C6-E75BBE61DE30}" srcOrd="6" destOrd="0" presId="urn:microsoft.com/office/officeart/2008/layout/LinedList"/>
    <dgm:cxn modelId="{2A359463-FEE6-4875-BEAA-3EB9CED53CD5}" type="presParOf" srcId="{00470B34-EDCD-4D50-B212-9D614FC6A235}" destId="{0A94DF7F-FBD8-4025-A47D-66B9E8B95EED}" srcOrd="7" destOrd="0" presId="urn:microsoft.com/office/officeart/2008/layout/LinedList"/>
    <dgm:cxn modelId="{D51D8B50-E249-4E37-9EC0-C1427608C387}" type="presParOf" srcId="{0A94DF7F-FBD8-4025-A47D-66B9E8B95EED}" destId="{E6D82EA7-2C38-4FAE-8A85-F66433189A05}" srcOrd="0" destOrd="0" presId="urn:microsoft.com/office/officeart/2008/layout/LinedList"/>
    <dgm:cxn modelId="{9A7A0A86-95A4-4C9E-997D-4BF2D94F52DA}" type="presParOf" srcId="{0A94DF7F-FBD8-4025-A47D-66B9E8B95EED}" destId="{D0154401-93CE-4372-B4FE-3D2F800B4890}" srcOrd="1" destOrd="0" presId="urn:microsoft.com/office/officeart/2008/layout/LinedList"/>
    <dgm:cxn modelId="{6E738A39-771C-4B52-8992-AB4BB4567F58}" type="presParOf" srcId="{0A94DF7F-FBD8-4025-A47D-66B9E8B95EED}" destId="{02C50873-9FA3-4661-BC29-3D40243BA26D}" srcOrd="2" destOrd="0" presId="urn:microsoft.com/office/officeart/2008/layout/LinedList"/>
    <dgm:cxn modelId="{9EBAE5C6-EB7A-4ABF-914F-5111966417C6}" type="presParOf" srcId="{00470B34-EDCD-4D50-B212-9D614FC6A235}" destId="{8036F161-29CA-4549-9258-BB20F589C2B5}" srcOrd="8" destOrd="0" presId="urn:microsoft.com/office/officeart/2008/layout/LinedList"/>
    <dgm:cxn modelId="{59B84090-28A9-4D21-8FF7-9791B24E7704}" type="presParOf" srcId="{00470B34-EDCD-4D50-B212-9D614FC6A235}" destId="{BE961376-D398-4146-A737-35FC023ECBA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29F71-5954-40D2-8993-1A0EDC6EF97E}">
      <dsp:nvSpPr>
        <dsp:cNvPr id="0" name=""/>
        <dsp:cNvSpPr/>
      </dsp:nvSpPr>
      <dsp:spPr>
        <a:xfrm>
          <a:off x="617219" y="0"/>
          <a:ext cx="6995160" cy="4572000"/>
        </a:xfrm>
        <a:prstGeom prst="rightArrow">
          <a:avLst/>
        </a:prstGeom>
        <a:solidFill>
          <a:srgbClr val="DC6029"/>
        </a:solidFill>
        <a:ln>
          <a:noFill/>
        </a:ln>
        <a:effectLst/>
      </dsp:spPr>
      <dsp:style>
        <a:lnRef idx="0">
          <a:scrgbClr r="0" g="0" b="0"/>
        </a:lnRef>
        <a:fillRef idx="1">
          <a:scrgbClr r="0" g="0" b="0"/>
        </a:fillRef>
        <a:effectRef idx="0">
          <a:scrgbClr r="0" g="0" b="0"/>
        </a:effectRef>
        <a:fontRef idx="minor"/>
      </dsp:style>
    </dsp:sp>
    <dsp:sp modelId="{6496BBAE-4E92-4301-A8CB-D50F21DAA36C}">
      <dsp:nvSpPr>
        <dsp:cNvPr id="0" name=""/>
        <dsp:cNvSpPr/>
      </dsp:nvSpPr>
      <dsp:spPr>
        <a:xfrm>
          <a:off x="0" y="1371599"/>
          <a:ext cx="2468880" cy="1828800"/>
        </a:xfrm>
        <a:prstGeom prst="roundRect">
          <a:avLst/>
        </a:prstGeom>
        <a:solidFill>
          <a:srgbClr val="208E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b="1" kern="1200" dirty="0"/>
            <a:t>1965</a:t>
          </a:r>
        </a:p>
        <a:p>
          <a:pPr lvl="0" algn="ctr" defTabSz="1066800">
            <a:lnSpc>
              <a:spcPct val="90000"/>
            </a:lnSpc>
            <a:spcBef>
              <a:spcPct val="0"/>
            </a:spcBef>
            <a:spcAft>
              <a:spcPct val="35000"/>
            </a:spcAft>
          </a:pPr>
          <a:r>
            <a:rPr lang="en-US" sz="2400" kern="1200" dirty="0"/>
            <a:t>Medicaid</a:t>
          </a:r>
        </a:p>
      </dsp:txBody>
      <dsp:txXfrm>
        <a:off x="89275" y="1460874"/>
        <a:ext cx="2290330" cy="1650250"/>
      </dsp:txXfrm>
    </dsp:sp>
    <dsp:sp modelId="{09D9AD91-BE49-4655-87AB-D222D75ABEA4}">
      <dsp:nvSpPr>
        <dsp:cNvPr id="0" name=""/>
        <dsp:cNvSpPr/>
      </dsp:nvSpPr>
      <dsp:spPr>
        <a:xfrm>
          <a:off x="2880359" y="1371599"/>
          <a:ext cx="2468880" cy="1828800"/>
        </a:xfrm>
        <a:prstGeom prst="roundRect">
          <a:avLst/>
        </a:prstGeom>
        <a:solidFill>
          <a:srgbClr val="208E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b="1" kern="1200" dirty="0"/>
            <a:t>1990</a:t>
          </a:r>
        </a:p>
        <a:p>
          <a:pPr lvl="0" algn="ctr" defTabSz="1066800">
            <a:lnSpc>
              <a:spcPct val="90000"/>
            </a:lnSpc>
            <a:spcBef>
              <a:spcPct val="0"/>
            </a:spcBef>
            <a:spcAft>
              <a:spcPct val="35000"/>
            </a:spcAft>
          </a:pPr>
          <a:r>
            <a:rPr lang="en-US" sz="2400" kern="1200" dirty="0"/>
            <a:t>Medicaid </a:t>
          </a:r>
          <a:br>
            <a:rPr lang="en-US" sz="2400" kern="1200" dirty="0"/>
          </a:br>
          <a:r>
            <a:rPr lang="en-US" sz="2400" kern="1200" dirty="0"/>
            <a:t>Drug Rebate Program</a:t>
          </a:r>
        </a:p>
      </dsp:txBody>
      <dsp:txXfrm>
        <a:off x="2969634" y="1460874"/>
        <a:ext cx="2290330" cy="1650250"/>
      </dsp:txXfrm>
    </dsp:sp>
    <dsp:sp modelId="{4994F3ED-AE20-43AE-9722-3E8C2AAA999A}">
      <dsp:nvSpPr>
        <dsp:cNvPr id="0" name=""/>
        <dsp:cNvSpPr/>
      </dsp:nvSpPr>
      <dsp:spPr>
        <a:xfrm>
          <a:off x="5760720" y="1371599"/>
          <a:ext cx="2468880" cy="1828800"/>
        </a:xfrm>
        <a:prstGeom prst="roundRect">
          <a:avLst/>
        </a:prstGeom>
        <a:solidFill>
          <a:srgbClr val="208E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b="1" kern="1200" dirty="0"/>
            <a:t>1992</a:t>
          </a:r>
        </a:p>
        <a:p>
          <a:pPr lvl="0" algn="ctr" defTabSz="1066800">
            <a:lnSpc>
              <a:spcPct val="90000"/>
            </a:lnSpc>
            <a:spcBef>
              <a:spcPct val="0"/>
            </a:spcBef>
            <a:spcAft>
              <a:spcPct val="35000"/>
            </a:spcAft>
          </a:pPr>
          <a:r>
            <a:rPr lang="en-US" sz="2400" kern="1200" dirty="0"/>
            <a:t>340B </a:t>
          </a:r>
          <a:br>
            <a:rPr lang="en-US" sz="2400" kern="1200" dirty="0"/>
          </a:br>
          <a:r>
            <a:rPr lang="en-US" sz="2400" kern="1200" dirty="0"/>
            <a:t>Drug Pricing </a:t>
          </a:r>
          <a:br>
            <a:rPr lang="en-US" sz="2400" kern="1200" dirty="0"/>
          </a:br>
          <a:r>
            <a:rPr lang="en-US" sz="2400" kern="1200" dirty="0"/>
            <a:t>Program</a:t>
          </a:r>
        </a:p>
      </dsp:txBody>
      <dsp:txXfrm>
        <a:off x="5849995" y="1460874"/>
        <a:ext cx="2290330" cy="1650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02C35-3A43-4024-81A1-B900EAEC53F5}">
      <dsp:nvSpPr>
        <dsp:cNvPr id="0" name=""/>
        <dsp:cNvSpPr/>
      </dsp:nvSpPr>
      <dsp:spPr>
        <a:xfrm rot="5400000">
          <a:off x="-247798" y="249366"/>
          <a:ext cx="1651992" cy="1156394"/>
        </a:xfrm>
        <a:prstGeom prst="chevron">
          <a:avLst/>
        </a:prstGeom>
        <a:solidFill>
          <a:srgbClr val="DC602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1992</a:t>
          </a:r>
        </a:p>
      </dsp:txBody>
      <dsp:txXfrm rot="-5400000">
        <a:off x="1" y="579764"/>
        <a:ext cx="1156394" cy="495598"/>
      </dsp:txXfrm>
    </dsp:sp>
    <dsp:sp modelId="{2E6A324F-18DA-4266-B7B1-F32104CD56E2}">
      <dsp:nvSpPr>
        <dsp:cNvPr id="0" name=""/>
        <dsp:cNvSpPr/>
      </dsp:nvSpPr>
      <dsp:spPr>
        <a:xfrm rot="5400000">
          <a:off x="4156099" y="-2998137"/>
          <a:ext cx="1073794" cy="707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Congress enacted 340B into law, signed by President Bush</a:t>
          </a:r>
        </a:p>
      </dsp:txBody>
      <dsp:txXfrm rot="-5400000">
        <a:off x="1156394" y="53986"/>
        <a:ext cx="7020787" cy="968958"/>
      </dsp:txXfrm>
    </dsp:sp>
    <dsp:sp modelId="{4E9036A4-9A1C-485F-A984-549B766D59AC}">
      <dsp:nvSpPr>
        <dsp:cNvPr id="0" name=""/>
        <dsp:cNvSpPr/>
      </dsp:nvSpPr>
      <dsp:spPr>
        <a:xfrm rot="5400000">
          <a:off x="-247798" y="1707802"/>
          <a:ext cx="1651992" cy="1156394"/>
        </a:xfrm>
        <a:prstGeom prst="chevron">
          <a:avLst/>
        </a:prstGeom>
        <a:solidFill>
          <a:srgbClr val="208EA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2005</a:t>
          </a:r>
        </a:p>
      </dsp:txBody>
      <dsp:txXfrm rot="-5400000">
        <a:off x="1" y="2038200"/>
        <a:ext cx="1156394" cy="495598"/>
      </dsp:txXfrm>
    </dsp:sp>
    <dsp:sp modelId="{4B088BBF-6C55-4B4F-8BB6-E02B7869C343}">
      <dsp:nvSpPr>
        <dsp:cNvPr id="0" name=""/>
        <dsp:cNvSpPr/>
      </dsp:nvSpPr>
      <dsp:spPr>
        <a:xfrm rot="5400000">
          <a:off x="4156099" y="-1539701"/>
          <a:ext cx="1073794" cy="707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Congress adds children’s hospitals to 340B</a:t>
          </a:r>
        </a:p>
      </dsp:txBody>
      <dsp:txXfrm rot="-5400000">
        <a:off x="1156394" y="1512422"/>
        <a:ext cx="7020787" cy="968958"/>
      </dsp:txXfrm>
    </dsp:sp>
    <dsp:sp modelId="{6E0F2AEE-433C-4D92-B2CB-E6E60C62C8E9}">
      <dsp:nvSpPr>
        <dsp:cNvPr id="0" name=""/>
        <dsp:cNvSpPr/>
      </dsp:nvSpPr>
      <dsp:spPr>
        <a:xfrm rot="5400000">
          <a:off x="-247798" y="3166238"/>
          <a:ext cx="1651992" cy="1156394"/>
        </a:xfrm>
        <a:prstGeom prst="chevron">
          <a:avLst/>
        </a:prstGeom>
        <a:solidFill>
          <a:schemeClr val="accent5">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2010</a:t>
          </a:r>
        </a:p>
      </dsp:txBody>
      <dsp:txXfrm rot="-5400000">
        <a:off x="1" y="3496636"/>
        <a:ext cx="1156394" cy="495598"/>
      </dsp:txXfrm>
    </dsp:sp>
    <dsp:sp modelId="{BB56638B-DA20-425A-BD7A-F956412D140D}">
      <dsp:nvSpPr>
        <dsp:cNvPr id="0" name=""/>
        <dsp:cNvSpPr/>
      </dsp:nvSpPr>
      <dsp:spPr>
        <a:xfrm rot="5400000">
          <a:off x="4156099" y="-81265"/>
          <a:ext cx="1073794" cy="707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Congress expands 340B to include rural hospitals and free-standing cancer hospitals</a:t>
          </a:r>
        </a:p>
      </dsp:txBody>
      <dsp:txXfrm rot="-5400000">
        <a:off x="1156394" y="2970858"/>
        <a:ext cx="7020787" cy="968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A37F7-B843-47E2-85C8-2F8F2859253D}">
      <dsp:nvSpPr>
        <dsp:cNvPr id="0" name=""/>
        <dsp:cNvSpPr/>
      </dsp:nvSpPr>
      <dsp:spPr>
        <a:xfrm>
          <a:off x="3291839" y="552"/>
          <a:ext cx="4937760" cy="2154694"/>
        </a:xfrm>
        <a:prstGeom prst="rightArrow">
          <a:avLst>
            <a:gd name="adj1" fmla="val 75000"/>
            <a:gd name="adj2" fmla="val 50000"/>
          </a:avLst>
        </a:prstGeom>
        <a:solidFill>
          <a:srgbClr val="D2E8EC"/>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74320" lvl="1" indent="0" algn="l" defTabSz="889000">
            <a:lnSpc>
              <a:spcPct val="100000"/>
            </a:lnSpc>
            <a:spcBef>
              <a:spcPct val="0"/>
            </a:spcBef>
            <a:spcAft>
              <a:spcPts val="300"/>
            </a:spcAft>
            <a:buFont typeface="Arial" panose="020B0604020202020204" pitchFamily="34" charset="0"/>
            <a:buChar char="••"/>
          </a:pPr>
          <a:r>
            <a:rPr lang="en-US" sz="2000" kern="1200" dirty="0"/>
            <a:t>Low-income people make up 42% of 340B DSH hospitals’ patient load versus 27% for non-340B hospitals</a:t>
          </a:r>
        </a:p>
      </dsp:txBody>
      <dsp:txXfrm>
        <a:off x="3291839" y="269889"/>
        <a:ext cx="4129750" cy="1616020"/>
      </dsp:txXfrm>
    </dsp:sp>
    <dsp:sp modelId="{AA1E2A45-B26E-4A7D-B170-8524E4B69227}">
      <dsp:nvSpPr>
        <dsp:cNvPr id="0" name=""/>
        <dsp:cNvSpPr/>
      </dsp:nvSpPr>
      <dsp:spPr>
        <a:xfrm>
          <a:off x="0" y="552"/>
          <a:ext cx="3291840" cy="2154694"/>
        </a:xfrm>
        <a:prstGeom prst="roundRect">
          <a:avLst/>
        </a:prstGeom>
        <a:solidFill>
          <a:srgbClr val="208E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en-US" sz="2400" kern="1200" dirty="0"/>
            <a:t>340B hospitals treat significantly more </a:t>
          </a:r>
          <a:br>
            <a:rPr lang="en-US" altLang="en-US" sz="2400" kern="1200" dirty="0"/>
          </a:br>
          <a:r>
            <a:rPr lang="en-US" altLang="en-US" sz="2400" kern="1200" dirty="0"/>
            <a:t>low-income people </a:t>
          </a:r>
          <a:endParaRPr lang="en-US" sz="2400" kern="1200" dirty="0"/>
        </a:p>
      </dsp:txBody>
      <dsp:txXfrm>
        <a:off x="105183" y="105735"/>
        <a:ext cx="3081474" cy="1944328"/>
      </dsp:txXfrm>
    </dsp:sp>
    <dsp:sp modelId="{997E689D-5A03-433B-B468-6EED2B3AE99A}">
      <dsp:nvSpPr>
        <dsp:cNvPr id="0" name=""/>
        <dsp:cNvSpPr/>
      </dsp:nvSpPr>
      <dsp:spPr>
        <a:xfrm>
          <a:off x="3291839" y="2370716"/>
          <a:ext cx="4937760" cy="2154694"/>
        </a:xfrm>
        <a:prstGeom prst="rightArrow">
          <a:avLst>
            <a:gd name="adj1" fmla="val 75000"/>
            <a:gd name="adj2" fmla="val 50000"/>
          </a:avLst>
        </a:prstGeom>
        <a:solidFill>
          <a:srgbClr val="FBEFE9"/>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74320" lvl="1" indent="0" algn="l" defTabSz="889000">
            <a:lnSpc>
              <a:spcPct val="100000"/>
            </a:lnSpc>
            <a:spcBef>
              <a:spcPct val="0"/>
            </a:spcBef>
            <a:spcAft>
              <a:spcPts val="300"/>
            </a:spcAft>
            <a:buChar char="••"/>
          </a:pPr>
          <a:r>
            <a:rPr lang="en-US" sz="2000" kern="1200" dirty="0"/>
            <a:t>340B DSH Hospitals represent only 38% of acute care hospitals, yet are responsible for 60% of the nation’s uncompensated and unreimbursed care—more than $26 billion </a:t>
          </a:r>
          <a:r>
            <a:rPr lang="en-US" sz="2000" kern="1200" dirty="0">
              <a:solidFill>
                <a:prstClr val="black">
                  <a:hueOff val="0"/>
                  <a:satOff val="0"/>
                  <a:lumOff val="0"/>
                  <a:alphaOff val="0"/>
                </a:prstClr>
              </a:solidFill>
              <a:latin typeface="Calibri"/>
              <a:ea typeface="+mn-ea"/>
              <a:cs typeface="+mn-cs"/>
            </a:rPr>
            <a:t>a year</a:t>
          </a:r>
        </a:p>
      </dsp:txBody>
      <dsp:txXfrm>
        <a:off x="3291839" y="2640053"/>
        <a:ext cx="4129750" cy="1616020"/>
      </dsp:txXfrm>
    </dsp:sp>
    <dsp:sp modelId="{11C6CD34-095B-4860-BE76-AB701417E37E}">
      <dsp:nvSpPr>
        <dsp:cNvPr id="0" name=""/>
        <dsp:cNvSpPr/>
      </dsp:nvSpPr>
      <dsp:spPr>
        <a:xfrm>
          <a:off x="0" y="2370716"/>
          <a:ext cx="3291840" cy="2154694"/>
        </a:xfrm>
        <a:prstGeom prst="roundRect">
          <a:avLst/>
        </a:prstGeom>
        <a:solidFill>
          <a:srgbClr val="DC60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340B hospitals provide more uncompensated and unreimbursed care</a:t>
          </a:r>
        </a:p>
      </dsp:txBody>
      <dsp:txXfrm>
        <a:off x="105183" y="2475899"/>
        <a:ext cx="3081474" cy="1944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0A7B8-C835-47E7-833F-4BAA33F0E9E6}">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6517A-CE26-4D68-A8E2-25A2EFA14AB8}">
      <dsp:nvSpPr>
        <dsp:cNvPr id="0" name=""/>
        <dsp:cNvSpPr/>
      </dsp:nvSpPr>
      <dsp:spPr>
        <a:xfrm>
          <a:off x="0" y="0"/>
          <a:ext cx="1645920" cy="4267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a:t>340B Hospitals Are…</a:t>
          </a:r>
        </a:p>
      </dsp:txBody>
      <dsp:txXfrm>
        <a:off x="0" y="0"/>
        <a:ext cx="1645920" cy="4267199"/>
      </dsp:txXfrm>
    </dsp:sp>
    <dsp:sp modelId="{3FF8D88A-2208-4DF1-8F9A-2EA8757B7BB0}">
      <dsp:nvSpPr>
        <dsp:cNvPr id="0" name=""/>
        <dsp:cNvSpPr/>
      </dsp:nvSpPr>
      <dsp:spPr>
        <a:xfrm>
          <a:off x="1769364" y="66674"/>
          <a:ext cx="6460236" cy="1333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i="0" kern="1200" dirty="0"/>
            <a:t>64% </a:t>
          </a:r>
          <a:r>
            <a:rPr lang="en-US" sz="2800" b="0" i="0" kern="1200" dirty="0"/>
            <a:t>more likely than non-340B hospitals to provide psychiatric emergency services</a:t>
          </a:r>
          <a:endParaRPr lang="en-US" sz="2800" kern="1200" dirty="0"/>
        </a:p>
      </dsp:txBody>
      <dsp:txXfrm>
        <a:off x="1769364" y="66674"/>
        <a:ext cx="6460236" cy="1333499"/>
      </dsp:txXfrm>
    </dsp:sp>
    <dsp:sp modelId="{B786CBA3-31DB-439B-92B9-21843C2F2854}">
      <dsp:nvSpPr>
        <dsp:cNvPr id="0" name=""/>
        <dsp:cNvSpPr/>
      </dsp:nvSpPr>
      <dsp:spPr>
        <a:xfrm>
          <a:off x="1645920" y="1400174"/>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20443-5254-46CD-A7EC-A044464A8FC7}">
      <dsp:nvSpPr>
        <dsp:cNvPr id="0" name=""/>
        <dsp:cNvSpPr/>
      </dsp:nvSpPr>
      <dsp:spPr>
        <a:xfrm>
          <a:off x="1769364" y="1466849"/>
          <a:ext cx="6460236" cy="1333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i="0" kern="1200" dirty="0"/>
            <a:t>59%</a:t>
          </a:r>
          <a:r>
            <a:rPr lang="en-US" sz="2800" b="0" i="0" kern="1200" dirty="0"/>
            <a:t> more likely to offer psychiatric geriatric services</a:t>
          </a:r>
          <a:endParaRPr lang="en-US" sz="2800" kern="1200" dirty="0"/>
        </a:p>
      </dsp:txBody>
      <dsp:txXfrm>
        <a:off x="1769364" y="1466849"/>
        <a:ext cx="6460236" cy="1333499"/>
      </dsp:txXfrm>
    </dsp:sp>
    <dsp:sp modelId="{3190708C-AE5A-4689-8C47-B6C09AB77C12}">
      <dsp:nvSpPr>
        <dsp:cNvPr id="0" name=""/>
        <dsp:cNvSpPr/>
      </dsp:nvSpPr>
      <dsp:spPr>
        <a:xfrm>
          <a:off x="1645920" y="280034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54401-93CE-4372-B4FE-3D2F800B4890}">
      <dsp:nvSpPr>
        <dsp:cNvPr id="0" name=""/>
        <dsp:cNvSpPr/>
      </dsp:nvSpPr>
      <dsp:spPr>
        <a:xfrm>
          <a:off x="1769364" y="2867024"/>
          <a:ext cx="6460236" cy="1333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0" i="0" kern="1200" dirty="0"/>
            <a:t>More than </a:t>
          </a:r>
          <a:r>
            <a:rPr lang="en-US" sz="2800" b="1" i="0" kern="1200" dirty="0"/>
            <a:t>2.5 times </a:t>
          </a:r>
          <a:r>
            <a:rPr lang="en-US" sz="2800" b="0" i="0" kern="1200" dirty="0"/>
            <a:t>more likely to provide psychiatric child and adolescent services</a:t>
          </a:r>
          <a:endParaRPr lang="en-US" sz="2800" kern="1200" dirty="0"/>
        </a:p>
      </dsp:txBody>
      <dsp:txXfrm>
        <a:off x="1769364" y="2867024"/>
        <a:ext cx="6460236" cy="1333499"/>
      </dsp:txXfrm>
    </dsp:sp>
    <dsp:sp modelId="{8036F161-29CA-4549-9258-BB20F589C2B5}">
      <dsp:nvSpPr>
        <dsp:cNvPr id="0" name=""/>
        <dsp:cNvSpPr/>
      </dsp:nvSpPr>
      <dsp:spPr>
        <a:xfrm>
          <a:off x="1645920" y="4200524"/>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CB444-30CF-4405-B70E-DB0241C1D667}" type="datetimeFigureOut">
              <a:rPr lang="en-US" smtClean="0"/>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D5AA73-E725-4D46-8350-89674927FE81}" type="slidenum">
              <a:rPr lang="en-US" smtClean="0"/>
              <a:t>‹#›</a:t>
            </a:fld>
            <a:endParaRPr lang="en-US"/>
          </a:p>
        </p:txBody>
      </p:sp>
    </p:spTree>
    <p:extLst>
      <p:ext uri="{BB962C8B-B14F-4D97-AF65-F5344CB8AC3E}">
        <p14:creationId xmlns:p14="http://schemas.microsoft.com/office/powerpoint/2010/main" val="96347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cdc.gov/nchs/ppt/hp2020/hp2020_lgbt_sdoh_progress_review_presentation.pptx" TargetMode="External"/></Relationships>
</file>

<file path=ppt/notesSlides/_rels/note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32A703-1EDC-4035-9465-35BE6B21B4DD}" type="slidenum">
              <a:rPr lang="en-US" smtClean="0"/>
              <a:pPr>
                <a:defRPr/>
              </a:pPr>
              <a:t>11</a:t>
            </a:fld>
            <a:endParaRPr lang="en-US" dirty="0"/>
          </a:p>
        </p:txBody>
      </p:sp>
    </p:spTree>
    <p:extLst>
      <p:ext uri="{BB962C8B-B14F-4D97-AF65-F5344CB8AC3E}">
        <p14:creationId xmlns:p14="http://schemas.microsoft.com/office/powerpoint/2010/main" val="345521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smtClean="0">
                <a:latin typeface="Tahoma" panose="020B0604030504040204" pitchFamily="34" charset="0"/>
                <a:ea typeface="Tahoma" panose="020B0604030504040204" pitchFamily="34" charset="0"/>
                <a:cs typeface="Tahoma" panose="020B0604030504040204" pitchFamily="34" charset="0"/>
              </a:rPr>
              <a:t>DeSalvo</a:t>
            </a:r>
            <a:r>
              <a:rPr lang="en-US" sz="1000" dirty="0" smtClean="0">
                <a:latin typeface="Tahoma" panose="020B0604030504040204" pitchFamily="34" charset="0"/>
                <a:ea typeface="Tahoma" panose="020B0604030504040204" pitchFamily="34" charset="0"/>
                <a:cs typeface="Tahoma" panose="020B0604030504040204" pitchFamily="34" charset="0"/>
              </a:rPr>
              <a:t>, Karen B. (2015). </a:t>
            </a:r>
            <a:r>
              <a:rPr lang="en-US" sz="1000" dirty="0"/>
              <a:t>Healthy People 2020 Progress Review: </a:t>
            </a:r>
            <a:r>
              <a:rPr lang="en-US" sz="1000" dirty="0" smtClean="0"/>
              <a:t>Social </a:t>
            </a:r>
            <a:r>
              <a:rPr lang="en-US" sz="1000" dirty="0"/>
              <a:t>Determinants of Health and </a:t>
            </a:r>
            <a:r>
              <a:rPr lang="en-US" sz="1000" dirty="0" smtClean="0"/>
              <a:t> Lesbian</a:t>
            </a:r>
            <a:r>
              <a:rPr lang="en-US" sz="1000" dirty="0"/>
              <a:t>, Gay, Bisexual, and  </a:t>
            </a:r>
            <a:r>
              <a:rPr lang="en-US" sz="1000" dirty="0" smtClean="0"/>
              <a:t>Transgender </a:t>
            </a:r>
            <a:r>
              <a:rPr lang="en-US" sz="1000" dirty="0"/>
              <a:t>Health </a:t>
            </a:r>
            <a:r>
              <a:rPr lang="en-US" sz="1000" dirty="0" smtClean="0"/>
              <a:t>[PowerPoint Slides]. Retrieved from </a:t>
            </a:r>
            <a:r>
              <a:rPr lang="en-US" sz="1000" dirty="0"/>
              <a:t> </a:t>
            </a:r>
            <a:r>
              <a:rPr lang="en-US" sz="1000" dirty="0">
                <a:hlinkClick r:id="rId3"/>
              </a:rPr>
              <a:t>https://www.cdc.gov/nchs/ppt/hp2020/hp2020_lgbt_sdoh_progress_review_presentation.pptx</a:t>
            </a:r>
            <a:r>
              <a:rPr lang="en-US" sz="1000" dirty="0"/>
              <a:t>.</a:t>
            </a:r>
          </a:p>
          <a:p>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45F01CA2-976B-48D9-8990-041447674341}"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32855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16</a:t>
            </a:fld>
            <a:endParaRPr lang="en-US"/>
          </a:p>
        </p:txBody>
      </p:sp>
    </p:spTree>
    <p:extLst>
      <p:ext uri="{BB962C8B-B14F-4D97-AF65-F5344CB8AC3E}">
        <p14:creationId xmlns:p14="http://schemas.microsoft.com/office/powerpoint/2010/main" val="325736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 Edwin B., et. al Global Evidence for Peer Support: Humanizing Health Care.</a:t>
            </a:r>
            <a:endParaRPr lang="en-US" dirty="0"/>
          </a:p>
        </p:txBody>
      </p:sp>
      <p:sp>
        <p:nvSpPr>
          <p:cNvPr id="4" name="Slide Number Placeholder 3"/>
          <p:cNvSpPr>
            <a:spLocks noGrp="1"/>
          </p:cNvSpPr>
          <p:nvPr>
            <p:ph type="sldNum" sz="quarter" idx="10"/>
          </p:nvPr>
        </p:nvSpPr>
        <p:spPr/>
        <p:txBody>
          <a:bodyPr/>
          <a:lstStyle/>
          <a:p>
            <a:fld id="{99D5AA73-E725-4D46-8350-89674927FE81}" type="slidenum">
              <a:rPr lang="en-US" smtClean="0"/>
              <a:t>17</a:t>
            </a:fld>
            <a:endParaRPr lang="en-US"/>
          </a:p>
        </p:txBody>
      </p:sp>
    </p:spTree>
    <p:extLst>
      <p:ext uri="{BB962C8B-B14F-4D97-AF65-F5344CB8AC3E}">
        <p14:creationId xmlns:p14="http://schemas.microsoft.com/office/powerpoint/2010/main" val="305902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Ultimately,</a:t>
            </a:r>
            <a:r>
              <a:rPr lang="en-US" baseline="0" dirty="0"/>
              <a:t> 30B is about access to care for low-income and rural patients</a:t>
            </a:r>
          </a:p>
          <a:p>
            <a:pPr marL="171450" indent="-171450">
              <a:buFont typeface="Arial" charset="0"/>
              <a:buChar char="•"/>
            </a:pPr>
            <a:r>
              <a:rPr lang="en-US" baseline="0" dirty="0"/>
              <a:t>Hospitals can qualify for 340B only if they serve a high number of low-income patients or are located in a rural community</a:t>
            </a:r>
          </a:p>
          <a:p>
            <a:pPr marL="171450" indent="-171450">
              <a:buFont typeface="Arial" charset="0"/>
              <a:buChar char="•"/>
            </a:pPr>
            <a:r>
              <a:rPr lang="en-US" baseline="0" dirty="0"/>
              <a:t>So any cuts to 340B would harm access to care for low-income and rural patients</a:t>
            </a:r>
          </a:p>
          <a:p>
            <a:pPr marL="171450" indent="-171450">
              <a:buFont typeface="Arial" charset="0"/>
              <a:buChar char="•"/>
            </a:pPr>
            <a:r>
              <a:rPr lang="en-US" baseline="0" dirty="0"/>
              <a:t>The safety-net hospitals that qualify for 340B on the basis of their low-income patient loads are on the frontlines of treating underserved communities and patients suffering from undertreated, chronic, and life threatening diseases and conditions</a:t>
            </a:r>
          </a:p>
          <a:p>
            <a:pPr marL="628650" lvl="1" indent="-171450">
              <a:buFont typeface="Arial" charset="0"/>
              <a:buChar char="•"/>
            </a:pPr>
            <a:r>
              <a:rPr lang="en-US" baseline="0" dirty="0"/>
              <a:t>These hospitals are providing high levels of uncompensated care and provide specialized services that are critical to these types of patients  </a:t>
            </a:r>
          </a:p>
          <a:p>
            <a:pPr marL="628650" lvl="1" indent="-171450">
              <a:buFont typeface="Arial" charset="0"/>
              <a:buChar char="•"/>
            </a:pPr>
            <a:r>
              <a:rPr lang="en-US" baseline="0" dirty="0"/>
              <a:t>[Include examples here of specific services tailored to the audience] </a:t>
            </a:r>
          </a:p>
          <a:p>
            <a:pPr marL="171450" lvl="0" indent="-171450">
              <a:buFont typeface="Arial" charset="0"/>
              <a:buChar char="•"/>
            </a:pPr>
            <a:r>
              <a:rPr lang="en-US" baseline="0" dirty="0"/>
              <a:t>340B is also critical to rural hospitals located in remote areas</a:t>
            </a:r>
          </a:p>
          <a:p>
            <a:pPr marL="628650" lvl="1" indent="-171450">
              <a:buFont typeface="Arial" charset="0"/>
              <a:buChar char="•"/>
            </a:pPr>
            <a:r>
              <a:rPr lang="en-US" baseline="0" dirty="0"/>
              <a:t>We frequently hear from rural hospitals that without 340B, patients would have to travel significant distances to access care </a:t>
            </a:r>
            <a:endParaRPr lang="en-US" dirty="0"/>
          </a:p>
        </p:txBody>
      </p:sp>
      <p:sp>
        <p:nvSpPr>
          <p:cNvPr id="4" name="Slide Number Placeholder 3"/>
          <p:cNvSpPr>
            <a:spLocks noGrp="1"/>
          </p:cNvSpPr>
          <p:nvPr>
            <p:ph type="sldNum" sz="quarter" idx="10"/>
          </p:nvPr>
        </p:nvSpPr>
        <p:spPr/>
        <p:txBody>
          <a:bodyPr/>
          <a:lstStyle/>
          <a:p>
            <a:fld id="{0E1B0A5E-97FB-425D-88CB-D5CA7A1733E7}" type="slidenum">
              <a:rPr lang="en-US" smtClean="0"/>
              <a:t>19</a:t>
            </a:fld>
            <a:endParaRPr lang="en-US"/>
          </a:p>
        </p:txBody>
      </p:sp>
    </p:spTree>
    <p:extLst>
      <p:ext uri="{BB962C8B-B14F-4D97-AF65-F5344CB8AC3E}">
        <p14:creationId xmlns:p14="http://schemas.microsoft.com/office/powerpoint/2010/main" val="24544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32A703-1EDC-4035-9465-35BE6B21B4DD}" type="slidenum">
              <a:rPr lang="en-US" smtClean="0"/>
              <a:pPr>
                <a:defRPr/>
              </a:pPr>
              <a:t>24</a:t>
            </a:fld>
            <a:endParaRPr lang="en-US" dirty="0"/>
          </a:p>
        </p:txBody>
      </p:sp>
    </p:spTree>
    <p:extLst>
      <p:ext uri="{BB962C8B-B14F-4D97-AF65-F5344CB8AC3E}">
        <p14:creationId xmlns:p14="http://schemas.microsoft.com/office/powerpoint/2010/main" val="322394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Regional Policy Council Header">
            <a:extLst>
              <a:ext uri="{FF2B5EF4-FFF2-40B4-BE49-F238E27FC236}">
                <a16:creationId xmlns:a16="http://schemas.microsoft.com/office/drawing/2014/main" xmlns="" id="{B35BC0A4-0AF7-4B93-82AE-3CB63A08AE0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01" t="424"/>
          <a:stretch/>
        </p:blipFill>
        <p:spPr bwMode="auto">
          <a:xfrm>
            <a:off x="0" y="-1"/>
            <a:ext cx="9144000" cy="2124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42E19"/>
                  </a:outerShdw>
                </a:effectLst>
              </a14:hiddenEffects>
            </a:ext>
          </a:extLst>
        </p:spPr>
      </p:pic>
      <p:sp>
        <p:nvSpPr>
          <p:cNvPr id="2" name="Title 1"/>
          <p:cNvSpPr>
            <a:spLocks noGrp="1"/>
          </p:cNvSpPr>
          <p:nvPr>
            <p:ph type="ctrTitle"/>
          </p:nvPr>
        </p:nvSpPr>
        <p:spPr>
          <a:xfrm>
            <a:off x="685800" y="2130425"/>
            <a:ext cx="7772400" cy="1470025"/>
          </a:xfrm>
        </p:spPr>
        <p:txBody>
          <a:bodyPr anchor="b"/>
          <a:lstStyle/>
          <a:p>
            <a:r>
              <a:rPr lang="en-US"/>
              <a:t>Click to edit Master title style</a:t>
            </a:r>
          </a:p>
        </p:txBody>
      </p:sp>
      <p:sp>
        <p:nvSpPr>
          <p:cNvPr id="3" name="Subtitle 2"/>
          <p:cNvSpPr>
            <a:spLocks noGrp="1"/>
          </p:cNvSpPr>
          <p:nvPr>
            <p:ph type="subTitle" idx="1"/>
          </p:nvPr>
        </p:nvSpPr>
        <p:spPr>
          <a:xfrm>
            <a:off x="688063" y="3657600"/>
            <a:ext cx="7767874" cy="14700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7360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0375"/>
            <a:ext cx="7772400" cy="1470025"/>
          </a:xfrm>
        </p:spPr>
        <p:txBody>
          <a:bodyPr/>
          <a:lstStyle>
            <a:lvl1pPr>
              <a:defRPr b="1">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200400"/>
            <a:ext cx="6400800" cy="685800"/>
          </a:xfrm>
        </p:spPr>
        <p:txBody>
          <a:bodyPr/>
          <a:lstStyle>
            <a:lvl1pPr marL="0" indent="0" algn="ctr">
              <a:buNone/>
              <a:defRPr b="0">
                <a:solidFill>
                  <a:srgbClr val="198FA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0"/>
            <a:ext cx="9144000" cy="381000"/>
          </a:xfrm>
          <a:prstGeom prst="rect">
            <a:avLst/>
          </a:prstGeom>
          <a:solidFill>
            <a:srgbClr val="198FA1"/>
          </a:solidFill>
          <a:ln>
            <a:solidFill>
              <a:srgbClr val="198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6200" y="6400800"/>
            <a:ext cx="868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457200" y="6477000"/>
            <a:ext cx="4114800"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a:solidFill>
                  <a:srgbClr val="66666E"/>
                </a:solidFill>
              </a:rPr>
              <a:t>© 2019 340B</a:t>
            </a:r>
            <a:r>
              <a:rPr lang="en-US" sz="1100" kern="1400" baseline="0" dirty="0">
                <a:solidFill>
                  <a:srgbClr val="66666E"/>
                </a:solidFill>
              </a:rPr>
              <a:t> Health</a:t>
            </a:r>
            <a:endParaRPr lang="en-US" sz="1100" kern="1400" dirty="0">
              <a:solidFill>
                <a:srgbClr val="66666E"/>
              </a:solidFill>
            </a:endParaRPr>
          </a:p>
        </p:txBody>
      </p:sp>
      <p:sp>
        <p:nvSpPr>
          <p:cNvPr id="24" name="Text Placeholder 23"/>
          <p:cNvSpPr>
            <a:spLocks noGrp="1"/>
          </p:cNvSpPr>
          <p:nvPr>
            <p:ph type="body" sz="quarter" idx="10" hasCustomPrompt="1"/>
          </p:nvPr>
        </p:nvSpPr>
        <p:spPr>
          <a:xfrm>
            <a:off x="762000" y="4495800"/>
            <a:ext cx="4876800" cy="1524000"/>
          </a:xfrm>
        </p:spPr>
        <p:txBody>
          <a:bodyPr>
            <a:normAutofit/>
          </a:bodyPr>
          <a:lstStyle>
            <a:lvl1pPr marL="0" indent="0">
              <a:spcBef>
                <a:spcPts val="0"/>
              </a:spcBef>
              <a:buNone/>
              <a:defRPr sz="1600" baseline="0">
                <a:solidFill>
                  <a:srgbClr val="454644"/>
                </a:solidFill>
                <a:latin typeface="Arial" panose="020B0604020202020204" pitchFamily="34" charset="0"/>
                <a:cs typeface="Arial" panose="020B0604020202020204" pitchFamily="34" charset="0"/>
              </a:defRPr>
            </a:lvl1pPr>
          </a:lstStyle>
          <a:p>
            <a:pPr lvl="0"/>
            <a:r>
              <a:rPr lang="en-US" dirty="0"/>
              <a:t>Click to add speaker info</a:t>
            </a:r>
          </a:p>
        </p:txBody>
      </p:sp>
      <p:pic>
        <p:nvPicPr>
          <p:cNvPr id="9" name="Picture 8">
            <a:extLst>
              <a:ext uri="{FF2B5EF4-FFF2-40B4-BE49-F238E27FC236}">
                <a16:creationId xmlns:a16="http://schemas.microsoft.com/office/drawing/2014/main" xmlns="" id="{790B473E-96E0-4588-9618-E0AE126B79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447" y="524216"/>
            <a:ext cx="4727448" cy="768123"/>
          </a:xfrm>
          <a:prstGeom prst="rect">
            <a:avLst/>
          </a:prstGeom>
        </p:spPr>
      </p:pic>
    </p:spTree>
    <p:extLst>
      <p:ext uri="{BB962C8B-B14F-4D97-AF65-F5344CB8AC3E}">
        <p14:creationId xmlns:p14="http://schemas.microsoft.com/office/powerpoint/2010/main" val="132180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08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6917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18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5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170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4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60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32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footer">
            <a:extLst>
              <a:ext uri="{FF2B5EF4-FFF2-40B4-BE49-F238E27FC236}">
                <a16:creationId xmlns:a16="http://schemas.microsoft.com/office/drawing/2014/main" xmlns="" id="{51A69D12-5CEF-42FD-8D69-7F0513B752E2}"/>
              </a:ext>
            </a:extLst>
          </p:cNvPr>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r="2439" b="4678"/>
          <a:stretch/>
        </p:blipFill>
        <p:spPr bwMode="auto">
          <a:xfrm>
            <a:off x="0" y="5305218"/>
            <a:ext cx="9144000" cy="1552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42E19"/>
                  </a:outerShdw>
                </a:effectLst>
              </a14:hiddenEffects>
            </a:ext>
          </a:extLst>
        </p:spPr>
      </p:pic>
      <p:sp>
        <p:nvSpPr>
          <p:cNvPr id="2" name="Title Placeholder 1"/>
          <p:cNvSpPr>
            <a:spLocks noGrp="1"/>
          </p:cNvSpPr>
          <p:nvPr>
            <p:ph type="title"/>
          </p:nvPr>
        </p:nvSpPr>
        <p:spPr>
          <a:xfrm>
            <a:off x="457200" y="304800"/>
            <a:ext cx="82296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xmlns="" id="{892C0271-619E-445D-A6E9-C114FE805854}"/>
              </a:ext>
            </a:extLst>
          </p:cNvPr>
          <p:cNvGrpSpPr/>
          <p:nvPr userDrawn="1"/>
        </p:nvGrpSpPr>
        <p:grpSpPr>
          <a:xfrm>
            <a:off x="-762000" y="381000"/>
            <a:ext cx="609600" cy="6206893"/>
            <a:chOff x="-762000" y="-175062"/>
            <a:chExt cx="609600" cy="6206893"/>
          </a:xfrm>
        </p:grpSpPr>
        <p:sp>
          <p:nvSpPr>
            <p:cNvPr id="9" name="Rectangle 8">
              <a:extLst>
                <a:ext uri="{FF2B5EF4-FFF2-40B4-BE49-F238E27FC236}">
                  <a16:creationId xmlns:a16="http://schemas.microsoft.com/office/drawing/2014/main" xmlns="" id="{3E506D49-2AF0-4714-B1BE-1D18E61402DA}"/>
                </a:ext>
              </a:extLst>
            </p:cNvPr>
            <p:cNvSpPr/>
            <p:nvPr userDrawn="1"/>
          </p:nvSpPr>
          <p:spPr>
            <a:xfrm>
              <a:off x="-762000" y="1079709"/>
              <a:ext cx="609600" cy="351294"/>
            </a:xfrm>
            <a:prstGeom prst="rect">
              <a:avLst/>
            </a:prstGeom>
            <a:solidFill>
              <a:srgbClr val="DC6029"/>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10" name="Rectangle 9">
              <a:extLst>
                <a:ext uri="{FF2B5EF4-FFF2-40B4-BE49-F238E27FC236}">
                  <a16:creationId xmlns:a16="http://schemas.microsoft.com/office/drawing/2014/main" xmlns="" id="{5E79ACCD-D7D7-4E03-84DE-384D60EC5115}"/>
                </a:ext>
              </a:extLst>
            </p:cNvPr>
            <p:cNvSpPr/>
            <p:nvPr userDrawn="1"/>
          </p:nvSpPr>
          <p:spPr>
            <a:xfrm>
              <a:off x="-762000" y="3589251"/>
              <a:ext cx="609600" cy="351294"/>
            </a:xfrm>
            <a:prstGeom prst="rect">
              <a:avLst/>
            </a:prstGeom>
            <a:solidFill>
              <a:srgbClr val="208E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11" name="Rectangle 10">
              <a:extLst>
                <a:ext uri="{FF2B5EF4-FFF2-40B4-BE49-F238E27FC236}">
                  <a16:creationId xmlns:a16="http://schemas.microsoft.com/office/drawing/2014/main" xmlns="" id="{09285694-C0F4-406B-8C19-83911F75C131}"/>
                </a:ext>
              </a:extLst>
            </p:cNvPr>
            <p:cNvSpPr/>
            <p:nvPr userDrawn="1"/>
          </p:nvSpPr>
          <p:spPr>
            <a:xfrm>
              <a:off x="-609600" y="2334480"/>
              <a:ext cx="457200" cy="351294"/>
            </a:xfrm>
            <a:prstGeom prst="rect">
              <a:avLst/>
            </a:prstGeom>
            <a:solidFill>
              <a:srgbClr val="DC6029">
                <a:alpha val="80000"/>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12" name="Rectangle 11">
              <a:extLst>
                <a:ext uri="{FF2B5EF4-FFF2-40B4-BE49-F238E27FC236}">
                  <a16:creationId xmlns:a16="http://schemas.microsoft.com/office/drawing/2014/main" xmlns="" id="{B3221B11-A8EF-48E9-B657-ED3259EE1FCA}"/>
                </a:ext>
              </a:extLst>
            </p:cNvPr>
            <p:cNvSpPr/>
            <p:nvPr userDrawn="1"/>
          </p:nvSpPr>
          <p:spPr>
            <a:xfrm>
              <a:off x="-609600" y="4844022"/>
              <a:ext cx="457200" cy="351294"/>
            </a:xfrm>
            <a:prstGeom prst="rect">
              <a:avLst/>
            </a:prstGeom>
            <a:solidFill>
              <a:srgbClr val="208EA2">
                <a:alpha val="80000"/>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13" name="Rectangle 12">
              <a:extLst>
                <a:ext uri="{FF2B5EF4-FFF2-40B4-BE49-F238E27FC236}">
                  <a16:creationId xmlns:a16="http://schemas.microsoft.com/office/drawing/2014/main" xmlns="" id="{2A897045-C9A4-4AC1-BA64-E6D6FA59BC81}"/>
                </a:ext>
              </a:extLst>
            </p:cNvPr>
            <p:cNvSpPr/>
            <p:nvPr userDrawn="1"/>
          </p:nvSpPr>
          <p:spPr>
            <a:xfrm>
              <a:off x="-609600" y="2752737"/>
              <a:ext cx="457200" cy="351294"/>
            </a:xfrm>
            <a:prstGeom prst="rect">
              <a:avLst/>
            </a:prstGeom>
            <a:solidFill>
              <a:srgbClr val="DC6029">
                <a:alpha val="90000"/>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14" name="Rectangle 13">
              <a:extLst>
                <a:ext uri="{FF2B5EF4-FFF2-40B4-BE49-F238E27FC236}">
                  <a16:creationId xmlns:a16="http://schemas.microsoft.com/office/drawing/2014/main" xmlns="" id="{B42F45F8-2412-422E-A329-736356B37D87}"/>
                </a:ext>
              </a:extLst>
            </p:cNvPr>
            <p:cNvSpPr/>
            <p:nvPr userDrawn="1"/>
          </p:nvSpPr>
          <p:spPr>
            <a:xfrm>
              <a:off x="-609600" y="5262279"/>
              <a:ext cx="457200" cy="351294"/>
            </a:xfrm>
            <a:prstGeom prst="rect">
              <a:avLst/>
            </a:prstGeom>
            <a:solidFill>
              <a:srgbClr val="208EA2">
                <a:alpha val="90000"/>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15" name="Rectangle 14">
              <a:extLst>
                <a:ext uri="{FF2B5EF4-FFF2-40B4-BE49-F238E27FC236}">
                  <a16:creationId xmlns:a16="http://schemas.microsoft.com/office/drawing/2014/main" xmlns="" id="{521A9B7B-3404-48D4-8F28-F0C4B1941384}"/>
                </a:ext>
              </a:extLst>
            </p:cNvPr>
            <p:cNvSpPr/>
            <p:nvPr userDrawn="1"/>
          </p:nvSpPr>
          <p:spPr>
            <a:xfrm>
              <a:off x="-609600" y="3170994"/>
              <a:ext cx="457200" cy="351294"/>
            </a:xfrm>
            <a:prstGeom prst="rect">
              <a:avLst/>
            </a:prstGeom>
            <a:solidFill>
              <a:srgbClr val="C9552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16" name="Rectangle 15">
              <a:extLst>
                <a:ext uri="{FF2B5EF4-FFF2-40B4-BE49-F238E27FC236}">
                  <a16:creationId xmlns:a16="http://schemas.microsoft.com/office/drawing/2014/main" xmlns="" id="{11859EEA-9B00-4FBB-99EB-D21B23F63B00}"/>
                </a:ext>
              </a:extLst>
            </p:cNvPr>
            <p:cNvSpPr/>
            <p:nvPr userDrawn="1"/>
          </p:nvSpPr>
          <p:spPr>
            <a:xfrm>
              <a:off x="-609600" y="5680537"/>
              <a:ext cx="457200" cy="351294"/>
            </a:xfrm>
            <a:prstGeom prst="rect">
              <a:avLst/>
            </a:prstGeom>
            <a:solidFill>
              <a:srgbClr val="17667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17" name="Rectangle 16">
              <a:extLst>
                <a:ext uri="{FF2B5EF4-FFF2-40B4-BE49-F238E27FC236}">
                  <a16:creationId xmlns:a16="http://schemas.microsoft.com/office/drawing/2014/main" xmlns="" id="{AAE510E7-EB23-43FF-9FBB-08B1B33B9CFF}"/>
                </a:ext>
              </a:extLst>
            </p:cNvPr>
            <p:cNvSpPr/>
            <p:nvPr userDrawn="1"/>
          </p:nvSpPr>
          <p:spPr>
            <a:xfrm>
              <a:off x="-609600" y="1916223"/>
              <a:ext cx="457200" cy="351294"/>
            </a:xfrm>
            <a:prstGeom prst="rect">
              <a:avLst/>
            </a:prstGeom>
            <a:solidFill>
              <a:srgbClr val="DC6029">
                <a:alpha val="60000"/>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18" name="Rectangle 17">
              <a:extLst>
                <a:ext uri="{FF2B5EF4-FFF2-40B4-BE49-F238E27FC236}">
                  <a16:creationId xmlns:a16="http://schemas.microsoft.com/office/drawing/2014/main" xmlns="" id="{4F9091E4-83C5-4296-B5C5-43B6A39B11E9}"/>
                </a:ext>
              </a:extLst>
            </p:cNvPr>
            <p:cNvSpPr/>
            <p:nvPr userDrawn="1"/>
          </p:nvSpPr>
          <p:spPr>
            <a:xfrm>
              <a:off x="-609600" y="4425765"/>
              <a:ext cx="457200" cy="351294"/>
            </a:xfrm>
            <a:prstGeom prst="rect">
              <a:avLst/>
            </a:prstGeom>
            <a:solidFill>
              <a:srgbClr val="208EA2">
                <a:alpha val="60000"/>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19" name="Rectangle 18">
              <a:extLst>
                <a:ext uri="{FF2B5EF4-FFF2-40B4-BE49-F238E27FC236}">
                  <a16:creationId xmlns:a16="http://schemas.microsoft.com/office/drawing/2014/main" xmlns="" id="{B9902FD1-0149-4F37-8FFB-775EAC9E1146}"/>
                </a:ext>
              </a:extLst>
            </p:cNvPr>
            <p:cNvSpPr/>
            <p:nvPr userDrawn="1"/>
          </p:nvSpPr>
          <p:spPr>
            <a:xfrm>
              <a:off x="-609600" y="1497966"/>
              <a:ext cx="457200" cy="351294"/>
            </a:xfrm>
            <a:prstGeom prst="rect">
              <a:avLst/>
            </a:prstGeom>
            <a:solidFill>
              <a:srgbClr val="DC6029">
                <a:alpha val="30000"/>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20" name="Rectangle 19">
              <a:extLst>
                <a:ext uri="{FF2B5EF4-FFF2-40B4-BE49-F238E27FC236}">
                  <a16:creationId xmlns:a16="http://schemas.microsoft.com/office/drawing/2014/main" xmlns="" id="{753DB8FF-3A45-43E2-94D2-38B64C95E0FB}"/>
                </a:ext>
              </a:extLst>
            </p:cNvPr>
            <p:cNvSpPr/>
            <p:nvPr userDrawn="1"/>
          </p:nvSpPr>
          <p:spPr>
            <a:xfrm>
              <a:off x="-609600" y="4007508"/>
              <a:ext cx="457200" cy="351294"/>
            </a:xfrm>
            <a:prstGeom prst="rect">
              <a:avLst/>
            </a:prstGeom>
            <a:solidFill>
              <a:srgbClr val="208EA2">
                <a:alpha val="30000"/>
              </a:srgb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21" name="Rectangle 20">
              <a:extLst>
                <a:ext uri="{FF2B5EF4-FFF2-40B4-BE49-F238E27FC236}">
                  <a16:creationId xmlns:a16="http://schemas.microsoft.com/office/drawing/2014/main" xmlns="" id="{BD96272B-BD43-4A0D-BCFC-88EC9419F9B6}"/>
                </a:ext>
              </a:extLst>
            </p:cNvPr>
            <p:cNvSpPr/>
            <p:nvPr userDrawn="1"/>
          </p:nvSpPr>
          <p:spPr>
            <a:xfrm>
              <a:off x="-762000" y="661452"/>
              <a:ext cx="609600" cy="351294"/>
            </a:xfrm>
            <a:prstGeom prst="rect">
              <a:avLst/>
            </a:prstGeom>
            <a:solidFill>
              <a:srgbClr val="FEF6CD"/>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22" name="Rectangle 21">
              <a:extLst>
                <a:ext uri="{FF2B5EF4-FFF2-40B4-BE49-F238E27FC236}">
                  <a16:creationId xmlns:a16="http://schemas.microsoft.com/office/drawing/2014/main" xmlns="" id="{6C95622C-CCFE-41AB-B8DC-C049D014EC53}"/>
                </a:ext>
              </a:extLst>
            </p:cNvPr>
            <p:cNvSpPr/>
            <p:nvPr userDrawn="1"/>
          </p:nvSpPr>
          <p:spPr>
            <a:xfrm>
              <a:off x="-762000" y="-175062"/>
              <a:ext cx="609600" cy="351294"/>
            </a:xfrm>
            <a:prstGeom prst="rect">
              <a:avLst/>
            </a:prstGeom>
            <a:solidFill>
              <a:srgbClr val="4F4E48"/>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sp>
          <p:nvSpPr>
            <p:cNvPr id="23" name="Rectangle 22">
              <a:extLst>
                <a:ext uri="{FF2B5EF4-FFF2-40B4-BE49-F238E27FC236}">
                  <a16:creationId xmlns:a16="http://schemas.microsoft.com/office/drawing/2014/main" xmlns="" id="{9B49E302-73F6-4641-A575-0B9F5B122018}"/>
                </a:ext>
              </a:extLst>
            </p:cNvPr>
            <p:cNvSpPr/>
            <p:nvPr userDrawn="1"/>
          </p:nvSpPr>
          <p:spPr>
            <a:xfrm>
              <a:off x="-762000" y="243195"/>
              <a:ext cx="609600" cy="351294"/>
            </a:xfrm>
            <a:prstGeom prst="rect">
              <a:avLst/>
            </a:prstGeom>
            <a:solidFill>
              <a:srgbClr val="6F6C6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latin typeface="+mn-lt"/>
                <a:ea typeface="ＭＳ Ｐゴシック" charset="-128"/>
              </a:endParaRPr>
            </a:p>
          </p:txBody>
        </p:sp>
      </p:grpSp>
    </p:spTree>
    <p:extLst>
      <p:ext uri="{BB962C8B-B14F-4D97-AF65-F5344CB8AC3E}">
        <p14:creationId xmlns:p14="http://schemas.microsoft.com/office/powerpoint/2010/main" val="10968850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88" userDrawn="1">
          <p15:clr>
            <a:srgbClr val="F26B43"/>
          </p15:clr>
        </p15:guide>
        <p15:guide id="4" pos="5472" userDrawn="1">
          <p15:clr>
            <a:srgbClr val="F26B43"/>
          </p15:clr>
        </p15:guide>
        <p15:guide id="5" orient="horz" pos="1008" userDrawn="1">
          <p15:clr>
            <a:srgbClr val="F26B43"/>
          </p15:clr>
        </p15:guide>
        <p15:guide id="6" orient="horz" pos="864" userDrawn="1">
          <p15:clr>
            <a:srgbClr val="F26B43"/>
          </p15:clr>
        </p15:guide>
        <p15:guide id="7" orient="horz" pos="192" userDrawn="1">
          <p15:clr>
            <a:srgbClr val="F26B43"/>
          </p15:clr>
        </p15:guide>
        <p15:guide id="8"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jeffdavis@bakerdonelson.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svg"/><Relationship Id="rId5" Type="http://schemas.openxmlformats.org/officeDocument/2006/relationships/image" Target="../media/image8.png"/><Relationship Id="rId6" Type="http://schemas.openxmlformats.org/officeDocument/2006/relationships/image" Target="../media/image10.svg"/><Relationship Id="rId7" Type="http://schemas.openxmlformats.org/officeDocument/2006/relationships/image" Target="../media/image9.png"/><Relationship Id="rId8" Type="http://schemas.openxmlformats.org/officeDocument/2006/relationships/image" Target="../media/image12.svg"/><Relationship Id="rId9" Type="http://schemas.openxmlformats.org/officeDocument/2006/relationships/image" Target="../media/image10.png"/><Relationship Id="rId10" Type="http://schemas.openxmlformats.org/officeDocument/2006/relationships/image" Target="../media/image14.svg"/><Relationship Id="rId11"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hyperlink" Target="https://www.340bhealth.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mailto:advocacy@langcopartners.com"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Medicaid and 340B</a:t>
            </a:r>
          </a:p>
        </p:txBody>
      </p:sp>
      <p:sp>
        <p:nvSpPr>
          <p:cNvPr id="5" name="Subtitle 4"/>
          <p:cNvSpPr>
            <a:spLocks noGrp="1"/>
          </p:cNvSpPr>
          <p:nvPr>
            <p:ph type="subTitle" idx="1"/>
          </p:nvPr>
        </p:nvSpPr>
        <p:spPr/>
        <p:txBody>
          <a:bodyPr/>
          <a:lstStyle/>
          <a:p>
            <a:r>
              <a:rPr lang="en-US" dirty="0"/>
              <a:t>Addressing Health Equity </a:t>
            </a:r>
            <a:br>
              <a:rPr lang="en-US" dirty="0"/>
            </a:br>
            <a:r>
              <a:rPr lang="en-US" dirty="0"/>
              <a:t>and Access to Care</a:t>
            </a:r>
          </a:p>
        </p:txBody>
      </p:sp>
      <p:sp>
        <p:nvSpPr>
          <p:cNvPr id="7" name="Text Placeholder 5">
            <a:extLst>
              <a:ext uri="{FF2B5EF4-FFF2-40B4-BE49-F238E27FC236}">
                <a16:creationId xmlns:a16="http://schemas.microsoft.com/office/drawing/2014/main" xmlns="" id="{0FA75F57-1FEB-4189-BEA0-07985A7B07FF}"/>
              </a:ext>
            </a:extLst>
          </p:cNvPr>
          <p:cNvSpPr txBox="1">
            <a:spLocks/>
          </p:cNvSpPr>
          <p:nvPr/>
        </p:nvSpPr>
        <p:spPr>
          <a:xfrm>
            <a:off x="2133600" y="4800601"/>
            <a:ext cx="48768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2400" dirty="0"/>
              <a:t>Jeff Davis</a:t>
            </a:r>
          </a:p>
          <a:p>
            <a:pPr marL="0" indent="0" algn="ctr">
              <a:spcBef>
                <a:spcPts val="0"/>
              </a:spcBef>
              <a:buNone/>
            </a:pPr>
            <a:r>
              <a:rPr lang="en-US" sz="2400" dirty="0"/>
              <a:t>Of Counsel/Senior Advisor</a:t>
            </a:r>
          </a:p>
          <a:p>
            <a:pPr marL="0" indent="0" algn="ctr">
              <a:spcBef>
                <a:spcPts val="0"/>
              </a:spcBef>
              <a:buNone/>
            </a:pPr>
            <a:r>
              <a:rPr lang="en-US" sz="2400" dirty="0"/>
              <a:t>Baker Donelson</a:t>
            </a:r>
          </a:p>
        </p:txBody>
      </p:sp>
    </p:spTree>
    <p:extLst>
      <p:ext uri="{BB962C8B-B14F-4D97-AF65-F5344CB8AC3E}">
        <p14:creationId xmlns:p14="http://schemas.microsoft.com/office/powerpoint/2010/main" val="102356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94A58-B9BD-4B5E-A727-ADDA99FE033C}"/>
              </a:ext>
            </a:extLst>
          </p:cNvPr>
          <p:cNvSpPr>
            <a:spLocks noGrp="1"/>
          </p:cNvSpPr>
          <p:nvPr>
            <p:ph type="title"/>
          </p:nvPr>
        </p:nvSpPr>
        <p:spPr/>
        <p:txBody>
          <a:bodyPr/>
          <a:lstStyle/>
          <a:p>
            <a:r>
              <a:rPr lang="en-US" dirty="0"/>
              <a:t>340B Challenges</a:t>
            </a:r>
          </a:p>
        </p:txBody>
      </p:sp>
      <p:sp>
        <p:nvSpPr>
          <p:cNvPr id="4" name="Rectangle 3">
            <a:extLst>
              <a:ext uri="{FF2B5EF4-FFF2-40B4-BE49-F238E27FC236}">
                <a16:creationId xmlns:a16="http://schemas.microsoft.com/office/drawing/2014/main" xmlns="" id="{7D88DCC6-0350-4337-A840-978BB8A26A4D}"/>
              </a:ext>
            </a:extLst>
          </p:cNvPr>
          <p:cNvSpPr/>
          <p:nvPr/>
        </p:nvSpPr>
        <p:spPr bwMode="auto">
          <a:xfrm>
            <a:off x="6035040" y="2362518"/>
            <a:ext cx="2651760" cy="2834640"/>
          </a:xfrm>
          <a:prstGeom prst="rect">
            <a:avLst/>
          </a:prstGeom>
          <a:solidFill>
            <a:srgbClr val="6F6C65"/>
          </a:solidFill>
          <a:ln w="12700" cap="flat" cmpd="sng" algn="ctr">
            <a:noFill/>
            <a:prstDash val="solid"/>
            <a:round/>
            <a:headEnd type="none" w="med" len="med"/>
            <a:tailEnd type="none" w="med" len="med"/>
          </a:ln>
          <a:effectLst/>
        </p:spPr>
        <p:txBody>
          <a:bodyPr tIns="91440" bIns="91440" anchor="ctr"/>
          <a:lstStyle/>
          <a:p>
            <a:pPr algn="ctr">
              <a:defRPr/>
            </a:pPr>
            <a:r>
              <a:rPr lang="en-US" altLang="en-US" sz="2600" dirty="0">
                <a:solidFill>
                  <a:schemeClr val="bg1"/>
                </a:solidFill>
              </a:rPr>
              <a:t>Administration has floated possible changes that would restrict 340B</a:t>
            </a:r>
          </a:p>
        </p:txBody>
      </p:sp>
      <p:sp>
        <p:nvSpPr>
          <p:cNvPr id="5" name="Rectangle 4">
            <a:extLst>
              <a:ext uri="{FF2B5EF4-FFF2-40B4-BE49-F238E27FC236}">
                <a16:creationId xmlns:a16="http://schemas.microsoft.com/office/drawing/2014/main" xmlns="" id="{B6EA57F2-611F-4835-B01D-4C5B9390D9DF}"/>
              </a:ext>
            </a:extLst>
          </p:cNvPr>
          <p:cNvSpPr/>
          <p:nvPr/>
        </p:nvSpPr>
        <p:spPr bwMode="auto">
          <a:xfrm>
            <a:off x="3253740" y="2362200"/>
            <a:ext cx="2651760" cy="2834640"/>
          </a:xfrm>
          <a:prstGeom prst="rect">
            <a:avLst/>
          </a:prstGeom>
          <a:solidFill>
            <a:srgbClr val="DC6029"/>
          </a:solidFill>
          <a:ln w="12700" cap="flat" cmpd="sng" algn="ctr">
            <a:noFill/>
            <a:prstDash val="solid"/>
            <a:round/>
            <a:headEnd type="none" w="med" len="med"/>
            <a:tailEnd type="none" w="med" len="med"/>
          </a:ln>
          <a:effectLst/>
        </p:spPr>
        <p:txBody>
          <a:bodyPr tIns="91440" bIns="91440" anchor="ctr"/>
          <a:lstStyle/>
          <a:p>
            <a:pPr algn="ctr">
              <a:defRPr/>
            </a:pPr>
            <a:r>
              <a:rPr lang="en-US" altLang="en-US" sz="2600" dirty="0">
                <a:solidFill>
                  <a:schemeClr val="bg1"/>
                </a:solidFill>
              </a:rPr>
              <a:t>Interest in 340B transparency continues</a:t>
            </a:r>
          </a:p>
        </p:txBody>
      </p:sp>
      <p:sp>
        <p:nvSpPr>
          <p:cNvPr id="6" name="Rectangle 5">
            <a:extLst>
              <a:ext uri="{FF2B5EF4-FFF2-40B4-BE49-F238E27FC236}">
                <a16:creationId xmlns:a16="http://schemas.microsoft.com/office/drawing/2014/main" xmlns="" id="{23ECE61C-9260-4E08-9DDF-87955C4D80E1}"/>
              </a:ext>
            </a:extLst>
          </p:cNvPr>
          <p:cNvSpPr/>
          <p:nvPr/>
        </p:nvSpPr>
        <p:spPr bwMode="auto">
          <a:xfrm>
            <a:off x="472440" y="2362200"/>
            <a:ext cx="2651760" cy="2834640"/>
          </a:xfrm>
          <a:prstGeom prst="rect">
            <a:avLst/>
          </a:prstGeom>
          <a:solidFill>
            <a:srgbClr val="208EA2"/>
          </a:solidFill>
          <a:ln w="12700" cap="flat" cmpd="sng" algn="ctr">
            <a:noFill/>
            <a:prstDash val="solid"/>
            <a:round/>
            <a:headEnd type="none" w="med" len="med"/>
            <a:tailEnd type="none" w="med" len="med"/>
          </a:ln>
          <a:effectLst/>
        </p:spPr>
        <p:txBody>
          <a:bodyPr tIns="91440" bIns="91440" anchor="ctr"/>
          <a:lstStyle/>
          <a:p>
            <a:pPr algn="ctr">
              <a:defRPr/>
            </a:pPr>
            <a:r>
              <a:rPr lang="en-US" altLang="en-US" sz="2600" dirty="0">
                <a:solidFill>
                  <a:schemeClr val="bg1"/>
                </a:solidFill>
              </a:rPr>
              <a:t>More than 20 bills in last Congress, many of which would have restricted 340B</a:t>
            </a:r>
          </a:p>
        </p:txBody>
      </p:sp>
    </p:spTree>
    <p:extLst>
      <p:ext uri="{BB962C8B-B14F-4D97-AF65-F5344CB8AC3E}">
        <p14:creationId xmlns:p14="http://schemas.microsoft.com/office/powerpoint/2010/main" val="144518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1447800" y="1981200"/>
            <a:ext cx="6248400" cy="3200400"/>
          </a:xfrm>
          <a:solidFill>
            <a:srgbClr val="FEF6CD"/>
          </a:solidFill>
          <a:ln>
            <a:noFill/>
          </a:ln>
          <a:effectLst/>
        </p:spPr>
        <p:txBody>
          <a:bodyPr wrap="square" anchor="ctr">
            <a:noAutofit/>
          </a:bodyPr>
          <a:lstStyle/>
          <a:p>
            <a:pPr marL="119444" indent="0" algn="ctr">
              <a:spcBef>
                <a:spcPct val="0"/>
              </a:spcBef>
              <a:spcAft>
                <a:spcPct val="0"/>
              </a:spcAft>
              <a:buNone/>
            </a:pPr>
            <a:r>
              <a:rPr lang="en-US" sz="4400" dirty="0">
                <a:solidFill>
                  <a:srgbClr val="208EA2"/>
                </a:solidFill>
                <a:latin typeface="Calibri" pitchFamily="34" charset="0"/>
                <a:ea typeface="ＭＳ Ｐゴシック" pitchFamily="34" charset="-128"/>
              </a:rPr>
              <a:t>Jeff Davis</a:t>
            </a:r>
          </a:p>
          <a:p>
            <a:pPr marL="119444" indent="0" algn="ctr">
              <a:spcBef>
                <a:spcPct val="0"/>
              </a:spcBef>
              <a:spcAft>
                <a:spcPct val="0"/>
              </a:spcAft>
              <a:buNone/>
            </a:pPr>
            <a:r>
              <a:rPr lang="en-US" dirty="0">
                <a:solidFill>
                  <a:schemeClr val="tx1">
                    <a:lumMod val="85000"/>
                    <a:lumOff val="15000"/>
                  </a:schemeClr>
                </a:solidFill>
                <a:latin typeface="Calibri" pitchFamily="34" charset="0"/>
                <a:ea typeface="ＭＳ Ｐゴシック" pitchFamily="34" charset="-128"/>
              </a:rPr>
              <a:t>Of Counsel/Senior Advisor</a:t>
            </a:r>
          </a:p>
          <a:p>
            <a:pPr marL="119444" indent="0" algn="ctr">
              <a:spcBef>
                <a:spcPct val="0"/>
              </a:spcBef>
              <a:spcAft>
                <a:spcPct val="0"/>
              </a:spcAft>
              <a:buNone/>
            </a:pPr>
            <a:r>
              <a:rPr lang="en-US" dirty="0">
                <a:solidFill>
                  <a:schemeClr val="tx1">
                    <a:lumMod val="85000"/>
                    <a:lumOff val="15000"/>
                  </a:schemeClr>
                </a:solidFill>
                <a:latin typeface="Calibri" pitchFamily="34" charset="0"/>
                <a:ea typeface="ＭＳ Ｐゴシック" pitchFamily="34" charset="-128"/>
              </a:rPr>
              <a:t>Baker Donelson</a:t>
            </a:r>
          </a:p>
          <a:p>
            <a:pPr marL="119444" indent="0" algn="ctr">
              <a:spcBef>
                <a:spcPct val="0"/>
              </a:spcBef>
              <a:spcAft>
                <a:spcPct val="0"/>
              </a:spcAft>
              <a:buNone/>
            </a:pPr>
            <a:r>
              <a:rPr lang="en-US" dirty="0">
                <a:solidFill>
                  <a:srgbClr val="DC6029"/>
                </a:solidFill>
                <a:latin typeface="Calibri" pitchFamily="34" charset="0"/>
                <a:ea typeface="ＭＳ Ｐゴシック" pitchFamily="34" charset="-128"/>
                <a:hlinkClick r:id="rId3">
                  <a:extLst>
                    <a:ext uri="{A12FA001-AC4F-418D-AE19-62706E023703}">
                      <ahyp:hlinkClr xmlns:ahyp="http://schemas.microsoft.com/office/drawing/2018/hyperlinkcolor" xmlns="" val="tx"/>
                    </a:ext>
                  </a:extLst>
                </a:hlinkClick>
              </a:rPr>
              <a:t>jeffdavis@bakerdonelson.com</a:t>
            </a:r>
            <a:endParaRPr lang="en-US" dirty="0">
              <a:solidFill>
                <a:srgbClr val="DC6029"/>
              </a:solidFill>
              <a:latin typeface="Calibri" pitchFamily="34" charset="0"/>
              <a:ea typeface="ＭＳ Ｐゴシック" pitchFamily="34" charset="-128"/>
            </a:endParaRPr>
          </a:p>
          <a:p>
            <a:pPr marL="119444" indent="0" algn="ctr">
              <a:spcBef>
                <a:spcPct val="0"/>
              </a:spcBef>
              <a:spcAft>
                <a:spcPct val="0"/>
              </a:spcAft>
              <a:buNone/>
            </a:pPr>
            <a:r>
              <a:rPr lang="en-US" dirty="0">
                <a:solidFill>
                  <a:schemeClr val="tx1">
                    <a:lumMod val="85000"/>
                    <a:lumOff val="15000"/>
                  </a:schemeClr>
                </a:solidFill>
                <a:latin typeface="Calibri" pitchFamily="34" charset="0"/>
                <a:ea typeface="ＭＳ Ｐゴシック" pitchFamily="34" charset="-128"/>
              </a:rPr>
              <a:t>202-508-3414</a:t>
            </a:r>
          </a:p>
        </p:txBody>
      </p:sp>
    </p:spTree>
    <p:extLst>
      <p:ext uri="{BB962C8B-B14F-4D97-AF65-F5344CB8AC3E}">
        <p14:creationId xmlns:p14="http://schemas.microsoft.com/office/powerpoint/2010/main" val="206874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36D35-11E1-48E2-AAD8-EA31E97B811C}"/>
              </a:ext>
            </a:extLst>
          </p:cNvPr>
          <p:cNvSpPr>
            <a:spLocks noGrp="1"/>
          </p:cNvSpPr>
          <p:nvPr>
            <p:ph type="ctrTitle"/>
          </p:nvPr>
        </p:nvSpPr>
        <p:spPr/>
        <p:txBody>
          <a:bodyPr/>
          <a:lstStyle/>
          <a:p>
            <a:r>
              <a:rPr lang="en-US" dirty="0"/>
              <a:t>Medicaid and 340B</a:t>
            </a:r>
          </a:p>
        </p:txBody>
      </p:sp>
      <p:sp>
        <p:nvSpPr>
          <p:cNvPr id="4" name="Subtitle 3">
            <a:extLst>
              <a:ext uri="{FF2B5EF4-FFF2-40B4-BE49-F238E27FC236}">
                <a16:creationId xmlns:a16="http://schemas.microsoft.com/office/drawing/2014/main" xmlns="" id="{A4A2FD99-C994-41D0-AACF-EAFB252ADFF7}"/>
              </a:ext>
            </a:extLst>
          </p:cNvPr>
          <p:cNvSpPr>
            <a:spLocks noGrp="1"/>
          </p:cNvSpPr>
          <p:nvPr>
            <p:ph type="subTitle" idx="1"/>
          </p:nvPr>
        </p:nvSpPr>
        <p:spPr/>
        <p:txBody>
          <a:bodyPr/>
          <a:lstStyle/>
          <a:p>
            <a:r>
              <a:rPr lang="en-US" dirty="0"/>
              <a:t>Addressing Health Equity</a:t>
            </a:r>
            <a:br>
              <a:rPr lang="en-US" dirty="0"/>
            </a:br>
            <a:r>
              <a:rPr lang="en-US" dirty="0"/>
              <a:t>and Access to Care</a:t>
            </a:r>
          </a:p>
        </p:txBody>
      </p:sp>
      <p:sp>
        <p:nvSpPr>
          <p:cNvPr id="12" name="Text Placeholder 5">
            <a:extLst>
              <a:ext uri="{FF2B5EF4-FFF2-40B4-BE49-F238E27FC236}">
                <a16:creationId xmlns:a16="http://schemas.microsoft.com/office/drawing/2014/main" xmlns="" id="{CB157845-2D33-4F19-87FB-79FF835A73E2}"/>
              </a:ext>
            </a:extLst>
          </p:cNvPr>
          <p:cNvSpPr txBox="1">
            <a:spLocks/>
          </p:cNvSpPr>
          <p:nvPr/>
        </p:nvSpPr>
        <p:spPr>
          <a:xfrm>
            <a:off x="2133600" y="5486399"/>
            <a:ext cx="48768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t>Courtney Lang, </a:t>
            </a:r>
            <a:r>
              <a:rPr lang="en-US" sz="2400" dirty="0" smtClean="0"/>
              <a:t>JD - Langco </a:t>
            </a:r>
            <a:r>
              <a:rPr lang="en-US" sz="2400" dirty="0"/>
              <a:t>+ Partners</a:t>
            </a:r>
          </a:p>
        </p:txBody>
      </p:sp>
    </p:spTree>
    <p:extLst>
      <p:ext uri="{BB962C8B-B14F-4D97-AF65-F5344CB8AC3E}">
        <p14:creationId xmlns:p14="http://schemas.microsoft.com/office/powerpoint/2010/main" val="11267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892BF0B-B520-4DE1-BB41-2014FE3765AB}"/>
              </a:ext>
            </a:extLst>
          </p:cNvPr>
          <p:cNvSpPr/>
          <p:nvPr/>
        </p:nvSpPr>
        <p:spPr>
          <a:xfrm>
            <a:off x="3048000" y="1600200"/>
            <a:ext cx="5878286" cy="4572000"/>
          </a:xfrm>
          <a:prstGeom prst="rect">
            <a:avLst/>
          </a:prstGeom>
          <a:solidFill>
            <a:srgbClr val="FEF6CD"/>
          </a:solidFill>
          <a:ln>
            <a:noFill/>
          </a:ln>
        </p:spPr>
        <p:txBody>
          <a:bodyPr>
            <a:noAutofit/>
          </a:bodyPr>
          <a:lstStyle/>
          <a:p>
            <a:pPr algn="ctr"/>
            <a:r>
              <a:rPr lang="en-US" sz="2400" b="1" dirty="0">
                <a:solidFill>
                  <a:srgbClr val="000000"/>
                </a:solidFill>
              </a:rPr>
              <a:t>Health Equity Defined:</a:t>
            </a:r>
          </a:p>
          <a:p>
            <a:pPr algn="ctr"/>
            <a:r>
              <a:rPr lang="en-US" b="1" dirty="0"/>
              <a:t>Everyone has the </a:t>
            </a:r>
            <a:r>
              <a:rPr lang="en-US" b="1" u="sng" dirty="0"/>
              <a:t>opportunity</a:t>
            </a:r>
            <a:r>
              <a:rPr lang="en-US" b="1" dirty="0"/>
              <a:t> to attain</a:t>
            </a:r>
            <a:br>
              <a:rPr lang="en-US" b="1" dirty="0"/>
            </a:br>
            <a:r>
              <a:rPr lang="en-US" b="1" dirty="0"/>
              <a:t>their highest level of health (APHA)</a:t>
            </a:r>
          </a:p>
        </p:txBody>
      </p:sp>
      <p:sp>
        <p:nvSpPr>
          <p:cNvPr id="2" name="Title 1"/>
          <p:cNvSpPr>
            <a:spLocks noGrp="1"/>
          </p:cNvSpPr>
          <p:nvPr>
            <p:ph type="title"/>
          </p:nvPr>
        </p:nvSpPr>
        <p:spPr/>
        <p:txBody>
          <a:bodyPr>
            <a:normAutofit/>
          </a:bodyPr>
          <a:lstStyle/>
          <a:p>
            <a:r>
              <a:rPr lang="en-US" dirty="0"/>
              <a:t>Why Health Equity and Why 340B?</a:t>
            </a:r>
          </a:p>
        </p:txBody>
      </p:sp>
      <p:sp>
        <p:nvSpPr>
          <p:cNvPr id="5" name="Content Placeholder 4">
            <a:extLst>
              <a:ext uri="{FF2B5EF4-FFF2-40B4-BE49-F238E27FC236}">
                <a16:creationId xmlns:a16="http://schemas.microsoft.com/office/drawing/2014/main" xmlns="" id="{A65733A6-C6E2-4DA2-942E-4AD36DB8D096}"/>
              </a:ext>
            </a:extLst>
          </p:cNvPr>
          <p:cNvSpPr>
            <a:spLocks noGrp="1"/>
          </p:cNvSpPr>
          <p:nvPr>
            <p:ph idx="4294967295"/>
          </p:nvPr>
        </p:nvSpPr>
        <p:spPr>
          <a:xfrm>
            <a:off x="382512" y="1785560"/>
            <a:ext cx="2665487" cy="4064000"/>
          </a:xfrm>
        </p:spPr>
        <p:txBody>
          <a:bodyPr>
            <a:normAutofit lnSpcReduction="10000"/>
          </a:bodyPr>
          <a:lstStyle/>
          <a:p>
            <a:pPr marL="0" indent="0">
              <a:buNone/>
            </a:pPr>
            <a:r>
              <a:rPr lang="en-US" sz="2800" dirty="0">
                <a:ea typeface="Tahoma" panose="020B0604030504040204" pitchFamily="34" charset="0"/>
              </a:rPr>
              <a:t>According to Healthy People 2020, we are tasked to </a:t>
            </a:r>
            <a:r>
              <a:rPr lang="en-US" sz="2800" b="1" dirty="0">
                <a:ea typeface="Tahoma" panose="020B0604030504040204" pitchFamily="34" charset="0"/>
              </a:rPr>
              <a:t>achieve health equity</a:t>
            </a:r>
            <a:r>
              <a:rPr lang="en-US" sz="2800" dirty="0">
                <a:ea typeface="Tahoma" panose="020B0604030504040204" pitchFamily="34" charset="0"/>
              </a:rPr>
              <a:t>, eliminate disparities, and improve the health of all groups. </a:t>
            </a:r>
          </a:p>
        </p:txBody>
      </p:sp>
      <p:sp>
        <p:nvSpPr>
          <p:cNvPr id="20" name="Rectangle 19">
            <a:extLst>
              <a:ext uri="{FF2B5EF4-FFF2-40B4-BE49-F238E27FC236}">
                <a16:creationId xmlns:a16="http://schemas.microsoft.com/office/drawing/2014/main" xmlns="" id="{8A42A6CF-6F90-476D-BA0E-924BAF712365}"/>
              </a:ext>
            </a:extLst>
          </p:cNvPr>
          <p:cNvSpPr/>
          <p:nvPr/>
        </p:nvSpPr>
        <p:spPr>
          <a:xfrm>
            <a:off x="3392714" y="2608285"/>
            <a:ext cx="5188857" cy="668315"/>
          </a:xfrm>
          <a:prstGeom prst="rect">
            <a:avLst/>
          </a:prstGeom>
          <a:solidFill>
            <a:srgbClr val="DC6029"/>
          </a:solidFill>
          <a:ln>
            <a:noFill/>
          </a:ln>
          <a:effectLst/>
        </p:spPr>
        <p:txBody>
          <a:bodyPr wrap="square" lIns="87086" tIns="87086" bIns="87086" anchor="ctr" anchorCtr="0">
            <a:spAutoFit/>
          </a:bodyPr>
          <a:lstStyle/>
          <a:p>
            <a:pPr>
              <a:spcBef>
                <a:spcPts val="190"/>
              </a:spcBef>
              <a:spcAft>
                <a:spcPts val="190"/>
              </a:spcAft>
            </a:pP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Health equity means that everyone has a fair and just opportunity to be healthy (RWJF)</a:t>
            </a:r>
          </a:p>
        </p:txBody>
      </p:sp>
      <p:sp>
        <p:nvSpPr>
          <p:cNvPr id="21" name="Rectangle 20">
            <a:extLst>
              <a:ext uri="{FF2B5EF4-FFF2-40B4-BE49-F238E27FC236}">
                <a16:creationId xmlns:a16="http://schemas.microsoft.com/office/drawing/2014/main" xmlns="" id="{4A8B328D-B0B1-4C1A-A74C-E086A3A0565C}"/>
              </a:ext>
            </a:extLst>
          </p:cNvPr>
          <p:cNvSpPr/>
          <p:nvPr/>
        </p:nvSpPr>
        <p:spPr>
          <a:xfrm>
            <a:off x="3392714" y="3339057"/>
            <a:ext cx="5188857" cy="668315"/>
          </a:xfrm>
          <a:prstGeom prst="rect">
            <a:avLst/>
          </a:prstGeom>
          <a:solidFill>
            <a:srgbClr val="208EA2"/>
          </a:solidFill>
          <a:ln>
            <a:noFill/>
          </a:ln>
          <a:effectLst/>
        </p:spPr>
        <p:txBody>
          <a:bodyPr wrap="square" lIns="87086" tIns="87086" bIns="87086" anchor="ctr" anchorCtr="0">
            <a:spAutoFit/>
          </a:bodyPr>
          <a:lstStyle/>
          <a:p>
            <a:pPr>
              <a:spcBef>
                <a:spcPts val="190"/>
              </a:spcBef>
              <a:spcAft>
                <a:spcPts val="190"/>
              </a:spcAft>
            </a:pP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Together our understanding of health equity makes 340B even more important </a:t>
            </a:r>
          </a:p>
        </p:txBody>
      </p:sp>
      <p:sp>
        <p:nvSpPr>
          <p:cNvPr id="22" name="Rectangle 21">
            <a:extLst>
              <a:ext uri="{FF2B5EF4-FFF2-40B4-BE49-F238E27FC236}">
                <a16:creationId xmlns:a16="http://schemas.microsoft.com/office/drawing/2014/main" xmlns="" id="{40066ED5-A4C8-4F60-95F1-482322A8596A}"/>
              </a:ext>
            </a:extLst>
          </p:cNvPr>
          <p:cNvSpPr/>
          <p:nvPr/>
        </p:nvSpPr>
        <p:spPr>
          <a:xfrm>
            <a:off x="3392714" y="4069829"/>
            <a:ext cx="5188857" cy="668315"/>
          </a:xfrm>
          <a:prstGeom prst="rect">
            <a:avLst/>
          </a:prstGeom>
          <a:solidFill>
            <a:srgbClr val="DC6029"/>
          </a:solidFill>
          <a:ln>
            <a:noFill/>
          </a:ln>
          <a:effectLst/>
        </p:spPr>
        <p:txBody>
          <a:bodyPr wrap="square" lIns="87086" tIns="87086" bIns="87086" anchor="ctr" anchorCtr="0">
            <a:spAutoFit/>
          </a:bodyPr>
          <a:lstStyle/>
          <a:p>
            <a:pPr>
              <a:spcBef>
                <a:spcPts val="190"/>
              </a:spcBef>
              <a:spcAft>
                <a:spcPts val="190"/>
              </a:spcAft>
            </a:pP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W</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e </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seek policy and advocacy solutions that bridge the divide for communities with the greatest need </a:t>
            </a:r>
          </a:p>
        </p:txBody>
      </p:sp>
      <p:sp>
        <p:nvSpPr>
          <p:cNvPr id="23" name="Rectangle 22">
            <a:extLst>
              <a:ext uri="{FF2B5EF4-FFF2-40B4-BE49-F238E27FC236}">
                <a16:creationId xmlns:a16="http://schemas.microsoft.com/office/drawing/2014/main" xmlns="" id="{661627F7-6CEE-4079-8985-C7F5F296E697}"/>
              </a:ext>
            </a:extLst>
          </p:cNvPr>
          <p:cNvSpPr/>
          <p:nvPr/>
        </p:nvSpPr>
        <p:spPr>
          <a:xfrm>
            <a:off x="3392714" y="4800600"/>
            <a:ext cx="5188857" cy="1160758"/>
          </a:xfrm>
          <a:prstGeom prst="rect">
            <a:avLst/>
          </a:prstGeom>
          <a:solidFill>
            <a:srgbClr val="208EA2"/>
          </a:solidFill>
          <a:ln>
            <a:noFill/>
          </a:ln>
          <a:effectLst/>
        </p:spPr>
        <p:txBody>
          <a:bodyPr wrap="square" lIns="87086" tIns="87086" bIns="87086" anchor="ctr" anchorCtr="0">
            <a:spAutoFit/>
          </a:bodyPr>
          <a:lstStyle/>
          <a:p>
            <a:pPr>
              <a:spcBef>
                <a:spcPts val="190"/>
              </a:spcBef>
              <a:spcAft>
                <a:spcPts val="190"/>
              </a:spcAft>
            </a:pP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The 340B drug pricing program is rooted in serving low income patients, those in the greatest need and is a fundamental program to protecting the U.S. health care safety net</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a:t>
            </a:r>
            <a:endParaRPr lang="en-US" sz="16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25822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340B: Meeting Community </a:t>
            </a:r>
            <a:br>
              <a:rPr lang="en-US" dirty="0"/>
            </a:br>
            <a:r>
              <a:rPr lang="en-US" dirty="0"/>
              <a:t>Mental Health Needs</a:t>
            </a:r>
          </a:p>
        </p:txBody>
      </p:sp>
      <p:grpSp>
        <p:nvGrpSpPr>
          <p:cNvPr id="3" name="Group 2">
            <a:extLst>
              <a:ext uri="{FF2B5EF4-FFF2-40B4-BE49-F238E27FC236}">
                <a16:creationId xmlns:a16="http://schemas.microsoft.com/office/drawing/2014/main" xmlns="" id="{82E7D132-9A6F-423B-B9DE-27BCB640C5FC}"/>
              </a:ext>
            </a:extLst>
          </p:cNvPr>
          <p:cNvGrpSpPr/>
          <p:nvPr/>
        </p:nvGrpSpPr>
        <p:grpSpPr>
          <a:xfrm>
            <a:off x="288774" y="1600200"/>
            <a:ext cx="8566453" cy="4114800"/>
            <a:chOff x="359833" y="1390953"/>
            <a:chExt cx="8566453" cy="4114800"/>
          </a:xfrm>
        </p:grpSpPr>
        <p:grpSp>
          <p:nvGrpSpPr>
            <p:cNvPr id="38" name="Group 37">
              <a:extLst>
                <a:ext uri="{FF2B5EF4-FFF2-40B4-BE49-F238E27FC236}">
                  <a16:creationId xmlns:a16="http://schemas.microsoft.com/office/drawing/2014/main" xmlns="" id="{325E19E5-115C-42C7-8FC3-EB9C79DE876E}"/>
                </a:ext>
              </a:extLst>
            </p:cNvPr>
            <p:cNvGrpSpPr/>
            <p:nvPr/>
          </p:nvGrpSpPr>
          <p:grpSpPr>
            <a:xfrm>
              <a:off x="3249689" y="1390953"/>
              <a:ext cx="2786743" cy="4114800"/>
              <a:chOff x="3412173" y="1289051"/>
              <a:chExt cx="2926080" cy="4320540"/>
            </a:xfrm>
          </p:grpSpPr>
          <p:sp>
            <p:nvSpPr>
              <p:cNvPr id="10" name="Content Placeholder 2">
                <a:extLst>
                  <a:ext uri="{FF2B5EF4-FFF2-40B4-BE49-F238E27FC236}">
                    <a16:creationId xmlns:a16="http://schemas.microsoft.com/office/drawing/2014/main" xmlns="" id="{EE49E0F3-BE3B-438E-A14E-12540BB3F039}"/>
                  </a:ext>
                </a:extLst>
              </p:cNvPr>
              <p:cNvSpPr txBox="1">
                <a:spLocks/>
              </p:cNvSpPr>
              <p:nvPr/>
            </p:nvSpPr>
            <p:spPr>
              <a:xfrm>
                <a:off x="3412173" y="1289051"/>
                <a:ext cx="2926080" cy="4320540"/>
              </a:xfrm>
              <a:prstGeom prst="rect">
                <a:avLst/>
              </a:prstGeom>
              <a:solidFill>
                <a:schemeClr val="bg1">
                  <a:lumMod val="50000"/>
                </a:schemeClr>
              </a:solidFill>
            </p:spPr>
            <p:txBody>
              <a:bodyPr tIns="1045029"/>
              <a:lstStyle>
                <a:lvl1pPr marL="4763" indent="6350" algn="l" rtl="0" eaLnBrk="0" fontAlgn="base" hangingPunct="0">
                  <a:lnSpc>
                    <a:spcPct val="110000"/>
                  </a:lnSpc>
                  <a:spcBef>
                    <a:spcPts val="400"/>
                  </a:spcBef>
                  <a:spcAft>
                    <a:spcPts val="400"/>
                  </a:spcAft>
                  <a:buClr>
                    <a:schemeClr val="accent2"/>
                  </a:buClr>
                  <a:buSzPct val="90000"/>
                  <a:buFont typeface="+mj-lt"/>
                  <a:buNone/>
                  <a:defRPr sz="2400">
                    <a:solidFill>
                      <a:schemeClr val="tx1"/>
                    </a:solidFill>
                    <a:latin typeface="+mn-lt"/>
                    <a:ea typeface="ＭＳ Ｐゴシック" charset="-128"/>
                    <a:cs typeface="ＭＳ Ｐゴシック" charset="-128"/>
                  </a:defRPr>
                </a:lvl1pPr>
                <a:lvl2pPr marL="336550" indent="-336550" algn="l" rtl="0" eaLnBrk="0" fontAlgn="base" hangingPunct="0">
                  <a:lnSpc>
                    <a:spcPct val="110000"/>
                  </a:lnSpc>
                  <a:spcBef>
                    <a:spcPts val="400"/>
                  </a:spcBef>
                  <a:spcAft>
                    <a:spcPts val="400"/>
                  </a:spcAft>
                  <a:buClrTx/>
                  <a:buSzPct val="100000"/>
                  <a:buFontTx/>
                  <a:buBlip>
                    <a:blip r:embed="rId2"/>
                  </a:buBlip>
                  <a:defRPr sz="2400">
                    <a:solidFill>
                      <a:schemeClr val="tx1"/>
                    </a:solidFill>
                    <a:latin typeface="+mn-lt"/>
                    <a:ea typeface="ＭＳ Ｐゴシック" charset="-128"/>
                  </a:defRPr>
                </a:lvl2pPr>
                <a:lvl3pPr marL="587375" indent="-188913" algn="l" rtl="0" eaLnBrk="0" fontAlgn="base" hangingPunct="0">
                  <a:lnSpc>
                    <a:spcPct val="110000"/>
                  </a:lnSpc>
                  <a:spcBef>
                    <a:spcPts val="400"/>
                  </a:spcBef>
                  <a:spcAft>
                    <a:spcPts val="400"/>
                  </a:spcAft>
                  <a:buClrTx/>
                  <a:buFont typeface="Arial"/>
                  <a:buChar char="•"/>
                  <a:defRPr sz="2200">
                    <a:solidFill>
                      <a:schemeClr val="tx1"/>
                    </a:solidFill>
                    <a:latin typeface="+mn-lt"/>
                    <a:ea typeface="ＭＳ Ｐゴシック" charset="-128"/>
                  </a:defRPr>
                </a:lvl3pPr>
                <a:lvl4pPr marL="857250" indent="-168275" algn="l" rtl="0" eaLnBrk="0" fontAlgn="base" hangingPunct="0">
                  <a:lnSpc>
                    <a:spcPct val="110000"/>
                  </a:lnSpc>
                  <a:spcBef>
                    <a:spcPts val="400"/>
                  </a:spcBef>
                  <a:spcAft>
                    <a:spcPts val="400"/>
                  </a:spcAft>
                  <a:buClrTx/>
                  <a:buChar char="–"/>
                  <a:defRPr sz="2200">
                    <a:solidFill>
                      <a:schemeClr val="tx1"/>
                    </a:solidFill>
                    <a:latin typeface="+mn-lt"/>
                    <a:ea typeface="ＭＳ Ｐゴシック" charset="-128"/>
                  </a:defRPr>
                </a:lvl4pPr>
                <a:lvl5pPr marL="1317625" indent="-225425" algn="l" rtl="0" eaLnBrk="0" fontAlgn="base" hangingPunct="0">
                  <a:lnSpc>
                    <a:spcPct val="110000"/>
                  </a:lnSpc>
                  <a:spcBef>
                    <a:spcPts val="400"/>
                  </a:spcBef>
                  <a:spcAft>
                    <a:spcPts val="400"/>
                  </a:spcAft>
                  <a:buClrTx/>
                  <a:buFont typeface="Arial" charset="0"/>
                  <a:buChar char="►"/>
                  <a:defRPr sz="2200">
                    <a:solidFill>
                      <a:schemeClr val="tx1"/>
                    </a:solidFill>
                    <a:latin typeface="+mn-lt"/>
                    <a:ea typeface="ＭＳ Ｐゴシック" charset="-128"/>
                  </a:defRPr>
                </a:lvl5pPr>
                <a:lvl6pPr marL="19415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6pPr>
                <a:lvl7pPr marL="23987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7pPr>
                <a:lvl8pPr marL="28559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8pPr>
                <a:lvl9pPr marL="33131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9pPr>
              </a:lstStyle>
              <a:p>
                <a:pPr algn="ctr">
                  <a:lnSpc>
                    <a:spcPct val="100000"/>
                  </a:lnSpc>
                </a:pPr>
                <a:r>
                  <a:rPr lang="en-US" sz="1905" kern="0" dirty="0">
                    <a:solidFill>
                      <a:schemeClr val="bg1"/>
                    </a:solidFill>
                  </a:rPr>
                  <a:t>Addressing </a:t>
                </a:r>
                <a:br>
                  <a:rPr lang="en-US" sz="1905" kern="0" dirty="0">
                    <a:solidFill>
                      <a:schemeClr val="bg1"/>
                    </a:solidFill>
                  </a:rPr>
                </a:br>
                <a:r>
                  <a:rPr lang="en-US" sz="1905" kern="0" dirty="0">
                    <a:solidFill>
                      <a:schemeClr val="bg1"/>
                    </a:solidFill>
                  </a:rPr>
                  <a:t>transportation </a:t>
                </a:r>
                <a:br>
                  <a:rPr lang="en-US" sz="1905" kern="0" dirty="0">
                    <a:solidFill>
                      <a:schemeClr val="bg1"/>
                    </a:solidFill>
                  </a:rPr>
                </a:br>
                <a:r>
                  <a:rPr lang="en-US" sz="1905" kern="0" dirty="0">
                    <a:solidFill>
                      <a:schemeClr val="bg1"/>
                    </a:solidFill>
                  </a:rPr>
                  <a:t>constraints</a:t>
                </a:r>
              </a:p>
              <a:p>
                <a:pPr marL="161778" lvl="1" indent="-161778">
                  <a:lnSpc>
                    <a:spcPct val="100000"/>
                  </a:lnSpc>
                  <a:buFont typeface="Wingdings" panose="05000000000000000000" pitchFamily="2" charset="2"/>
                  <a:buChar char="§"/>
                </a:pPr>
                <a:r>
                  <a:rPr lang="en-US" sz="1333" kern="0" dirty="0">
                    <a:solidFill>
                      <a:schemeClr val="bg1"/>
                    </a:solidFill>
                  </a:rPr>
                  <a:t>340B savings allows hospitals to provide services such as transportation support, outpatient behavioral programming and increasing psychiatric </a:t>
                </a:r>
                <a:r>
                  <a:rPr lang="en-US" sz="1333" kern="0" dirty="0" smtClean="0">
                    <a:solidFill>
                      <a:schemeClr val="bg1"/>
                    </a:solidFill>
                  </a:rPr>
                  <a:t>health provider,  such as nurse </a:t>
                </a:r>
                <a:r>
                  <a:rPr lang="en-US" sz="1333" kern="0" dirty="0">
                    <a:solidFill>
                      <a:schemeClr val="bg1"/>
                    </a:solidFill>
                  </a:rPr>
                  <a:t>practitioners on staff</a:t>
                </a:r>
              </a:p>
            </p:txBody>
          </p:sp>
          <p:sp>
            <p:nvSpPr>
              <p:cNvPr id="31" name="Freeform: Shape 30">
                <a:extLst>
                  <a:ext uri="{FF2B5EF4-FFF2-40B4-BE49-F238E27FC236}">
                    <a16:creationId xmlns:a16="http://schemas.microsoft.com/office/drawing/2014/main" xmlns="" id="{C1E3F30C-6838-4A34-A6E3-61B2BB51E03F}"/>
                  </a:ext>
                </a:extLst>
              </p:cNvPr>
              <p:cNvSpPr>
                <a:spLocks noChangeAspect="1"/>
              </p:cNvSpPr>
              <p:nvPr/>
            </p:nvSpPr>
            <p:spPr>
              <a:xfrm>
                <a:off x="4404757" y="1563719"/>
                <a:ext cx="940912" cy="731520"/>
              </a:xfrm>
              <a:custGeom>
                <a:avLst/>
                <a:gdLst>
                  <a:gd name="connsiteX0" fmla="*/ 2883747 w 3495451"/>
                  <a:gd name="connsiteY0" fmla="*/ 2105861 h 2717565"/>
                  <a:gd name="connsiteX1" fmla="*/ 3189599 w 3495451"/>
                  <a:gd name="connsiteY1" fmla="*/ 2411713 h 2717565"/>
                  <a:gd name="connsiteX2" fmla="*/ 2883747 w 3495451"/>
                  <a:gd name="connsiteY2" fmla="*/ 2717565 h 2717565"/>
                  <a:gd name="connsiteX3" fmla="*/ 2577895 w 3495451"/>
                  <a:gd name="connsiteY3" fmla="*/ 2411713 h 2717565"/>
                  <a:gd name="connsiteX4" fmla="*/ 2883747 w 3495451"/>
                  <a:gd name="connsiteY4" fmla="*/ 2105861 h 2717565"/>
                  <a:gd name="connsiteX5" fmla="*/ 699090 w 3495451"/>
                  <a:gd name="connsiteY5" fmla="*/ 2105861 h 2717565"/>
                  <a:gd name="connsiteX6" fmla="*/ 1004942 w 3495451"/>
                  <a:gd name="connsiteY6" fmla="*/ 2411713 h 2717565"/>
                  <a:gd name="connsiteX7" fmla="*/ 699090 w 3495451"/>
                  <a:gd name="connsiteY7" fmla="*/ 2717565 h 2717565"/>
                  <a:gd name="connsiteX8" fmla="*/ 393238 w 3495451"/>
                  <a:gd name="connsiteY8" fmla="*/ 2411713 h 2717565"/>
                  <a:gd name="connsiteX9" fmla="*/ 699090 w 3495451"/>
                  <a:gd name="connsiteY9" fmla="*/ 2105861 h 2717565"/>
                  <a:gd name="connsiteX10" fmla="*/ 2446816 w 3495451"/>
                  <a:gd name="connsiteY10" fmla="*/ 1013533 h 2717565"/>
                  <a:gd name="connsiteX11" fmla="*/ 2446816 w 3495451"/>
                  <a:gd name="connsiteY11" fmla="*/ 1450464 h 2717565"/>
                  <a:gd name="connsiteX12" fmla="*/ 2966766 w 3495451"/>
                  <a:gd name="connsiteY12" fmla="*/ 1450464 h 2717565"/>
                  <a:gd name="connsiteX13" fmla="*/ 2962395 w 3495451"/>
                  <a:gd name="connsiteY13" fmla="*/ 1441726 h 2717565"/>
                  <a:gd name="connsiteX14" fmla="*/ 2875009 w 3495451"/>
                  <a:gd name="connsiteY14" fmla="*/ 1140245 h 2717565"/>
                  <a:gd name="connsiteX15" fmla="*/ 2708975 w 3495451"/>
                  <a:gd name="connsiteY15" fmla="*/ 1013533 h 2717565"/>
                  <a:gd name="connsiteX16" fmla="*/ 1136022 w 3495451"/>
                  <a:gd name="connsiteY16" fmla="*/ 859733 h 2717565"/>
                  <a:gd name="connsiteX17" fmla="*/ 1136022 w 3495451"/>
                  <a:gd name="connsiteY17" fmla="*/ 1124516 h 2717565"/>
                  <a:gd name="connsiteX18" fmla="*/ 906634 w 3495451"/>
                  <a:gd name="connsiteY18" fmla="*/ 993436 h 2717565"/>
                  <a:gd name="connsiteX19" fmla="*/ 775554 w 3495451"/>
                  <a:gd name="connsiteY19" fmla="*/ 1220641 h 2717565"/>
                  <a:gd name="connsiteX20" fmla="*/ 1004942 w 3495451"/>
                  <a:gd name="connsiteY20" fmla="*/ 1351720 h 2717565"/>
                  <a:gd name="connsiteX21" fmla="*/ 775554 w 3495451"/>
                  <a:gd name="connsiteY21" fmla="*/ 1482799 h 2717565"/>
                  <a:gd name="connsiteX22" fmla="*/ 906634 w 3495451"/>
                  <a:gd name="connsiteY22" fmla="*/ 1710004 h 2717565"/>
                  <a:gd name="connsiteX23" fmla="*/ 1136022 w 3495451"/>
                  <a:gd name="connsiteY23" fmla="*/ 1578920 h 2717565"/>
                  <a:gd name="connsiteX24" fmla="*/ 1136022 w 3495451"/>
                  <a:gd name="connsiteY24" fmla="*/ 1843702 h 2717565"/>
                  <a:gd name="connsiteX25" fmla="*/ 1398181 w 3495451"/>
                  <a:gd name="connsiteY25" fmla="*/ 1843702 h 2717565"/>
                  <a:gd name="connsiteX26" fmla="*/ 1398181 w 3495451"/>
                  <a:gd name="connsiteY26" fmla="*/ 1581544 h 2717565"/>
                  <a:gd name="connsiteX27" fmla="*/ 1627568 w 3495451"/>
                  <a:gd name="connsiteY27" fmla="*/ 1712623 h 2717565"/>
                  <a:gd name="connsiteX28" fmla="*/ 1758648 w 3495451"/>
                  <a:gd name="connsiteY28" fmla="*/ 1485419 h 2717565"/>
                  <a:gd name="connsiteX29" fmla="*/ 1529260 w 3495451"/>
                  <a:gd name="connsiteY29" fmla="*/ 1352156 h 2717565"/>
                  <a:gd name="connsiteX30" fmla="*/ 1758648 w 3495451"/>
                  <a:gd name="connsiteY30" fmla="*/ 1221076 h 2717565"/>
                  <a:gd name="connsiteX31" fmla="*/ 1627568 w 3495451"/>
                  <a:gd name="connsiteY31" fmla="*/ 993872 h 2717565"/>
                  <a:gd name="connsiteX32" fmla="*/ 1398181 w 3495451"/>
                  <a:gd name="connsiteY32" fmla="*/ 1124951 h 2717565"/>
                  <a:gd name="connsiteX33" fmla="*/ 1398181 w 3495451"/>
                  <a:gd name="connsiteY33" fmla="*/ 859733 h 2717565"/>
                  <a:gd name="connsiteX34" fmla="*/ 2403123 w 3495451"/>
                  <a:gd name="connsiteY34" fmla="*/ 489215 h 2717565"/>
                  <a:gd name="connsiteX35" fmla="*/ 2490509 w 3495451"/>
                  <a:gd name="connsiteY35" fmla="*/ 489215 h 2717565"/>
                  <a:gd name="connsiteX36" fmla="*/ 2621588 w 3495451"/>
                  <a:gd name="connsiteY36" fmla="*/ 620294 h 2717565"/>
                  <a:gd name="connsiteX37" fmla="*/ 2621588 w 3495451"/>
                  <a:gd name="connsiteY37" fmla="*/ 838760 h 2717565"/>
                  <a:gd name="connsiteX38" fmla="*/ 2708975 w 3495451"/>
                  <a:gd name="connsiteY38" fmla="*/ 838760 h 2717565"/>
                  <a:gd name="connsiteX39" fmla="*/ 3045414 w 3495451"/>
                  <a:gd name="connsiteY39" fmla="*/ 1092180 h 2717565"/>
                  <a:gd name="connsiteX40" fmla="*/ 3132800 w 3495451"/>
                  <a:gd name="connsiteY40" fmla="*/ 1393665 h 2717565"/>
                  <a:gd name="connsiteX41" fmla="*/ 3193971 w 3495451"/>
                  <a:gd name="connsiteY41" fmla="*/ 1485419 h 2717565"/>
                  <a:gd name="connsiteX42" fmla="*/ 3425542 w 3495451"/>
                  <a:gd name="connsiteY42" fmla="*/ 1660191 h 2717565"/>
                  <a:gd name="connsiteX43" fmla="*/ 3495451 w 3495451"/>
                  <a:gd name="connsiteY43" fmla="*/ 1800009 h 2717565"/>
                  <a:gd name="connsiteX44" fmla="*/ 3495451 w 3495451"/>
                  <a:gd name="connsiteY44" fmla="*/ 2236941 h 2717565"/>
                  <a:gd name="connsiteX45" fmla="*/ 3320679 w 3495451"/>
                  <a:gd name="connsiteY45" fmla="*/ 2411713 h 2717565"/>
                  <a:gd name="connsiteX46" fmla="*/ 2883747 w 3495451"/>
                  <a:gd name="connsiteY46" fmla="*/ 1974782 h 2717565"/>
                  <a:gd name="connsiteX47" fmla="*/ 2446816 w 3495451"/>
                  <a:gd name="connsiteY47" fmla="*/ 2411713 h 2717565"/>
                  <a:gd name="connsiteX48" fmla="*/ 1136022 w 3495451"/>
                  <a:gd name="connsiteY48" fmla="*/ 2411713 h 2717565"/>
                  <a:gd name="connsiteX49" fmla="*/ 699090 w 3495451"/>
                  <a:gd name="connsiteY49" fmla="*/ 1974782 h 2717565"/>
                  <a:gd name="connsiteX50" fmla="*/ 262159 w 3495451"/>
                  <a:gd name="connsiteY50" fmla="*/ 2411713 h 2717565"/>
                  <a:gd name="connsiteX51" fmla="*/ 174773 w 3495451"/>
                  <a:gd name="connsiteY51" fmla="*/ 2411713 h 2717565"/>
                  <a:gd name="connsiteX52" fmla="*/ 0 w 3495451"/>
                  <a:gd name="connsiteY52" fmla="*/ 2236941 h 2717565"/>
                  <a:gd name="connsiteX53" fmla="*/ 0 w 3495451"/>
                  <a:gd name="connsiteY53" fmla="*/ 751374 h 2717565"/>
                  <a:gd name="connsiteX54" fmla="*/ 174773 w 3495451"/>
                  <a:gd name="connsiteY54" fmla="*/ 576601 h 2717565"/>
                  <a:gd name="connsiteX55" fmla="*/ 2097271 w 3495451"/>
                  <a:gd name="connsiteY55" fmla="*/ 576601 h 2717565"/>
                  <a:gd name="connsiteX56" fmla="*/ 2272043 w 3495451"/>
                  <a:gd name="connsiteY56" fmla="*/ 751374 h 2717565"/>
                  <a:gd name="connsiteX57" fmla="*/ 2272043 w 3495451"/>
                  <a:gd name="connsiteY57" fmla="*/ 620294 h 2717565"/>
                  <a:gd name="connsiteX58" fmla="*/ 2403123 w 3495451"/>
                  <a:gd name="connsiteY58" fmla="*/ 489215 h 2717565"/>
                  <a:gd name="connsiteX59" fmla="*/ 2885920 w 3495451"/>
                  <a:gd name="connsiteY59" fmla="*/ 117451 h 2717565"/>
                  <a:gd name="connsiteX60" fmla="*/ 2918248 w 3495451"/>
                  <a:gd name="connsiteY60" fmla="*/ 149779 h 2717565"/>
                  <a:gd name="connsiteX61" fmla="*/ 2644351 w 3495451"/>
                  <a:gd name="connsiteY61" fmla="*/ 423676 h 2717565"/>
                  <a:gd name="connsiteX62" fmla="*/ 2612023 w 3495451"/>
                  <a:gd name="connsiteY62" fmla="*/ 391348 h 2717565"/>
                  <a:gd name="connsiteX63" fmla="*/ 1992006 w 3495451"/>
                  <a:gd name="connsiteY63" fmla="*/ 117451 h 2717565"/>
                  <a:gd name="connsiteX64" fmla="*/ 2265903 w 3495451"/>
                  <a:gd name="connsiteY64" fmla="*/ 391348 h 2717565"/>
                  <a:gd name="connsiteX65" fmla="*/ 2233575 w 3495451"/>
                  <a:gd name="connsiteY65" fmla="*/ 423676 h 2717565"/>
                  <a:gd name="connsiteX66" fmla="*/ 1959678 w 3495451"/>
                  <a:gd name="connsiteY66" fmla="*/ 149779 h 2717565"/>
                  <a:gd name="connsiteX67" fmla="*/ 2422943 w 3495451"/>
                  <a:gd name="connsiteY67" fmla="*/ 0 h 2717565"/>
                  <a:gd name="connsiteX68" fmla="*/ 2468662 w 3495451"/>
                  <a:gd name="connsiteY68" fmla="*/ 0 h 2717565"/>
                  <a:gd name="connsiteX69" fmla="*/ 2468662 w 3495451"/>
                  <a:gd name="connsiteY69" fmla="*/ 387349 h 2717565"/>
                  <a:gd name="connsiteX70" fmla="*/ 2422943 w 3495451"/>
                  <a:gd name="connsiteY70" fmla="*/ 387349 h 271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495451" h="2717565">
                    <a:moveTo>
                      <a:pt x="2883747" y="2105861"/>
                    </a:moveTo>
                    <a:cubicBezTo>
                      <a:pt x="3052667" y="2105861"/>
                      <a:pt x="3189599" y="2242794"/>
                      <a:pt x="3189599" y="2411713"/>
                    </a:cubicBezTo>
                    <a:cubicBezTo>
                      <a:pt x="3189599" y="2580632"/>
                      <a:pt x="3052667" y="2717565"/>
                      <a:pt x="2883747" y="2717565"/>
                    </a:cubicBezTo>
                    <a:cubicBezTo>
                      <a:pt x="2714828" y="2717565"/>
                      <a:pt x="2577895" y="2580632"/>
                      <a:pt x="2577895" y="2411713"/>
                    </a:cubicBezTo>
                    <a:cubicBezTo>
                      <a:pt x="2577895" y="2242794"/>
                      <a:pt x="2714828" y="2105861"/>
                      <a:pt x="2883747" y="2105861"/>
                    </a:cubicBezTo>
                    <a:close/>
                    <a:moveTo>
                      <a:pt x="699090" y="2105861"/>
                    </a:moveTo>
                    <a:cubicBezTo>
                      <a:pt x="868009" y="2105861"/>
                      <a:pt x="1004942" y="2242794"/>
                      <a:pt x="1004942" y="2411713"/>
                    </a:cubicBezTo>
                    <a:cubicBezTo>
                      <a:pt x="1004942" y="2580632"/>
                      <a:pt x="868009" y="2717565"/>
                      <a:pt x="699090" y="2717565"/>
                    </a:cubicBezTo>
                    <a:cubicBezTo>
                      <a:pt x="530171" y="2717565"/>
                      <a:pt x="393238" y="2580632"/>
                      <a:pt x="393238" y="2411713"/>
                    </a:cubicBezTo>
                    <a:cubicBezTo>
                      <a:pt x="393238" y="2242794"/>
                      <a:pt x="530171" y="2105861"/>
                      <a:pt x="699090" y="2105861"/>
                    </a:cubicBezTo>
                    <a:close/>
                    <a:moveTo>
                      <a:pt x="2446816" y="1013533"/>
                    </a:moveTo>
                    <a:lnTo>
                      <a:pt x="2446816" y="1450464"/>
                    </a:lnTo>
                    <a:lnTo>
                      <a:pt x="2966766" y="1450464"/>
                    </a:lnTo>
                    <a:cubicBezTo>
                      <a:pt x="2966766" y="1446097"/>
                      <a:pt x="2962395" y="1446097"/>
                      <a:pt x="2962395" y="1441726"/>
                    </a:cubicBezTo>
                    <a:lnTo>
                      <a:pt x="2875009" y="1140245"/>
                    </a:lnTo>
                    <a:cubicBezTo>
                      <a:pt x="2855481" y="1064790"/>
                      <a:pt x="2786907" y="1012459"/>
                      <a:pt x="2708975" y="1013533"/>
                    </a:cubicBezTo>
                    <a:close/>
                    <a:moveTo>
                      <a:pt x="1136022" y="859733"/>
                    </a:moveTo>
                    <a:lnTo>
                      <a:pt x="1136022" y="1124516"/>
                    </a:lnTo>
                    <a:lnTo>
                      <a:pt x="906634" y="993436"/>
                    </a:lnTo>
                    <a:lnTo>
                      <a:pt x="775554" y="1220641"/>
                    </a:lnTo>
                    <a:lnTo>
                      <a:pt x="1004942" y="1351720"/>
                    </a:lnTo>
                    <a:lnTo>
                      <a:pt x="775554" y="1482799"/>
                    </a:lnTo>
                    <a:lnTo>
                      <a:pt x="906634" y="1710004"/>
                    </a:lnTo>
                    <a:lnTo>
                      <a:pt x="1136022" y="1578920"/>
                    </a:lnTo>
                    <a:lnTo>
                      <a:pt x="1136022" y="1843702"/>
                    </a:lnTo>
                    <a:lnTo>
                      <a:pt x="1398181" y="1843702"/>
                    </a:lnTo>
                    <a:lnTo>
                      <a:pt x="1398181" y="1581544"/>
                    </a:lnTo>
                    <a:lnTo>
                      <a:pt x="1627568" y="1712623"/>
                    </a:lnTo>
                    <a:lnTo>
                      <a:pt x="1758648" y="1485419"/>
                    </a:lnTo>
                    <a:lnTo>
                      <a:pt x="1529260" y="1352156"/>
                    </a:lnTo>
                    <a:lnTo>
                      <a:pt x="1758648" y="1221076"/>
                    </a:lnTo>
                    <a:lnTo>
                      <a:pt x="1627568" y="993872"/>
                    </a:lnTo>
                    <a:lnTo>
                      <a:pt x="1398181" y="1124951"/>
                    </a:lnTo>
                    <a:lnTo>
                      <a:pt x="1398181" y="859733"/>
                    </a:lnTo>
                    <a:close/>
                    <a:moveTo>
                      <a:pt x="2403123" y="489215"/>
                    </a:moveTo>
                    <a:lnTo>
                      <a:pt x="2490509" y="489215"/>
                    </a:lnTo>
                    <a:cubicBezTo>
                      <a:pt x="2562904" y="489215"/>
                      <a:pt x="2621588" y="547899"/>
                      <a:pt x="2621588" y="620294"/>
                    </a:cubicBezTo>
                    <a:lnTo>
                      <a:pt x="2621588" y="838760"/>
                    </a:lnTo>
                    <a:lnTo>
                      <a:pt x="2708975" y="838760"/>
                    </a:lnTo>
                    <a:cubicBezTo>
                      <a:pt x="2864508" y="840462"/>
                      <a:pt x="3000845" y="943160"/>
                      <a:pt x="3045414" y="1092180"/>
                    </a:cubicBezTo>
                    <a:lnTo>
                      <a:pt x="3132800" y="1393665"/>
                    </a:lnTo>
                    <a:cubicBezTo>
                      <a:pt x="3141975" y="1430395"/>
                      <a:pt x="3163590" y="1462822"/>
                      <a:pt x="3193971" y="1485419"/>
                    </a:cubicBezTo>
                    <a:lnTo>
                      <a:pt x="3425542" y="1660191"/>
                    </a:lnTo>
                    <a:cubicBezTo>
                      <a:pt x="3469552" y="1693196"/>
                      <a:pt x="3495451" y="1745000"/>
                      <a:pt x="3495451" y="1800009"/>
                    </a:cubicBezTo>
                    <a:lnTo>
                      <a:pt x="3495451" y="2236941"/>
                    </a:lnTo>
                    <a:cubicBezTo>
                      <a:pt x="3495451" y="2333465"/>
                      <a:pt x="3417203" y="2411713"/>
                      <a:pt x="3320679" y="2411713"/>
                    </a:cubicBezTo>
                    <a:cubicBezTo>
                      <a:pt x="3320679" y="2170403"/>
                      <a:pt x="3125062" y="1974782"/>
                      <a:pt x="2883747" y="1974782"/>
                    </a:cubicBezTo>
                    <a:cubicBezTo>
                      <a:pt x="2642433" y="1974782"/>
                      <a:pt x="2446816" y="2170403"/>
                      <a:pt x="2446816" y="2411713"/>
                    </a:cubicBezTo>
                    <a:lnTo>
                      <a:pt x="1136022" y="2411713"/>
                    </a:lnTo>
                    <a:cubicBezTo>
                      <a:pt x="1136022" y="2170403"/>
                      <a:pt x="940400" y="1974782"/>
                      <a:pt x="699090" y="1974782"/>
                    </a:cubicBezTo>
                    <a:cubicBezTo>
                      <a:pt x="457780" y="1974782"/>
                      <a:pt x="262159" y="2170403"/>
                      <a:pt x="262159" y="2411713"/>
                    </a:cubicBezTo>
                    <a:lnTo>
                      <a:pt x="174773" y="2411713"/>
                    </a:lnTo>
                    <a:cubicBezTo>
                      <a:pt x="78249" y="2411713"/>
                      <a:pt x="0" y="2333465"/>
                      <a:pt x="0" y="2236941"/>
                    </a:cubicBezTo>
                    <a:lnTo>
                      <a:pt x="0" y="751374"/>
                    </a:lnTo>
                    <a:cubicBezTo>
                      <a:pt x="0" y="654850"/>
                      <a:pt x="78249" y="576601"/>
                      <a:pt x="174773" y="576601"/>
                    </a:cubicBezTo>
                    <a:lnTo>
                      <a:pt x="2097271" y="576601"/>
                    </a:lnTo>
                    <a:cubicBezTo>
                      <a:pt x="2193795" y="576601"/>
                      <a:pt x="2272043" y="654850"/>
                      <a:pt x="2272043" y="751374"/>
                    </a:cubicBezTo>
                    <a:lnTo>
                      <a:pt x="2272043" y="620294"/>
                    </a:lnTo>
                    <a:cubicBezTo>
                      <a:pt x="2272043" y="547899"/>
                      <a:pt x="2330727" y="489215"/>
                      <a:pt x="2403123" y="489215"/>
                    </a:cubicBezTo>
                    <a:close/>
                    <a:moveTo>
                      <a:pt x="2885920" y="117451"/>
                    </a:moveTo>
                    <a:lnTo>
                      <a:pt x="2918248" y="149779"/>
                    </a:lnTo>
                    <a:lnTo>
                      <a:pt x="2644351" y="423676"/>
                    </a:lnTo>
                    <a:lnTo>
                      <a:pt x="2612023" y="391348"/>
                    </a:lnTo>
                    <a:close/>
                    <a:moveTo>
                      <a:pt x="1992006" y="117451"/>
                    </a:moveTo>
                    <a:lnTo>
                      <a:pt x="2265903" y="391348"/>
                    </a:lnTo>
                    <a:lnTo>
                      <a:pt x="2233575" y="423676"/>
                    </a:lnTo>
                    <a:lnTo>
                      <a:pt x="1959678" y="149779"/>
                    </a:lnTo>
                    <a:close/>
                    <a:moveTo>
                      <a:pt x="2422943" y="0"/>
                    </a:moveTo>
                    <a:lnTo>
                      <a:pt x="2468662" y="0"/>
                    </a:lnTo>
                    <a:lnTo>
                      <a:pt x="2468662" y="387349"/>
                    </a:lnTo>
                    <a:lnTo>
                      <a:pt x="2422943" y="387349"/>
                    </a:lnTo>
                    <a:close/>
                  </a:path>
                </a:pathLst>
              </a:custGeom>
              <a:solidFill>
                <a:schemeClr val="bg1"/>
              </a:solidFill>
              <a:ln w="9525" cap="flat">
                <a:noFill/>
                <a:prstDash val="solid"/>
                <a:miter/>
              </a:ln>
            </p:spPr>
            <p:txBody>
              <a:bodyPr rtlCol="0" anchor="ctr"/>
              <a:lstStyle/>
              <a:p>
                <a:endParaRPr lang="en-US" sz="1714"/>
              </a:p>
            </p:txBody>
          </p:sp>
        </p:grpSp>
        <p:grpSp>
          <p:nvGrpSpPr>
            <p:cNvPr id="37" name="Group 36">
              <a:extLst>
                <a:ext uri="{FF2B5EF4-FFF2-40B4-BE49-F238E27FC236}">
                  <a16:creationId xmlns:a16="http://schemas.microsoft.com/office/drawing/2014/main" xmlns="" id="{6DB1347F-8B34-49F6-AC99-BB03FEC0B0BD}"/>
                </a:ext>
              </a:extLst>
            </p:cNvPr>
            <p:cNvGrpSpPr/>
            <p:nvPr/>
          </p:nvGrpSpPr>
          <p:grpSpPr>
            <a:xfrm>
              <a:off x="6139543" y="1390953"/>
              <a:ext cx="2786743" cy="4114800"/>
              <a:chOff x="6446520" y="1289051"/>
              <a:chExt cx="2926080" cy="4320540"/>
            </a:xfrm>
          </p:grpSpPr>
          <p:sp>
            <p:nvSpPr>
              <p:cNvPr id="11" name="Content Placeholder 2">
                <a:extLst>
                  <a:ext uri="{FF2B5EF4-FFF2-40B4-BE49-F238E27FC236}">
                    <a16:creationId xmlns:a16="http://schemas.microsoft.com/office/drawing/2014/main" xmlns="" id="{5C670B88-42E0-4CEE-A35B-C12A7D81D0F1}"/>
                  </a:ext>
                </a:extLst>
              </p:cNvPr>
              <p:cNvSpPr txBox="1">
                <a:spLocks/>
              </p:cNvSpPr>
              <p:nvPr/>
            </p:nvSpPr>
            <p:spPr>
              <a:xfrm>
                <a:off x="6446520" y="1289051"/>
                <a:ext cx="2926080" cy="4320540"/>
              </a:xfrm>
              <a:prstGeom prst="rect">
                <a:avLst/>
              </a:prstGeom>
              <a:solidFill>
                <a:srgbClr val="DC6029"/>
              </a:solidFill>
            </p:spPr>
            <p:txBody>
              <a:bodyPr tIns="1045029"/>
              <a:lstStyle>
                <a:lvl1pPr marL="4763" indent="6350" algn="l" rtl="0" eaLnBrk="0" fontAlgn="base" hangingPunct="0">
                  <a:lnSpc>
                    <a:spcPct val="110000"/>
                  </a:lnSpc>
                  <a:spcBef>
                    <a:spcPts val="400"/>
                  </a:spcBef>
                  <a:spcAft>
                    <a:spcPts val="400"/>
                  </a:spcAft>
                  <a:buClr>
                    <a:schemeClr val="accent2"/>
                  </a:buClr>
                  <a:buSzPct val="90000"/>
                  <a:buFont typeface="+mj-lt"/>
                  <a:buNone/>
                  <a:defRPr sz="2400">
                    <a:solidFill>
                      <a:schemeClr val="tx1"/>
                    </a:solidFill>
                    <a:latin typeface="+mn-lt"/>
                    <a:ea typeface="ＭＳ Ｐゴシック" charset="-128"/>
                    <a:cs typeface="ＭＳ Ｐゴシック" charset="-128"/>
                  </a:defRPr>
                </a:lvl1pPr>
                <a:lvl2pPr marL="336550" indent="-336550" algn="l" rtl="0" eaLnBrk="0" fontAlgn="base" hangingPunct="0">
                  <a:lnSpc>
                    <a:spcPct val="110000"/>
                  </a:lnSpc>
                  <a:spcBef>
                    <a:spcPts val="400"/>
                  </a:spcBef>
                  <a:spcAft>
                    <a:spcPts val="400"/>
                  </a:spcAft>
                  <a:buClrTx/>
                  <a:buSzPct val="100000"/>
                  <a:buFontTx/>
                  <a:buBlip>
                    <a:blip r:embed="rId2"/>
                  </a:buBlip>
                  <a:defRPr sz="2400">
                    <a:solidFill>
                      <a:schemeClr val="tx1"/>
                    </a:solidFill>
                    <a:latin typeface="+mn-lt"/>
                    <a:ea typeface="ＭＳ Ｐゴシック" charset="-128"/>
                  </a:defRPr>
                </a:lvl2pPr>
                <a:lvl3pPr marL="587375" indent="-188913" algn="l" rtl="0" eaLnBrk="0" fontAlgn="base" hangingPunct="0">
                  <a:lnSpc>
                    <a:spcPct val="110000"/>
                  </a:lnSpc>
                  <a:spcBef>
                    <a:spcPts val="400"/>
                  </a:spcBef>
                  <a:spcAft>
                    <a:spcPts val="400"/>
                  </a:spcAft>
                  <a:buClrTx/>
                  <a:buFont typeface="Arial"/>
                  <a:buChar char="•"/>
                  <a:defRPr sz="2200">
                    <a:solidFill>
                      <a:schemeClr val="tx1"/>
                    </a:solidFill>
                    <a:latin typeface="+mn-lt"/>
                    <a:ea typeface="ＭＳ Ｐゴシック" charset="-128"/>
                  </a:defRPr>
                </a:lvl3pPr>
                <a:lvl4pPr marL="857250" indent="-168275" algn="l" rtl="0" eaLnBrk="0" fontAlgn="base" hangingPunct="0">
                  <a:lnSpc>
                    <a:spcPct val="110000"/>
                  </a:lnSpc>
                  <a:spcBef>
                    <a:spcPts val="400"/>
                  </a:spcBef>
                  <a:spcAft>
                    <a:spcPts val="400"/>
                  </a:spcAft>
                  <a:buClrTx/>
                  <a:buChar char="–"/>
                  <a:defRPr sz="2200">
                    <a:solidFill>
                      <a:schemeClr val="tx1"/>
                    </a:solidFill>
                    <a:latin typeface="+mn-lt"/>
                    <a:ea typeface="ＭＳ Ｐゴシック" charset="-128"/>
                  </a:defRPr>
                </a:lvl4pPr>
                <a:lvl5pPr marL="1317625" indent="-225425" algn="l" rtl="0" eaLnBrk="0" fontAlgn="base" hangingPunct="0">
                  <a:lnSpc>
                    <a:spcPct val="110000"/>
                  </a:lnSpc>
                  <a:spcBef>
                    <a:spcPts val="400"/>
                  </a:spcBef>
                  <a:spcAft>
                    <a:spcPts val="400"/>
                  </a:spcAft>
                  <a:buClrTx/>
                  <a:buFont typeface="Arial" charset="0"/>
                  <a:buChar char="►"/>
                  <a:defRPr sz="2200">
                    <a:solidFill>
                      <a:schemeClr val="tx1"/>
                    </a:solidFill>
                    <a:latin typeface="+mn-lt"/>
                    <a:ea typeface="ＭＳ Ｐゴシック" charset="-128"/>
                  </a:defRPr>
                </a:lvl5pPr>
                <a:lvl6pPr marL="19415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6pPr>
                <a:lvl7pPr marL="23987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7pPr>
                <a:lvl8pPr marL="28559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8pPr>
                <a:lvl9pPr marL="33131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9pPr>
              </a:lstStyle>
              <a:p>
                <a:pPr algn="ctr">
                  <a:lnSpc>
                    <a:spcPct val="100000"/>
                  </a:lnSpc>
                </a:pPr>
                <a:r>
                  <a:rPr lang="en-US" sz="1905" kern="0" dirty="0">
                    <a:solidFill>
                      <a:schemeClr val="bg1"/>
                    </a:solidFill>
                  </a:rPr>
                  <a:t>Delivering emergency psychiatric care </a:t>
                </a:r>
                <a:br>
                  <a:rPr lang="en-US" sz="1905" kern="0" dirty="0">
                    <a:solidFill>
                      <a:schemeClr val="bg1"/>
                    </a:solidFill>
                  </a:rPr>
                </a:br>
                <a:r>
                  <a:rPr lang="en-US" sz="1905" kern="0" dirty="0">
                    <a:solidFill>
                      <a:schemeClr val="bg1"/>
                    </a:solidFill>
                  </a:rPr>
                  <a:t>and support</a:t>
                </a:r>
              </a:p>
              <a:p>
                <a:pPr marL="161778" lvl="1" indent="-161778">
                  <a:lnSpc>
                    <a:spcPct val="100000"/>
                  </a:lnSpc>
                  <a:buFont typeface="Wingdings" panose="05000000000000000000" pitchFamily="2" charset="2"/>
                  <a:buChar char="§"/>
                </a:pPr>
                <a:r>
                  <a:rPr lang="en-US" sz="1333" kern="0" dirty="0">
                    <a:solidFill>
                      <a:schemeClr val="bg1"/>
                    </a:solidFill>
                  </a:rPr>
                  <a:t>340B hospitals are </a:t>
                </a:r>
                <a:r>
                  <a:rPr lang="en-US" sz="1333" kern="0" dirty="0" smtClean="0">
                    <a:solidFill>
                      <a:schemeClr val="bg1"/>
                    </a:solidFill>
                  </a:rPr>
                  <a:t>more </a:t>
                </a:r>
                <a:r>
                  <a:rPr lang="en-US" sz="1333" kern="0" dirty="0">
                    <a:solidFill>
                      <a:schemeClr val="bg1"/>
                    </a:solidFill>
                  </a:rPr>
                  <a:t>likely than non-340B hospitals to provide </a:t>
                </a:r>
                <a:r>
                  <a:rPr lang="en-US" sz="1333" kern="0" dirty="0">
                    <a:solidFill>
                      <a:schemeClr val="bg1"/>
                    </a:solidFill>
                  </a:rPr>
                  <a:t>emergency psychiatric services</a:t>
                </a:r>
                <a:r>
                  <a:rPr lang="en-US" sz="1333" kern="0" dirty="0">
                    <a:solidFill>
                      <a:schemeClr val="bg1"/>
                    </a:solidFill>
                  </a:rPr>
                  <a:t>. </a:t>
                </a:r>
              </a:p>
              <a:p>
                <a:pPr marL="161778" lvl="1" indent="-161778">
                  <a:lnSpc>
                    <a:spcPct val="100000"/>
                  </a:lnSpc>
                  <a:buFont typeface="Wingdings" panose="05000000000000000000" pitchFamily="2" charset="2"/>
                  <a:buChar char="§"/>
                </a:pPr>
                <a:r>
                  <a:rPr lang="en-US" sz="1333" kern="0" dirty="0">
                    <a:solidFill>
                      <a:schemeClr val="bg1"/>
                    </a:solidFill>
                  </a:rPr>
                  <a:t>Safety-net hospitals are using their program savings to address diverse needs and </a:t>
                </a:r>
                <a:r>
                  <a:rPr lang="en-US" sz="1333" kern="0" dirty="0" smtClean="0">
                    <a:solidFill>
                      <a:schemeClr val="bg1"/>
                    </a:solidFill>
                  </a:rPr>
                  <a:t>offer </a:t>
                </a:r>
                <a:r>
                  <a:rPr lang="en-US" sz="1333" kern="0" dirty="0">
                    <a:solidFill>
                      <a:schemeClr val="bg1"/>
                    </a:solidFill>
                  </a:rPr>
                  <a:t>care tailored to specific patient populations</a:t>
                </a:r>
              </a:p>
            </p:txBody>
          </p:sp>
          <p:sp>
            <p:nvSpPr>
              <p:cNvPr id="32" name="Graphic 16" descr="Brain in head">
                <a:extLst>
                  <a:ext uri="{FF2B5EF4-FFF2-40B4-BE49-F238E27FC236}">
                    <a16:creationId xmlns:a16="http://schemas.microsoft.com/office/drawing/2014/main" xmlns="" id="{70DDE0A9-C819-447D-A6DF-11653F3AF66E}"/>
                  </a:ext>
                </a:extLst>
              </p:cNvPr>
              <p:cNvSpPr>
                <a:spLocks noChangeAspect="1"/>
              </p:cNvSpPr>
              <p:nvPr/>
            </p:nvSpPr>
            <p:spPr>
              <a:xfrm>
                <a:off x="7598528" y="1563719"/>
                <a:ext cx="622064" cy="731520"/>
              </a:xfrm>
              <a:custGeom>
                <a:avLst/>
                <a:gdLst>
                  <a:gd name="connsiteX0" fmla="*/ 435484 w 647985"/>
                  <a:gd name="connsiteY0" fmla="*/ 312420 h 762000"/>
                  <a:gd name="connsiteX1" fmla="*/ 350711 w 647985"/>
                  <a:gd name="connsiteY1" fmla="*/ 312420 h 762000"/>
                  <a:gd name="connsiteX2" fmla="*/ 284989 w 647985"/>
                  <a:gd name="connsiteY2" fmla="*/ 377190 h 762000"/>
                  <a:gd name="connsiteX3" fmla="*/ 284989 w 647985"/>
                  <a:gd name="connsiteY3" fmla="*/ 447675 h 762000"/>
                  <a:gd name="connsiteX4" fmla="*/ 242126 w 647985"/>
                  <a:gd name="connsiteY4" fmla="*/ 447675 h 762000"/>
                  <a:gd name="connsiteX5" fmla="*/ 242126 w 647985"/>
                  <a:gd name="connsiteY5" fmla="*/ 391478 h 762000"/>
                  <a:gd name="connsiteX6" fmla="*/ 228791 w 647985"/>
                  <a:gd name="connsiteY6" fmla="*/ 329565 h 762000"/>
                  <a:gd name="connsiteX7" fmla="*/ 200216 w 647985"/>
                  <a:gd name="connsiteY7" fmla="*/ 304800 h 762000"/>
                  <a:gd name="connsiteX8" fmla="*/ 179261 w 647985"/>
                  <a:gd name="connsiteY8" fmla="*/ 286703 h 762000"/>
                  <a:gd name="connsiteX9" fmla="*/ 172594 w 647985"/>
                  <a:gd name="connsiteY9" fmla="*/ 273368 h 762000"/>
                  <a:gd name="connsiteX10" fmla="*/ 207836 w 647985"/>
                  <a:gd name="connsiteY10" fmla="*/ 268605 h 762000"/>
                  <a:gd name="connsiteX11" fmla="*/ 218314 w 647985"/>
                  <a:gd name="connsiteY11" fmla="*/ 259080 h 762000"/>
                  <a:gd name="connsiteX12" fmla="*/ 210694 w 647985"/>
                  <a:gd name="connsiteY12" fmla="*/ 246698 h 762000"/>
                  <a:gd name="connsiteX13" fmla="*/ 166879 w 647985"/>
                  <a:gd name="connsiteY13" fmla="*/ 251460 h 762000"/>
                  <a:gd name="connsiteX14" fmla="*/ 165926 w 647985"/>
                  <a:gd name="connsiteY14" fmla="*/ 246698 h 762000"/>
                  <a:gd name="connsiteX15" fmla="*/ 168784 w 647985"/>
                  <a:gd name="connsiteY15" fmla="*/ 220980 h 762000"/>
                  <a:gd name="connsiteX16" fmla="*/ 213551 w 647985"/>
                  <a:gd name="connsiteY16" fmla="*/ 185738 h 762000"/>
                  <a:gd name="connsiteX17" fmla="*/ 224981 w 647985"/>
                  <a:gd name="connsiteY17" fmla="*/ 182880 h 762000"/>
                  <a:gd name="connsiteX18" fmla="*/ 227839 w 647985"/>
                  <a:gd name="connsiteY18" fmla="*/ 181928 h 762000"/>
                  <a:gd name="connsiteX19" fmla="*/ 228791 w 647985"/>
                  <a:gd name="connsiteY19" fmla="*/ 181928 h 762000"/>
                  <a:gd name="connsiteX20" fmla="*/ 241174 w 647985"/>
                  <a:gd name="connsiteY20" fmla="*/ 184785 h 762000"/>
                  <a:gd name="connsiteX21" fmla="*/ 245936 w 647985"/>
                  <a:gd name="connsiteY21" fmla="*/ 185738 h 762000"/>
                  <a:gd name="connsiteX22" fmla="*/ 251651 w 647985"/>
                  <a:gd name="connsiteY22" fmla="*/ 186690 h 762000"/>
                  <a:gd name="connsiteX23" fmla="*/ 264986 w 647985"/>
                  <a:gd name="connsiteY23" fmla="*/ 226695 h 762000"/>
                  <a:gd name="connsiteX24" fmla="*/ 245936 w 647985"/>
                  <a:gd name="connsiteY24" fmla="*/ 263843 h 762000"/>
                  <a:gd name="connsiteX25" fmla="*/ 244984 w 647985"/>
                  <a:gd name="connsiteY25" fmla="*/ 279083 h 762000"/>
                  <a:gd name="connsiteX26" fmla="*/ 259271 w 647985"/>
                  <a:gd name="connsiteY26" fmla="*/ 280035 h 762000"/>
                  <a:gd name="connsiteX27" fmla="*/ 275464 w 647985"/>
                  <a:gd name="connsiteY27" fmla="*/ 260033 h 762000"/>
                  <a:gd name="connsiteX28" fmla="*/ 276416 w 647985"/>
                  <a:gd name="connsiteY28" fmla="*/ 260033 h 762000"/>
                  <a:gd name="connsiteX29" fmla="*/ 323089 w 647985"/>
                  <a:gd name="connsiteY29" fmla="*/ 245745 h 762000"/>
                  <a:gd name="connsiteX30" fmla="*/ 327851 w 647985"/>
                  <a:gd name="connsiteY30" fmla="*/ 239077 h 762000"/>
                  <a:gd name="connsiteX31" fmla="*/ 325946 w 647985"/>
                  <a:gd name="connsiteY31" fmla="*/ 231458 h 762000"/>
                  <a:gd name="connsiteX32" fmla="*/ 311659 w 647985"/>
                  <a:gd name="connsiteY32" fmla="*/ 228600 h 762000"/>
                  <a:gd name="connsiteX33" fmla="*/ 284036 w 647985"/>
                  <a:gd name="connsiteY33" fmla="*/ 238125 h 762000"/>
                  <a:gd name="connsiteX34" fmla="*/ 285941 w 647985"/>
                  <a:gd name="connsiteY34" fmla="*/ 228600 h 762000"/>
                  <a:gd name="connsiteX35" fmla="*/ 280226 w 647985"/>
                  <a:gd name="connsiteY35" fmla="*/ 193358 h 762000"/>
                  <a:gd name="connsiteX36" fmla="*/ 303086 w 647985"/>
                  <a:gd name="connsiteY36" fmla="*/ 195263 h 762000"/>
                  <a:gd name="connsiteX37" fmla="*/ 323089 w 647985"/>
                  <a:gd name="connsiteY37" fmla="*/ 193358 h 762000"/>
                  <a:gd name="connsiteX38" fmla="*/ 370714 w 647985"/>
                  <a:gd name="connsiteY38" fmla="*/ 223838 h 762000"/>
                  <a:gd name="connsiteX39" fmla="*/ 418339 w 647985"/>
                  <a:gd name="connsiteY39" fmla="*/ 279083 h 762000"/>
                  <a:gd name="connsiteX40" fmla="*/ 423101 w 647985"/>
                  <a:gd name="connsiteY40" fmla="*/ 289560 h 762000"/>
                  <a:gd name="connsiteX41" fmla="*/ 434531 w 647985"/>
                  <a:gd name="connsiteY41" fmla="*/ 289560 h 762000"/>
                  <a:gd name="connsiteX42" fmla="*/ 439294 w 647985"/>
                  <a:gd name="connsiteY42" fmla="*/ 279083 h 762000"/>
                  <a:gd name="connsiteX43" fmla="*/ 413576 w 647985"/>
                  <a:gd name="connsiteY43" fmla="*/ 226695 h 762000"/>
                  <a:gd name="connsiteX44" fmla="*/ 446914 w 647985"/>
                  <a:gd name="connsiteY44" fmla="*/ 209550 h 762000"/>
                  <a:gd name="connsiteX45" fmla="*/ 445961 w 647985"/>
                  <a:gd name="connsiteY45" fmla="*/ 194310 h 762000"/>
                  <a:gd name="connsiteX46" fmla="*/ 430721 w 647985"/>
                  <a:gd name="connsiteY46" fmla="*/ 195263 h 762000"/>
                  <a:gd name="connsiteX47" fmla="*/ 395479 w 647985"/>
                  <a:gd name="connsiteY47" fmla="*/ 204788 h 762000"/>
                  <a:gd name="connsiteX48" fmla="*/ 345949 w 647985"/>
                  <a:gd name="connsiteY48" fmla="*/ 186690 h 762000"/>
                  <a:gd name="connsiteX49" fmla="*/ 383096 w 647985"/>
                  <a:gd name="connsiteY49" fmla="*/ 154305 h 762000"/>
                  <a:gd name="connsiteX50" fmla="*/ 379286 w 647985"/>
                  <a:gd name="connsiteY50" fmla="*/ 139065 h 762000"/>
                  <a:gd name="connsiteX51" fmla="*/ 364999 w 647985"/>
                  <a:gd name="connsiteY51" fmla="*/ 142875 h 762000"/>
                  <a:gd name="connsiteX52" fmla="*/ 260224 w 647985"/>
                  <a:gd name="connsiteY52" fmla="*/ 167640 h 762000"/>
                  <a:gd name="connsiteX53" fmla="*/ 276416 w 647985"/>
                  <a:gd name="connsiteY53" fmla="*/ 124778 h 762000"/>
                  <a:gd name="connsiteX54" fmla="*/ 270701 w 647985"/>
                  <a:gd name="connsiteY54" fmla="*/ 115253 h 762000"/>
                  <a:gd name="connsiteX55" fmla="*/ 259271 w 647985"/>
                  <a:gd name="connsiteY55" fmla="*/ 116205 h 762000"/>
                  <a:gd name="connsiteX56" fmla="*/ 254509 w 647985"/>
                  <a:gd name="connsiteY56" fmla="*/ 126682 h 762000"/>
                  <a:gd name="connsiteX57" fmla="*/ 220219 w 647985"/>
                  <a:gd name="connsiteY57" fmla="*/ 162878 h 762000"/>
                  <a:gd name="connsiteX58" fmla="*/ 210694 w 647985"/>
                  <a:gd name="connsiteY58" fmla="*/ 165735 h 762000"/>
                  <a:gd name="connsiteX59" fmla="*/ 178309 w 647985"/>
                  <a:gd name="connsiteY59" fmla="*/ 138113 h 762000"/>
                  <a:gd name="connsiteX60" fmla="*/ 167831 w 647985"/>
                  <a:gd name="connsiteY60" fmla="*/ 140970 h 762000"/>
                  <a:gd name="connsiteX61" fmla="*/ 164974 w 647985"/>
                  <a:gd name="connsiteY61" fmla="*/ 152400 h 762000"/>
                  <a:gd name="connsiteX62" fmla="*/ 173546 w 647985"/>
                  <a:gd name="connsiteY62" fmla="*/ 160020 h 762000"/>
                  <a:gd name="connsiteX63" fmla="*/ 190691 w 647985"/>
                  <a:gd name="connsiteY63" fmla="*/ 174308 h 762000"/>
                  <a:gd name="connsiteX64" fmla="*/ 190691 w 647985"/>
                  <a:gd name="connsiteY64" fmla="*/ 175260 h 762000"/>
                  <a:gd name="connsiteX65" fmla="*/ 151639 w 647985"/>
                  <a:gd name="connsiteY65" fmla="*/ 215265 h 762000"/>
                  <a:gd name="connsiteX66" fmla="*/ 148781 w 647985"/>
                  <a:gd name="connsiteY66" fmla="*/ 228600 h 762000"/>
                  <a:gd name="connsiteX67" fmla="*/ 144019 w 647985"/>
                  <a:gd name="connsiteY67" fmla="*/ 221933 h 762000"/>
                  <a:gd name="connsiteX68" fmla="*/ 136399 w 647985"/>
                  <a:gd name="connsiteY68" fmla="*/ 196215 h 762000"/>
                  <a:gd name="connsiteX69" fmla="*/ 129731 w 647985"/>
                  <a:gd name="connsiteY69" fmla="*/ 187643 h 762000"/>
                  <a:gd name="connsiteX70" fmla="*/ 119254 w 647985"/>
                  <a:gd name="connsiteY70" fmla="*/ 189548 h 762000"/>
                  <a:gd name="connsiteX71" fmla="*/ 116396 w 647985"/>
                  <a:gd name="connsiteY71" fmla="*/ 200025 h 762000"/>
                  <a:gd name="connsiteX72" fmla="*/ 126874 w 647985"/>
                  <a:gd name="connsiteY72" fmla="*/ 231458 h 762000"/>
                  <a:gd name="connsiteX73" fmla="*/ 150686 w 647985"/>
                  <a:gd name="connsiteY73" fmla="*/ 253365 h 762000"/>
                  <a:gd name="connsiteX74" fmla="*/ 163069 w 647985"/>
                  <a:gd name="connsiteY74" fmla="*/ 292418 h 762000"/>
                  <a:gd name="connsiteX75" fmla="*/ 138304 w 647985"/>
                  <a:gd name="connsiteY75" fmla="*/ 313373 h 762000"/>
                  <a:gd name="connsiteX76" fmla="*/ 132589 w 647985"/>
                  <a:gd name="connsiteY76" fmla="*/ 322898 h 762000"/>
                  <a:gd name="connsiteX77" fmla="*/ 138304 w 647985"/>
                  <a:gd name="connsiteY77" fmla="*/ 332423 h 762000"/>
                  <a:gd name="connsiteX78" fmla="*/ 148781 w 647985"/>
                  <a:gd name="connsiteY78" fmla="*/ 331470 h 762000"/>
                  <a:gd name="connsiteX79" fmla="*/ 174499 w 647985"/>
                  <a:gd name="connsiteY79" fmla="*/ 309563 h 762000"/>
                  <a:gd name="connsiteX80" fmla="*/ 191644 w 647985"/>
                  <a:gd name="connsiteY80" fmla="*/ 321945 h 762000"/>
                  <a:gd name="connsiteX81" fmla="*/ 216409 w 647985"/>
                  <a:gd name="connsiteY81" fmla="*/ 342900 h 762000"/>
                  <a:gd name="connsiteX82" fmla="*/ 224981 w 647985"/>
                  <a:gd name="connsiteY82" fmla="*/ 390525 h 762000"/>
                  <a:gd name="connsiteX83" fmla="*/ 224981 w 647985"/>
                  <a:gd name="connsiteY83" fmla="*/ 447675 h 762000"/>
                  <a:gd name="connsiteX84" fmla="*/ 181166 w 647985"/>
                  <a:gd name="connsiteY84" fmla="*/ 447675 h 762000"/>
                  <a:gd name="connsiteX85" fmla="*/ 143066 w 647985"/>
                  <a:gd name="connsiteY85" fmla="*/ 371475 h 762000"/>
                  <a:gd name="connsiteX86" fmla="*/ 83059 w 647985"/>
                  <a:gd name="connsiteY86" fmla="*/ 307658 h 762000"/>
                  <a:gd name="connsiteX87" fmla="*/ 82106 w 647985"/>
                  <a:gd name="connsiteY87" fmla="*/ 300990 h 762000"/>
                  <a:gd name="connsiteX88" fmla="*/ 84964 w 647985"/>
                  <a:gd name="connsiteY88" fmla="*/ 224790 h 762000"/>
                  <a:gd name="connsiteX89" fmla="*/ 82106 w 647985"/>
                  <a:gd name="connsiteY89" fmla="*/ 204788 h 762000"/>
                  <a:gd name="connsiteX90" fmla="*/ 134494 w 647985"/>
                  <a:gd name="connsiteY90" fmla="*/ 141923 h 762000"/>
                  <a:gd name="connsiteX91" fmla="*/ 196406 w 647985"/>
                  <a:gd name="connsiteY91" fmla="*/ 98107 h 762000"/>
                  <a:gd name="connsiteX92" fmla="*/ 211646 w 647985"/>
                  <a:gd name="connsiteY92" fmla="*/ 100013 h 762000"/>
                  <a:gd name="connsiteX93" fmla="*/ 257366 w 647985"/>
                  <a:gd name="connsiteY93" fmla="*/ 77153 h 762000"/>
                  <a:gd name="connsiteX94" fmla="*/ 305944 w 647985"/>
                  <a:gd name="connsiteY94" fmla="*/ 94298 h 762000"/>
                  <a:gd name="connsiteX95" fmla="*/ 363094 w 647985"/>
                  <a:gd name="connsiteY95" fmla="*/ 85725 h 762000"/>
                  <a:gd name="connsiteX96" fmla="*/ 405004 w 647985"/>
                  <a:gd name="connsiteY96" fmla="*/ 125730 h 762000"/>
                  <a:gd name="connsiteX97" fmla="*/ 408814 w 647985"/>
                  <a:gd name="connsiteY97" fmla="*/ 125730 h 762000"/>
                  <a:gd name="connsiteX98" fmla="*/ 474536 w 647985"/>
                  <a:gd name="connsiteY98" fmla="*/ 190500 h 762000"/>
                  <a:gd name="connsiteX99" fmla="*/ 474536 w 647985"/>
                  <a:gd name="connsiteY99" fmla="*/ 193358 h 762000"/>
                  <a:gd name="connsiteX100" fmla="*/ 506921 w 647985"/>
                  <a:gd name="connsiteY100" fmla="*/ 254318 h 762000"/>
                  <a:gd name="connsiteX101" fmla="*/ 435484 w 647985"/>
                  <a:gd name="connsiteY101" fmla="*/ 312420 h 762000"/>
                  <a:gd name="connsiteX102" fmla="*/ 638366 w 647985"/>
                  <a:gd name="connsiteY102" fmla="*/ 412433 h 762000"/>
                  <a:gd name="connsiteX103" fmla="*/ 572644 w 647985"/>
                  <a:gd name="connsiteY103" fmla="*/ 299085 h 762000"/>
                  <a:gd name="connsiteX104" fmla="*/ 572644 w 647985"/>
                  <a:gd name="connsiteY104" fmla="*/ 295275 h 762000"/>
                  <a:gd name="connsiteX105" fmla="*/ 432626 w 647985"/>
                  <a:gd name="connsiteY105" fmla="*/ 40005 h 762000"/>
                  <a:gd name="connsiteX106" fmla="*/ 140209 w 647985"/>
                  <a:gd name="connsiteY106" fmla="*/ 40005 h 762000"/>
                  <a:gd name="connsiteX107" fmla="*/ 191 w 647985"/>
                  <a:gd name="connsiteY107" fmla="*/ 295275 h 762000"/>
                  <a:gd name="connsiteX108" fmla="*/ 112586 w 647985"/>
                  <a:gd name="connsiteY108" fmla="*/ 523875 h 762000"/>
                  <a:gd name="connsiteX109" fmla="*/ 112586 w 647985"/>
                  <a:gd name="connsiteY109" fmla="*/ 762000 h 762000"/>
                  <a:gd name="connsiteX110" fmla="*/ 413576 w 647985"/>
                  <a:gd name="connsiteY110" fmla="*/ 762000 h 762000"/>
                  <a:gd name="connsiteX111" fmla="*/ 413576 w 647985"/>
                  <a:gd name="connsiteY111" fmla="*/ 648653 h 762000"/>
                  <a:gd name="connsiteX112" fmla="*/ 460249 w 647985"/>
                  <a:gd name="connsiteY112" fmla="*/ 648653 h 762000"/>
                  <a:gd name="connsiteX113" fmla="*/ 540259 w 647985"/>
                  <a:gd name="connsiteY113" fmla="*/ 615315 h 762000"/>
                  <a:gd name="connsiteX114" fmla="*/ 572644 w 647985"/>
                  <a:gd name="connsiteY114" fmla="*/ 535305 h 762000"/>
                  <a:gd name="connsiteX115" fmla="*/ 572644 w 647985"/>
                  <a:gd name="connsiteY115" fmla="*/ 478155 h 762000"/>
                  <a:gd name="connsiteX116" fmla="*/ 614554 w 647985"/>
                  <a:gd name="connsiteY116" fmla="*/ 478155 h 762000"/>
                  <a:gd name="connsiteX117" fmla="*/ 638366 w 647985"/>
                  <a:gd name="connsiteY117" fmla="*/ 412433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47985" h="762000">
                    <a:moveTo>
                      <a:pt x="435484" y="312420"/>
                    </a:moveTo>
                    <a:lnTo>
                      <a:pt x="350711" y="312420"/>
                    </a:lnTo>
                    <a:cubicBezTo>
                      <a:pt x="314516" y="312420"/>
                      <a:pt x="284989" y="340995"/>
                      <a:pt x="284989" y="377190"/>
                    </a:cubicBezTo>
                    <a:lnTo>
                      <a:pt x="284989" y="447675"/>
                    </a:lnTo>
                    <a:lnTo>
                      <a:pt x="242126" y="447675"/>
                    </a:lnTo>
                    <a:lnTo>
                      <a:pt x="242126" y="391478"/>
                    </a:lnTo>
                    <a:cubicBezTo>
                      <a:pt x="242126" y="371475"/>
                      <a:pt x="243079" y="345758"/>
                      <a:pt x="228791" y="329565"/>
                    </a:cubicBezTo>
                    <a:cubicBezTo>
                      <a:pt x="220219" y="320040"/>
                      <a:pt x="210694" y="312420"/>
                      <a:pt x="200216" y="304800"/>
                    </a:cubicBezTo>
                    <a:cubicBezTo>
                      <a:pt x="192596" y="300038"/>
                      <a:pt x="184976" y="294323"/>
                      <a:pt x="179261" y="286703"/>
                    </a:cubicBezTo>
                    <a:cubicBezTo>
                      <a:pt x="176404" y="282893"/>
                      <a:pt x="174499" y="278130"/>
                      <a:pt x="172594" y="273368"/>
                    </a:cubicBezTo>
                    <a:cubicBezTo>
                      <a:pt x="184024" y="268605"/>
                      <a:pt x="196406" y="267653"/>
                      <a:pt x="207836" y="268605"/>
                    </a:cubicBezTo>
                    <a:cubicBezTo>
                      <a:pt x="213551" y="268605"/>
                      <a:pt x="218314" y="264795"/>
                      <a:pt x="218314" y="259080"/>
                    </a:cubicBezTo>
                    <a:cubicBezTo>
                      <a:pt x="219266" y="253365"/>
                      <a:pt x="215456" y="248602"/>
                      <a:pt x="210694" y="246698"/>
                    </a:cubicBezTo>
                    <a:cubicBezTo>
                      <a:pt x="196406" y="244793"/>
                      <a:pt x="181166" y="246698"/>
                      <a:pt x="166879" y="251460"/>
                    </a:cubicBezTo>
                    <a:cubicBezTo>
                      <a:pt x="166879" y="249555"/>
                      <a:pt x="166879" y="247650"/>
                      <a:pt x="165926" y="246698"/>
                    </a:cubicBezTo>
                    <a:cubicBezTo>
                      <a:pt x="164974" y="238125"/>
                      <a:pt x="166879" y="229552"/>
                      <a:pt x="168784" y="220980"/>
                    </a:cubicBezTo>
                    <a:cubicBezTo>
                      <a:pt x="176404" y="200978"/>
                      <a:pt x="195454" y="192405"/>
                      <a:pt x="213551" y="185738"/>
                    </a:cubicBezTo>
                    <a:cubicBezTo>
                      <a:pt x="216409" y="184785"/>
                      <a:pt x="220219" y="183833"/>
                      <a:pt x="224981" y="182880"/>
                    </a:cubicBezTo>
                    <a:lnTo>
                      <a:pt x="227839" y="181928"/>
                    </a:lnTo>
                    <a:lnTo>
                      <a:pt x="228791" y="181928"/>
                    </a:lnTo>
                    <a:cubicBezTo>
                      <a:pt x="233554" y="182880"/>
                      <a:pt x="237364" y="183833"/>
                      <a:pt x="241174" y="184785"/>
                    </a:cubicBezTo>
                    <a:lnTo>
                      <a:pt x="245936" y="185738"/>
                    </a:lnTo>
                    <a:lnTo>
                      <a:pt x="251651" y="186690"/>
                    </a:lnTo>
                    <a:cubicBezTo>
                      <a:pt x="261176" y="198120"/>
                      <a:pt x="265939" y="212408"/>
                      <a:pt x="264986" y="226695"/>
                    </a:cubicBezTo>
                    <a:cubicBezTo>
                      <a:pt x="264034" y="240983"/>
                      <a:pt x="257366" y="254318"/>
                      <a:pt x="245936" y="263843"/>
                    </a:cubicBezTo>
                    <a:cubicBezTo>
                      <a:pt x="242126" y="267653"/>
                      <a:pt x="241174" y="274320"/>
                      <a:pt x="244984" y="279083"/>
                    </a:cubicBezTo>
                    <a:cubicBezTo>
                      <a:pt x="248794" y="282893"/>
                      <a:pt x="254509" y="283845"/>
                      <a:pt x="259271" y="280035"/>
                    </a:cubicBezTo>
                    <a:cubicBezTo>
                      <a:pt x="265939" y="274320"/>
                      <a:pt x="271654" y="267653"/>
                      <a:pt x="275464" y="260033"/>
                    </a:cubicBezTo>
                    <a:lnTo>
                      <a:pt x="276416" y="260033"/>
                    </a:lnTo>
                    <a:cubicBezTo>
                      <a:pt x="292609" y="258127"/>
                      <a:pt x="308801" y="253365"/>
                      <a:pt x="323089" y="245745"/>
                    </a:cubicBezTo>
                    <a:cubicBezTo>
                      <a:pt x="324994" y="243840"/>
                      <a:pt x="326899" y="241935"/>
                      <a:pt x="327851" y="239077"/>
                    </a:cubicBezTo>
                    <a:cubicBezTo>
                      <a:pt x="328804" y="236220"/>
                      <a:pt x="327851" y="233363"/>
                      <a:pt x="325946" y="231458"/>
                    </a:cubicBezTo>
                    <a:cubicBezTo>
                      <a:pt x="322136" y="226695"/>
                      <a:pt x="316421" y="225743"/>
                      <a:pt x="311659" y="228600"/>
                    </a:cubicBezTo>
                    <a:cubicBezTo>
                      <a:pt x="303086" y="233363"/>
                      <a:pt x="294514" y="237173"/>
                      <a:pt x="284036" y="238125"/>
                    </a:cubicBezTo>
                    <a:cubicBezTo>
                      <a:pt x="284989" y="235268"/>
                      <a:pt x="285941" y="231458"/>
                      <a:pt x="285941" y="228600"/>
                    </a:cubicBezTo>
                    <a:cubicBezTo>
                      <a:pt x="286894" y="216218"/>
                      <a:pt x="284989" y="203835"/>
                      <a:pt x="280226" y="193358"/>
                    </a:cubicBezTo>
                    <a:cubicBezTo>
                      <a:pt x="287846" y="194310"/>
                      <a:pt x="295466" y="195263"/>
                      <a:pt x="303086" y="195263"/>
                    </a:cubicBezTo>
                    <a:cubicBezTo>
                      <a:pt x="309754" y="195263"/>
                      <a:pt x="316421" y="194310"/>
                      <a:pt x="323089" y="193358"/>
                    </a:cubicBezTo>
                    <a:cubicBezTo>
                      <a:pt x="335471" y="208598"/>
                      <a:pt x="351664" y="219075"/>
                      <a:pt x="370714" y="223838"/>
                    </a:cubicBezTo>
                    <a:cubicBezTo>
                      <a:pt x="395479" y="236220"/>
                      <a:pt x="418339" y="252413"/>
                      <a:pt x="418339" y="279083"/>
                    </a:cubicBezTo>
                    <a:cubicBezTo>
                      <a:pt x="418339" y="282893"/>
                      <a:pt x="420244" y="287655"/>
                      <a:pt x="423101" y="289560"/>
                    </a:cubicBezTo>
                    <a:cubicBezTo>
                      <a:pt x="426911" y="291465"/>
                      <a:pt x="430721" y="291465"/>
                      <a:pt x="434531" y="289560"/>
                    </a:cubicBezTo>
                    <a:cubicBezTo>
                      <a:pt x="438341" y="287655"/>
                      <a:pt x="440246" y="282893"/>
                      <a:pt x="439294" y="279083"/>
                    </a:cubicBezTo>
                    <a:cubicBezTo>
                      <a:pt x="439294" y="258127"/>
                      <a:pt x="429769" y="239077"/>
                      <a:pt x="413576" y="226695"/>
                    </a:cubicBezTo>
                    <a:cubicBezTo>
                      <a:pt x="426911" y="225743"/>
                      <a:pt x="438341" y="219075"/>
                      <a:pt x="446914" y="209550"/>
                    </a:cubicBezTo>
                    <a:cubicBezTo>
                      <a:pt x="450724" y="204788"/>
                      <a:pt x="449771" y="198120"/>
                      <a:pt x="445961" y="194310"/>
                    </a:cubicBezTo>
                    <a:cubicBezTo>
                      <a:pt x="441199" y="190500"/>
                      <a:pt x="434531" y="191453"/>
                      <a:pt x="430721" y="195263"/>
                    </a:cubicBezTo>
                    <a:cubicBezTo>
                      <a:pt x="425959" y="200978"/>
                      <a:pt x="413576" y="205740"/>
                      <a:pt x="395479" y="204788"/>
                    </a:cubicBezTo>
                    <a:cubicBezTo>
                      <a:pt x="377381" y="204788"/>
                      <a:pt x="359284" y="198120"/>
                      <a:pt x="345949" y="186690"/>
                    </a:cubicBezTo>
                    <a:cubicBezTo>
                      <a:pt x="361189" y="180023"/>
                      <a:pt x="374524" y="168593"/>
                      <a:pt x="383096" y="154305"/>
                    </a:cubicBezTo>
                    <a:cubicBezTo>
                      <a:pt x="385954" y="149543"/>
                      <a:pt x="384049" y="142875"/>
                      <a:pt x="379286" y="139065"/>
                    </a:cubicBezTo>
                    <a:cubicBezTo>
                      <a:pt x="374524" y="136208"/>
                      <a:pt x="367856" y="138113"/>
                      <a:pt x="364999" y="142875"/>
                    </a:cubicBezTo>
                    <a:cubicBezTo>
                      <a:pt x="348806" y="172403"/>
                      <a:pt x="314516" y="180975"/>
                      <a:pt x="260224" y="167640"/>
                    </a:cubicBezTo>
                    <a:cubicBezTo>
                      <a:pt x="272606" y="157163"/>
                      <a:pt x="278321" y="140970"/>
                      <a:pt x="276416" y="124778"/>
                    </a:cubicBezTo>
                    <a:cubicBezTo>
                      <a:pt x="276416" y="120968"/>
                      <a:pt x="274511" y="117157"/>
                      <a:pt x="270701" y="115253"/>
                    </a:cubicBezTo>
                    <a:cubicBezTo>
                      <a:pt x="266891" y="113348"/>
                      <a:pt x="263081" y="113348"/>
                      <a:pt x="259271" y="116205"/>
                    </a:cubicBezTo>
                    <a:cubicBezTo>
                      <a:pt x="255461" y="118110"/>
                      <a:pt x="254509" y="122873"/>
                      <a:pt x="254509" y="126682"/>
                    </a:cubicBezTo>
                    <a:cubicBezTo>
                      <a:pt x="255461" y="151448"/>
                      <a:pt x="242126" y="156210"/>
                      <a:pt x="220219" y="162878"/>
                    </a:cubicBezTo>
                    <a:cubicBezTo>
                      <a:pt x="217361" y="163830"/>
                      <a:pt x="213551" y="164783"/>
                      <a:pt x="210694" y="165735"/>
                    </a:cubicBezTo>
                    <a:cubicBezTo>
                      <a:pt x="204979" y="152400"/>
                      <a:pt x="192596" y="141923"/>
                      <a:pt x="178309" y="138113"/>
                    </a:cubicBezTo>
                    <a:cubicBezTo>
                      <a:pt x="174499" y="137160"/>
                      <a:pt x="170689" y="138113"/>
                      <a:pt x="167831" y="140970"/>
                    </a:cubicBezTo>
                    <a:cubicBezTo>
                      <a:pt x="164974" y="143828"/>
                      <a:pt x="164021" y="147638"/>
                      <a:pt x="164974" y="152400"/>
                    </a:cubicBezTo>
                    <a:cubicBezTo>
                      <a:pt x="165926" y="156210"/>
                      <a:pt x="168784" y="159068"/>
                      <a:pt x="173546" y="160020"/>
                    </a:cubicBezTo>
                    <a:cubicBezTo>
                      <a:pt x="181166" y="161925"/>
                      <a:pt x="186881" y="167640"/>
                      <a:pt x="190691" y="174308"/>
                    </a:cubicBezTo>
                    <a:lnTo>
                      <a:pt x="190691" y="175260"/>
                    </a:lnTo>
                    <a:cubicBezTo>
                      <a:pt x="172594" y="182880"/>
                      <a:pt x="158306" y="197168"/>
                      <a:pt x="151639" y="215265"/>
                    </a:cubicBezTo>
                    <a:cubicBezTo>
                      <a:pt x="149734" y="219075"/>
                      <a:pt x="148781" y="223838"/>
                      <a:pt x="148781" y="228600"/>
                    </a:cubicBezTo>
                    <a:cubicBezTo>
                      <a:pt x="146876" y="226695"/>
                      <a:pt x="144971" y="224790"/>
                      <a:pt x="144019" y="221933"/>
                    </a:cubicBezTo>
                    <a:cubicBezTo>
                      <a:pt x="140209" y="214313"/>
                      <a:pt x="137351" y="204788"/>
                      <a:pt x="136399" y="196215"/>
                    </a:cubicBezTo>
                    <a:cubicBezTo>
                      <a:pt x="135446" y="192405"/>
                      <a:pt x="132589" y="188595"/>
                      <a:pt x="129731" y="187643"/>
                    </a:cubicBezTo>
                    <a:cubicBezTo>
                      <a:pt x="125921" y="185738"/>
                      <a:pt x="122111" y="186690"/>
                      <a:pt x="119254" y="189548"/>
                    </a:cubicBezTo>
                    <a:cubicBezTo>
                      <a:pt x="116396" y="192405"/>
                      <a:pt x="114491" y="196215"/>
                      <a:pt x="116396" y="200025"/>
                    </a:cubicBezTo>
                    <a:cubicBezTo>
                      <a:pt x="118301" y="211455"/>
                      <a:pt x="121159" y="221933"/>
                      <a:pt x="126874" y="231458"/>
                    </a:cubicBezTo>
                    <a:cubicBezTo>
                      <a:pt x="132589" y="240983"/>
                      <a:pt x="140209" y="248602"/>
                      <a:pt x="150686" y="253365"/>
                    </a:cubicBezTo>
                    <a:cubicBezTo>
                      <a:pt x="151639" y="266700"/>
                      <a:pt x="156401" y="280035"/>
                      <a:pt x="163069" y="292418"/>
                    </a:cubicBezTo>
                    <a:cubicBezTo>
                      <a:pt x="156401" y="300990"/>
                      <a:pt x="147829" y="307658"/>
                      <a:pt x="138304" y="313373"/>
                    </a:cubicBezTo>
                    <a:cubicBezTo>
                      <a:pt x="135446" y="315278"/>
                      <a:pt x="133541" y="319088"/>
                      <a:pt x="132589" y="322898"/>
                    </a:cubicBezTo>
                    <a:cubicBezTo>
                      <a:pt x="132589" y="326708"/>
                      <a:pt x="134494" y="330518"/>
                      <a:pt x="138304" y="332423"/>
                    </a:cubicBezTo>
                    <a:cubicBezTo>
                      <a:pt x="142114" y="334328"/>
                      <a:pt x="145924" y="334328"/>
                      <a:pt x="148781" y="331470"/>
                    </a:cubicBezTo>
                    <a:cubicBezTo>
                      <a:pt x="158306" y="324803"/>
                      <a:pt x="166879" y="318135"/>
                      <a:pt x="174499" y="309563"/>
                    </a:cubicBezTo>
                    <a:cubicBezTo>
                      <a:pt x="180214" y="314325"/>
                      <a:pt x="185929" y="318135"/>
                      <a:pt x="191644" y="321945"/>
                    </a:cubicBezTo>
                    <a:cubicBezTo>
                      <a:pt x="201169" y="327660"/>
                      <a:pt x="208789" y="334328"/>
                      <a:pt x="216409" y="342900"/>
                    </a:cubicBezTo>
                    <a:cubicBezTo>
                      <a:pt x="224981" y="353378"/>
                      <a:pt x="224981" y="373380"/>
                      <a:pt x="224981" y="390525"/>
                    </a:cubicBezTo>
                    <a:lnTo>
                      <a:pt x="224981" y="447675"/>
                    </a:lnTo>
                    <a:lnTo>
                      <a:pt x="181166" y="447675"/>
                    </a:lnTo>
                    <a:cubicBezTo>
                      <a:pt x="181166" y="377190"/>
                      <a:pt x="146876" y="373380"/>
                      <a:pt x="143066" y="371475"/>
                    </a:cubicBezTo>
                    <a:cubicBezTo>
                      <a:pt x="128779" y="367665"/>
                      <a:pt x="91631" y="347663"/>
                      <a:pt x="83059" y="307658"/>
                    </a:cubicBezTo>
                    <a:cubicBezTo>
                      <a:pt x="82106" y="305753"/>
                      <a:pt x="82106" y="302895"/>
                      <a:pt x="82106" y="300990"/>
                    </a:cubicBezTo>
                    <a:cubicBezTo>
                      <a:pt x="65914" y="278130"/>
                      <a:pt x="66866" y="246698"/>
                      <a:pt x="84964" y="224790"/>
                    </a:cubicBezTo>
                    <a:cubicBezTo>
                      <a:pt x="83059" y="218123"/>
                      <a:pt x="82106" y="211455"/>
                      <a:pt x="82106" y="204788"/>
                    </a:cubicBezTo>
                    <a:cubicBezTo>
                      <a:pt x="82106" y="174308"/>
                      <a:pt x="104014" y="147638"/>
                      <a:pt x="134494" y="141923"/>
                    </a:cubicBezTo>
                    <a:cubicBezTo>
                      <a:pt x="144019" y="115253"/>
                      <a:pt x="168784" y="97155"/>
                      <a:pt x="196406" y="98107"/>
                    </a:cubicBezTo>
                    <a:cubicBezTo>
                      <a:pt x="201169" y="98107"/>
                      <a:pt x="206884" y="99060"/>
                      <a:pt x="211646" y="100013"/>
                    </a:cubicBezTo>
                    <a:cubicBezTo>
                      <a:pt x="223076" y="86678"/>
                      <a:pt x="239269" y="79057"/>
                      <a:pt x="257366" y="77153"/>
                    </a:cubicBezTo>
                    <a:cubicBezTo>
                      <a:pt x="275464" y="76200"/>
                      <a:pt x="292609" y="81915"/>
                      <a:pt x="305944" y="94298"/>
                    </a:cubicBezTo>
                    <a:cubicBezTo>
                      <a:pt x="323089" y="82868"/>
                      <a:pt x="344044" y="80010"/>
                      <a:pt x="363094" y="85725"/>
                    </a:cubicBezTo>
                    <a:cubicBezTo>
                      <a:pt x="383096" y="91440"/>
                      <a:pt x="398336" y="106680"/>
                      <a:pt x="405004" y="125730"/>
                    </a:cubicBezTo>
                    <a:lnTo>
                      <a:pt x="408814" y="125730"/>
                    </a:lnTo>
                    <a:cubicBezTo>
                      <a:pt x="445009" y="125730"/>
                      <a:pt x="473584" y="154305"/>
                      <a:pt x="474536" y="190500"/>
                    </a:cubicBezTo>
                    <a:lnTo>
                      <a:pt x="474536" y="193358"/>
                    </a:lnTo>
                    <a:cubicBezTo>
                      <a:pt x="496444" y="205740"/>
                      <a:pt x="508826" y="229552"/>
                      <a:pt x="506921" y="254318"/>
                    </a:cubicBezTo>
                    <a:cubicBezTo>
                      <a:pt x="499301" y="287655"/>
                      <a:pt x="469774" y="313373"/>
                      <a:pt x="435484" y="312420"/>
                    </a:cubicBezTo>
                    <a:close/>
                    <a:moveTo>
                      <a:pt x="638366" y="412433"/>
                    </a:moveTo>
                    <a:lnTo>
                      <a:pt x="572644" y="299085"/>
                    </a:lnTo>
                    <a:lnTo>
                      <a:pt x="572644" y="295275"/>
                    </a:lnTo>
                    <a:cubicBezTo>
                      <a:pt x="576454" y="190500"/>
                      <a:pt x="523114" y="92393"/>
                      <a:pt x="432626" y="40005"/>
                    </a:cubicBezTo>
                    <a:cubicBezTo>
                      <a:pt x="342139" y="-13335"/>
                      <a:pt x="230696" y="-13335"/>
                      <a:pt x="140209" y="40005"/>
                    </a:cubicBezTo>
                    <a:cubicBezTo>
                      <a:pt x="49721" y="92393"/>
                      <a:pt x="-3619" y="190500"/>
                      <a:pt x="191" y="295275"/>
                    </a:cubicBezTo>
                    <a:cubicBezTo>
                      <a:pt x="191" y="384810"/>
                      <a:pt x="41149" y="469583"/>
                      <a:pt x="112586" y="523875"/>
                    </a:cubicBezTo>
                    <a:lnTo>
                      <a:pt x="112586" y="762000"/>
                    </a:lnTo>
                    <a:lnTo>
                      <a:pt x="413576" y="762000"/>
                    </a:lnTo>
                    <a:lnTo>
                      <a:pt x="413576" y="648653"/>
                    </a:lnTo>
                    <a:lnTo>
                      <a:pt x="460249" y="648653"/>
                    </a:lnTo>
                    <a:cubicBezTo>
                      <a:pt x="490729" y="648653"/>
                      <a:pt x="519304" y="637223"/>
                      <a:pt x="540259" y="615315"/>
                    </a:cubicBezTo>
                    <a:cubicBezTo>
                      <a:pt x="561214" y="594360"/>
                      <a:pt x="572644" y="564833"/>
                      <a:pt x="572644" y="535305"/>
                    </a:cubicBezTo>
                    <a:lnTo>
                      <a:pt x="572644" y="478155"/>
                    </a:lnTo>
                    <a:lnTo>
                      <a:pt x="614554" y="478155"/>
                    </a:lnTo>
                    <a:cubicBezTo>
                      <a:pt x="639319" y="476250"/>
                      <a:pt x="661226" y="447675"/>
                      <a:pt x="638366" y="412433"/>
                    </a:cubicBezTo>
                    <a:close/>
                  </a:path>
                </a:pathLst>
              </a:custGeom>
              <a:solidFill>
                <a:schemeClr val="bg1"/>
              </a:solidFill>
              <a:ln w="9525" cap="flat">
                <a:noFill/>
                <a:prstDash val="solid"/>
                <a:miter/>
              </a:ln>
            </p:spPr>
            <p:txBody>
              <a:bodyPr rtlCol="0" anchor="ctr"/>
              <a:lstStyle/>
              <a:p>
                <a:endParaRPr lang="en-US" sz="1714"/>
              </a:p>
            </p:txBody>
          </p:sp>
        </p:grpSp>
        <p:grpSp>
          <p:nvGrpSpPr>
            <p:cNvPr id="39" name="Group 38">
              <a:extLst>
                <a:ext uri="{FF2B5EF4-FFF2-40B4-BE49-F238E27FC236}">
                  <a16:creationId xmlns:a16="http://schemas.microsoft.com/office/drawing/2014/main" xmlns="" id="{A03E93EC-750A-413B-BD95-F7CD72D5F4A8}"/>
                </a:ext>
              </a:extLst>
            </p:cNvPr>
            <p:cNvGrpSpPr/>
            <p:nvPr/>
          </p:nvGrpSpPr>
          <p:grpSpPr>
            <a:xfrm>
              <a:off x="359833" y="1390953"/>
              <a:ext cx="2786743" cy="4114800"/>
              <a:chOff x="377825" y="1289051"/>
              <a:chExt cx="2926080" cy="4320540"/>
            </a:xfrm>
          </p:grpSpPr>
          <p:sp>
            <p:nvSpPr>
              <p:cNvPr id="9" name="Content Placeholder 2">
                <a:extLst>
                  <a:ext uri="{FF2B5EF4-FFF2-40B4-BE49-F238E27FC236}">
                    <a16:creationId xmlns:a16="http://schemas.microsoft.com/office/drawing/2014/main" xmlns="" id="{75A8D83C-58EE-4EC2-9C29-002A2062FE15}"/>
                  </a:ext>
                </a:extLst>
              </p:cNvPr>
              <p:cNvSpPr txBox="1">
                <a:spLocks/>
              </p:cNvSpPr>
              <p:nvPr/>
            </p:nvSpPr>
            <p:spPr>
              <a:xfrm>
                <a:off x="377825" y="1289051"/>
                <a:ext cx="2926080" cy="4320540"/>
              </a:xfrm>
              <a:prstGeom prst="rect">
                <a:avLst/>
              </a:prstGeom>
              <a:solidFill>
                <a:srgbClr val="208EA2"/>
              </a:solidFill>
            </p:spPr>
            <p:txBody>
              <a:bodyPr tIns="1045029"/>
              <a:lstStyle>
                <a:lvl1pPr marL="4763" indent="6350" algn="l" rtl="0" eaLnBrk="0" fontAlgn="base" hangingPunct="0">
                  <a:lnSpc>
                    <a:spcPct val="110000"/>
                  </a:lnSpc>
                  <a:spcBef>
                    <a:spcPts val="400"/>
                  </a:spcBef>
                  <a:spcAft>
                    <a:spcPts val="400"/>
                  </a:spcAft>
                  <a:buClr>
                    <a:schemeClr val="accent2"/>
                  </a:buClr>
                  <a:buSzPct val="90000"/>
                  <a:buFont typeface="+mj-lt"/>
                  <a:buNone/>
                  <a:defRPr sz="2400">
                    <a:solidFill>
                      <a:schemeClr val="tx1"/>
                    </a:solidFill>
                    <a:latin typeface="+mn-lt"/>
                    <a:ea typeface="ＭＳ Ｐゴシック" charset="-128"/>
                    <a:cs typeface="ＭＳ Ｐゴシック" charset="-128"/>
                  </a:defRPr>
                </a:lvl1pPr>
                <a:lvl2pPr marL="336550" indent="-336550" algn="l" rtl="0" eaLnBrk="0" fontAlgn="base" hangingPunct="0">
                  <a:lnSpc>
                    <a:spcPct val="110000"/>
                  </a:lnSpc>
                  <a:spcBef>
                    <a:spcPts val="400"/>
                  </a:spcBef>
                  <a:spcAft>
                    <a:spcPts val="400"/>
                  </a:spcAft>
                  <a:buClrTx/>
                  <a:buSzPct val="100000"/>
                  <a:buFontTx/>
                  <a:buBlip>
                    <a:blip r:embed="rId2"/>
                  </a:buBlip>
                  <a:defRPr sz="2400">
                    <a:solidFill>
                      <a:schemeClr val="tx1"/>
                    </a:solidFill>
                    <a:latin typeface="+mn-lt"/>
                    <a:ea typeface="ＭＳ Ｐゴシック" charset="-128"/>
                  </a:defRPr>
                </a:lvl2pPr>
                <a:lvl3pPr marL="587375" indent="-188913" algn="l" rtl="0" eaLnBrk="0" fontAlgn="base" hangingPunct="0">
                  <a:lnSpc>
                    <a:spcPct val="110000"/>
                  </a:lnSpc>
                  <a:spcBef>
                    <a:spcPts val="400"/>
                  </a:spcBef>
                  <a:spcAft>
                    <a:spcPts val="400"/>
                  </a:spcAft>
                  <a:buClrTx/>
                  <a:buFont typeface="Arial"/>
                  <a:buChar char="•"/>
                  <a:defRPr sz="2200">
                    <a:solidFill>
                      <a:schemeClr val="tx1"/>
                    </a:solidFill>
                    <a:latin typeface="+mn-lt"/>
                    <a:ea typeface="ＭＳ Ｐゴシック" charset="-128"/>
                  </a:defRPr>
                </a:lvl3pPr>
                <a:lvl4pPr marL="857250" indent="-168275" algn="l" rtl="0" eaLnBrk="0" fontAlgn="base" hangingPunct="0">
                  <a:lnSpc>
                    <a:spcPct val="110000"/>
                  </a:lnSpc>
                  <a:spcBef>
                    <a:spcPts val="400"/>
                  </a:spcBef>
                  <a:spcAft>
                    <a:spcPts val="400"/>
                  </a:spcAft>
                  <a:buClrTx/>
                  <a:buChar char="–"/>
                  <a:defRPr sz="2200">
                    <a:solidFill>
                      <a:schemeClr val="tx1"/>
                    </a:solidFill>
                    <a:latin typeface="+mn-lt"/>
                    <a:ea typeface="ＭＳ Ｐゴシック" charset="-128"/>
                  </a:defRPr>
                </a:lvl4pPr>
                <a:lvl5pPr marL="1317625" indent="-225425" algn="l" rtl="0" eaLnBrk="0" fontAlgn="base" hangingPunct="0">
                  <a:lnSpc>
                    <a:spcPct val="110000"/>
                  </a:lnSpc>
                  <a:spcBef>
                    <a:spcPts val="400"/>
                  </a:spcBef>
                  <a:spcAft>
                    <a:spcPts val="400"/>
                  </a:spcAft>
                  <a:buClrTx/>
                  <a:buFont typeface="Arial" charset="0"/>
                  <a:buChar char="►"/>
                  <a:defRPr sz="2200">
                    <a:solidFill>
                      <a:schemeClr val="tx1"/>
                    </a:solidFill>
                    <a:latin typeface="+mn-lt"/>
                    <a:ea typeface="ＭＳ Ｐゴシック" charset="-128"/>
                  </a:defRPr>
                </a:lvl5pPr>
                <a:lvl6pPr marL="19415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6pPr>
                <a:lvl7pPr marL="23987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7pPr>
                <a:lvl8pPr marL="28559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8pPr>
                <a:lvl9pPr marL="3313113" indent="-168275" algn="l" rtl="0" fontAlgn="base">
                  <a:lnSpc>
                    <a:spcPct val="90000"/>
                  </a:lnSpc>
                  <a:spcBef>
                    <a:spcPct val="10000"/>
                  </a:spcBef>
                  <a:spcAft>
                    <a:spcPct val="0"/>
                  </a:spcAft>
                  <a:buClr>
                    <a:schemeClr val="accent2"/>
                  </a:buClr>
                  <a:buFont typeface="Arial" pitchFamily="34" charset="0"/>
                  <a:buChar char="►"/>
                  <a:defRPr sz="1400">
                    <a:solidFill>
                      <a:schemeClr val="tx1"/>
                    </a:solidFill>
                    <a:latin typeface="+mn-lt"/>
                  </a:defRPr>
                </a:lvl9pPr>
              </a:lstStyle>
              <a:p>
                <a:pPr algn="ctr">
                  <a:lnSpc>
                    <a:spcPct val="100000"/>
                  </a:lnSpc>
                </a:pPr>
                <a:r>
                  <a:rPr lang="en-US" sz="1905" kern="0" dirty="0">
                    <a:solidFill>
                      <a:schemeClr val="bg1"/>
                    </a:solidFill>
                  </a:rPr>
                  <a:t>Access to care </a:t>
                </a:r>
              </a:p>
              <a:p>
                <a:pPr marL="161778" lvl="1" indent="-161778">
                  <a:lnSpc>
                    <a:spcPct val="100000"/>
                  </a:lnSpc>
                  <a:buFont typeface="Wingdings" panose="05000000000000000000" pitchFamily="2" charset="2"/>
                  <a:buChar char="§"/>
                </a:pPr>
                <a:r>
                  <a:rPr lang="en-US" sz="1333" kern="0" dirty="0">
                    <a:solidFill>
                      <a:schemeClr val="bg1"/>
                    </a:solidFill>
                  </a:rPr>
                  <a:t>Safety-net hospitals are more often embedded in the communities they serve, making accessing care easy and readily available to patients</a:t>
                </a:r>
              </a:p>
              <a:p>
                <a:pPr marL="161778" lvl="1" indent="-161778">
                  <a:lnSpc>
                    <a:spcPct val="100000"/>
                  </a:lnSpc>
                  <a:buFont typeface="Wingdings" panose="05000000000000000000" pitchFamily="2" charset="2"/>
                  <a:buChar char="§"/>
                </a:pPr>
                <a:r>
                  <a:rPr lang="en-US" sz="1333" kern="0" dirty="0">
                    <a:solidFill>
                      <a:schemeClr val="bg1"/>
                    </a:solidFill>
                  </a:rPr>
                  <a:t>340B works toward eliminating access challenges by offering service lines such as acute and longer-term psychiatric beds</a:t>
                </a:r>
              </a:p>
            </p:txBody>
          </p:sp>
          <p:sp>
            <p:nvSpPr>
              <p:cNvPr id="36" name="Freeform: Shape 35">
                <a:extLst>
                  <a:ext uri="{FF2B5EF4-FFF2-40B4-BE49-F238E27FC236}">
                    <a16:creationId xmlns:a16="http://schemas.microsoft.com/office/drawing/2014/main" xmlns="" id="{276065B9-DE02-492E-897D-0FFF9079F72A}"/>
                  </a:ext>
                </a:extLst>
              </p:cNvPr>
              <p:cNvSpPr>
                <a:spLocks noChangeAspect="1"/>
              </p:cNvSpPr>
              <p:nvPr/>
            </p:nvSpPr>
            <p:spPr>
              <a:xfrm>
                <a:off x="1398697" y="1563719"/>
                <a:ext cx="884336" cy="731520"/>
              </a:xfrm>
              <a:custGeom>
                <a:avLst/>
                <a:gdLst>
                  <a:gd name="connsiteX0" fmla="*/ 666750 w 781050"/>
                  <a:gd name="connsiteY0" fmla="*/ 512731 h 646081"/>
                  <a:gd name="connsiteX1" fmla="*/ 666750 w 781050"/>
                  <a:gd name="connsiteY1" fmla="*/ 569881 h 646081"/>
                  <a:gd name="connsiteX2" fmla="*/ 723900 w 781050"/>
                  <a:gd name="connsiteY2" fmla="*/ 569881 h 646081"/>
                  <a:gd name="connsiteX3" fmla="*/ 723900 w 781050"/>
                  <a:gd name="connsiteY3" fmla="*/ 512731 h 646081"/>
                  <a:gd name="connsiteX4" fmla="*/ 571500 w 781050"/>
                  <a:gd name="connsiteY4" fmla="*/ 512731 h 646081"/>
                  <a:gd name="connsiteX5" fmla="*/ 571500 w 781050"/>
                  <a:gd name="connsiteY5" fmla="*/ 569881 h 646081"/>
                  <a:gd name="connsiteX6" fmla="*/ 628650 w 781050"/>
                  <a:gd name="connsiteY6" fmla="*/ 569881 h 646081"/>
                  <a:gd name="connsiteX7" fmla="*/ 628650 w 781050"/>
                  <a:gd name="connsiteY7" fmla="*/ 512731 h 646081"/>
                  <a:gd name="connsiteX8" fmla="*/ 476250 w 781050"/>
                  <a:gd name="connsiteY8" fmla="*/ 512731 h 646081"/>
                  <a:gd name="connsiteX9" fmla="*/ 476250 w 781050"/>
                  <a:gd name="connsiteY9" fmla="*/ 569881 h 646081"/>
                  <a:gd name="connsiteX10" fmla="*/ 533400 w 781050"/>
                  <a:gd name="connsiteY10" fmla="*/ 569881 h 646081"/>
                  <a:gd name="connsiteX11" fmla="*/ 533400 w 781050"/>
                  <a:gd name="connsiteY11" fmla="*/ 512731 h 646081"/>
                  <a:gd name="connsiteX12" fmla="*/ 247650 w 781050"/>
                  <a:gd name="connsiteY12" fmla="*/ 512731 h 646081"/>
                  <a:gd name="connsiteX13" fmla="*/ 247650 w 781050"/>
                  <a:gd name="connsiteY13" fmla="*/ 569881 h 646081"/>
                  <a:gd name="connsiteX14" fmla="*/ 304800 w 781050"/>
                  <a:gd name="connsiteY14" fmla="*/ 569881 h 646081"/>
                  <a:gd name="connsiteX15" fmla="*/ 304800 w 781050"/>
                  <a:gd name="connsiteY15" fmla="*/ 512731 h 646081"/>
                  <a:gd name="connsiteX16" fmla="*/ 152400 w 781050"/>
                  <a:gd name="connsiteY16" fmla="*/ 512731 h 646081"/>
                  <a:gd name="connsiteX17" fmla="*/ 152400 w 781050"/>
                  <a:gd name="connsiteY17" fmla="*/ 569881 h 646081"/>
                  <a:gd name="connsiteX18" fmla="*/ 209550 w 781050"/>
                  <a:gd name="connsiteY18" fmla="*/ 569881 h 646081"/>
                  <a:gd name="connsiteX19" fmla="*/ 209550 w 781050"/>
                  <a:gd name="connsiteY19" fmla="*/ 512731 h 646081"/>
                  <a:gd name="connsiteX20" fmla="*/ 57150 w 781050"/>
                  <a:gd name="connsiteY20" fmla="*/ 512731 h 646081"/>
                  <a:gd name="connsiteX21" fmla="*/ 57150 w 781050"/>
                  <a:gd name="connsiteY21" fmla="*/ 569881 h 646081"/>
                  <a:gd name="connsiteX22" fmla="*/ 114300 w 781050"/>
                  <a:gd name="connsiteY22" fmla="*/ 569881 h 646081"/>
                  <a:gd name="connsiteX23" fmla="*/ 114300 w 781050"/>
                  <a:gd name="connsiteY23" fmla="*/ 512731 h 646081"/>
                  <a:gd name="connsiteX24" fmla="*/ 352425 w 781050"/>
                  <a:gd name="connsiteY24" fmla="*/ 474631 h 646081"/>
                  <a:gd name="connsiteX25" fmla="*/ 352425 w 781050"/>
                  <a:gd name="connsiteY25" fmla="*/ 607981 h 646081"/>
                  <a:gd name="connsiteX26" fmla="*/ 428625 w 781050"/>
                  <a:gd name="connsiteY26" fmla="*/ 607981 h 646081"/>
                  <a:gd name="connsiteX27" fmla="*/ 428625 w 781050"/>
                  <a:gd name="connsiteY27" fmla="*/ 474631 h 646081"/>
                  <a:gd name="connsiteX28" fmla="*/ 666750 w 781050"/>
                  <a:gd name="connsiteY28" fmla="*/ 417481 h 646081"/>
                  <a:gd name="connsiteX29" fmla="*/ 666750 w 781050"/>
                  <a:gd name="connsiteY29" fmla="*/ 474631 h 646081"/>
                  <a:gd name="connsiteX30" fmla="*/ 723900 w 781050"/>
                  <a:gd name="connsiteY30" fmla="*/ 474631 h 646081"/>
                  <a:gd name="connsiteX31" fmla="*/ 723900 w 781050"/>
                  <a:gd name="connsiteY31" fmla="*/ 417481 h 646081"/>
                  <a:gd name="connsiteX32" fmla="*/ 571500 w 781050"/>
                  <a:gd name="connsiteY32" fmla="*/ 417481 h 646081"/>
                  <a:gd name="connsiteX33" fmla="*/ 571500 w 781050"/>
                  <a:gd name="connsiteY33" fmla="*/ 474631 h 646081"/>
                  <a:gd name="connsiteX34" fmla="*/ 628650 w 781050"/>
                  <a:gd name="connsiteY34" fmla="*/ 474631 h 646081"/>
                  <a:gd name="connsiteX35" fmla="*/ 628650 w 781050"/>
                  <a:gd name="connsiteY35" fmla="*/ 417481 h 646081"/>
                  <a:gd name="connsiteX36" fmla="*/ 476250 w 781050"/>
                  <a:gd name="connsiteY36" fmla="*/ 417481 h 646081"/>
                  <a:gd name="connsiteX37" fmla="*/ 476250 w 781050"/>
                  <a:gd name="connsiteY37" fmla="*/ 474631 h 646081"/>
                  <a:gd name="connsiteX38" fmla="*/ 533400 w 781050"/>
                  <a:gd name="connsiteY38" fmla="*/ 474631 h 646081"/>
                  <a:gd name="connsiteX39" fmla="*/ 533400 w 781050"/>
                  <a:gd name="connsiteY39" fmla="*/ 417481 h 646081"/>
                  <a:gd name="connsiteX40" fmla="*/ 247650 w 781050"/>
                  <a:gd name="connsiteY40" fmla="*/ 417481 h 646081"/>
                  <a:gd name="connsiteX41" fmla="*/ 247650 w 781050"/>
                  <a:gd name="connsiteY41" fmla="*/ 474631 h 646081"/>
                  <a:gd name="connsiteX42" fmla="*/ 304800 w 781050"/>
                  <a:gd name="connsiteY42" fmla="*/ 474631 h 646081"/>
                  <a:gd name="connsiteX43" fmla="*/ 304800 w 781050"/>
                  <a:gd name="connsiteY43" fmla="*/ 417481 h 646081"/>
                  <a:gd name="connsiteX44" fmla="*/ 152400 w 781050"/>
                  <a:gd name="connsiteY44" fmla="*/ 417481 h 646081"/>
                  <a:gd name="connsiteX45" fmla="*/ 152400 w 781050"/>
                  <a:gd name="connsiteY45" fmla="*/ 474631 h 646081"/>
                  <a:gd name="connsiteX46" fmla="*/ 209550 w 781050"/>
                  <a:gd name="connsiteY46" fmla="*/ 474631 h 646081"/>
                  <a:gd name="connsiteX47" fmla="*/ 209550 w 781050"/>
                  <a:gd name="connsiteY47" fmla="*/ 417481 h 646081"/>
                  <a:gd name="connsiteX48" fmla="*/ 57150 w 781050"/>
                  <a:gd name="connsiteY48" fmla="*/ 417481 h 646081"/>
                  <a:gd name="connsiteX49" fmla="*/ 57150 w 781050"/>
                  <a:gd name="connsiteY49" fmla="*/ 474631 h 646081"/>
                  <a:gd name="connsiteX50" fmla="*/ 114300 w 781050"/>
                  <a:gd name="connsiteY50" fmla="*/ 474631 h 646081"/>
                  <a:gd name="connsiteX51" fmla="*/ 114300 w 781050"/>
                  <a:gd name="connsiteY51" fmla="*/ 417481 h 646081"/>
                  <a:gd name="connsiteX52" fmla="*/ 666750 w 781050"/>
                  <a:gd name="connsiteY52" fmla="*/ 322231 h 646081"/>
                  <a:gd name="connsiteX53" fmla="*/ 666750 w 781050"/>
                  <a:gd name="connsiteY53" fmla="*/ 379381 h 646081"/>
                  <a:gd name="connsiteX54" fmla="*/ 723900 w 781050"/>
                  <a:gd name="connsiteY54" fmla="*/ 379381 h 646081"/>
                  <a:gd name="connsiteX55" fmla="*/ 723900 w 781050"/>
                  <a:gd name="connsiteY55" fmla="*/ 322231 h 646081"/>
                  <a:gd name="connsiteX56" fmla="*/ 571500 w 781050"/>
                  <a:gd name="connsiteY56" fmla="*/ 322231 h 646081"/>
                  <a:gd name="connsiteX57" fmla="*/ 571500 w 781050"/>
                  <a:gd name="connsiteY57" fmla="*/ 379381 h 646081"/>
                  <a:gd name="connsiteX58" fmla="*/ 628650 w 781050"/>
                  <a:gd name="connsiteY58" fmla="*/ 379381 h 646081"/>
                  <a:gd name="connsiteX59" fmla="*/ 628650 w 781050"/>
                  <a:gd name="connsiteY59" fmla="*/ 322231 h 646081"/>
                  <a:gd name="connsiteX60" fmla="*/ 476250 w 781050"/>
                  <a:gd name="connsiteY60" fmla="*/ 322231 h 646081"/>
                  <a:gd name="connsiteX61" fmla="*/ 476250 w 781050"/>
                  <a:gd name="connsiteY61" fmla="*/ 379381 h 646081"/>
                  <a:gd name="connsiteX62" fmla="*/ 533400 w 781050"/>
                  <a:gd name="connsiteY62" fmla="*/ 379381 h 646081"/>
                  <a:gd name="connsiteX63" fmla="*/ 533400 w 781050"/>
                  <a:gd name="connsiteY63" fmla="*/ 322231 h 646081"/>
                  <a:gd name="connsiteX64" fmla="*/ 247650 w 781050"/>
                  <a:gd name="connsiteY64" fmla="*/ 322231 h 646081"/>
                  <a:gd name="connsiteX65" fmla="*/ 247650 w 781050"/>
                  <a:gd name="connsiteY65" fmla="*/ 379381 h 646081"/>
                  <a:gd name="connsiteX66" fmla="*/ 304800 w 781050"/>
                  <a:gd name="connsiteY66" fmla="*/ 379381 h 646081"/>
                  <a:gd name="connsiteX67" fmla="*/ 304800 w 781050"/>
                  <a:gd name="connsiteY67" fmla="*/ 322231 h 646081"/>
                  <a:gd name="connsiteX68" fmla="*/ 152400 w 781050"/>
                  <a:gd name="connsiteY68" fmla="*/ 322231 h 646081"/>
                  <a:gd name="connsiteX69" fmla="*/ 152400 w 781050"/>
                  <a:gd name="connsiteY69" fmla="*/ 379381 h 646081"/>
                  <a:gd name="connsiteX70" fmla="*/ 209550 w 781050"/>
                  <a:gd name="connsiteY70" fmla="*/ 379381 h 646081"/>
                  <a:gd name="connsiteX71" fmla="*/ 209550 w 781050"/>
                  <a:gd name="connsiteY71" fmla="*/ 322231 h 646081"/>
                  <a:gd name="connsiteX72" fmla="*/ 57150 w 781050"/>
                  <a:gd name="connsiteY72" fmla="*/ 322231 h 646081"/>
                  <a:gd name="connsiteX73" fmla="*/ 57150 w 781050"/>
                  <a:gd name="connsiteY73" fmla="*/ 379381 h 646081"/>
                  <a:gd name="connsiteX74" fmla="*/ 114300 w 781050"/>
                  <a:gd name="connsiteY74" fmla="*/ 379381 h 646081"/>
                  <a:gd name="connsiteX75" fmla="*/ 114300 w 781050"/>
                  <a:gd name="connsiteY75" fmla="*/ 322231 h 646081"/>
                  <a:gd name="connsiteX76" fmla="*/ 372713 w 781050"/>
                  <a:gd name="connsiteY76" fmla="*/ 198406 h 646081"/>
                  <a:gd name="connsiteX77" fmla="*/ 372713 w 781050"/>
                  <a:gd name="connsiteY77" fmla="*/ 234315 h 646081"/>
                  <a:gd name="connsiteX78" fmla="*/ 341662 w 781050"/>
                  <a:gd name="connsiteY78" fmla="*/ 216313 h 646081"/>
                  <a:gd name="connsiteX79" fmla="*/ 323850 w 781050"/>
                  <a:gd name="connsiteY79" fmla="*/ 247174 h 646081"/>
                  <a:gd name="connsiteX80" fmla="*/ 354997 w 781050"/>
                  <a:gd name="connsiteY80" fmla="*/ 265081 h 646081"/>
                  <a:gd name="connsiteX81" fmla="*/ 323850 w 781050"/>
                  <a:gd name="connsiteY81" fmla="*/ 282988 h 646081"/>
                  <a:gd name="connsiteX82" fmla="*/ 341662 w 781050"/>
                  <a:gd name="connsiteY82" fmla="*/ 313849 h 646081"/>
                  <a:gd name="connsiteX83" fmla="*/ 372713 w 781050"/>
                  <a:gd name="connsiteY83" fmla="*/ 295847 h 646081"/>
                  <a:gd name="connsiteX84" fmla="*/ 372713 w 781050"/>
                  <a:gd name="connsiteY84" fmla="*/ 331756 h 646081"/>
                  <a:gd name="connsiteX85" fmla="*/ 408337 w 781050"/>
                  <a:gd name="connsiteY85" fmla="*/ 331756 h 646081"/>
                  <a:gd name="connsiteX86" fmla="*/ 408337 w 781050"/>
                  <a:gd name="connsiteY86" fmla="*/ 295847 h 646081"/>
                  <a:gd name="connsiteX87" fmla="*/ 439388 w 781050"/>
                  <a:gd name="connsiteY87" fmla="*/ 313849 h 646081"/>
                  <a:gd name="connsiteX88" fmla="*/ 457200 w 781050"/>
                  <a:gd name="connsiteY88" fmla="*/ 282988 h 646081"/>
                  <a:gd name="connsiteX89" fmla="*/ 426053 w 781050"/>
                  <a:gd name="connsiteY89" fmla="*/ 265081 h 646081"/>
                  <a:gd name="connsiteX90" fmla="*/ 457200 w 781050"/>
                  <a:gd name="connsiteY90" fmla="*/ 247174 h 646081"/>
                  <a:gd name="connsiteX91" fmla="*/ 439388 w 781050"/>
                  <a:gd name="connsiteY91" fmla="*/ 216313 h 646081"/>
                  <a:gd name="connsiteX92" fmla="*/ 408337 w 781050"/>
                  <a:gd name="connsiteY92" fmla="*/ 234315 h 646081"/>
                  <a:gd name="connsiteX93" fmla="*/ 408337 w 781050"/>
                  <a:gd name="connsiteY93" fmla="*/ 198406 h 646081"/>
                  <a:gd name="connsiteX94" fmla="*/ 390525 w 781050"/>
                  <a:gd name="connsiteY94" fmla="*/ 103156 h 646081"/>
                  <a:gd name="connsiteX95" fmla="*/ 504825 w 781050"/>
                  <a:gd name="connsiteY95" fmla="*/ 217456 h 646081"/>
                  <a:gd name="connsiteX96" fmla="*/ 504825 w 781050"/>
                  <a:gd name="connsiteY96" fmla="*/ 246031 h 646081"/>
                  <a:gd name="connsiteX97" fmla="*/ 781050 w 781050"/>
                  <a:gd name="connsiteY97" fmla="*/ 246031 h 646081"/>
                  <a:gd name="connsiteX98" fmla="*/ 781050 w 781050"/>
                  <a:gd name="connsiteY98" fmla="*/ 284131 h 646081"/>
                  <a:gd name="connsiteX99" fmla="*/ 762000 w 781050"/>
                  <a:gd name="connsiteY99" fmla="*/ 284131 h 646081"/>
                  <a:gd name="connsiteX100" fmla="*/ 762000 w 781050"/>
                  <a:gd name="connsiteY100" fmla="*/ 646081 h 646081"/>
                  <a:gd name="connsiteX101" fmla="*/ 19050 w 781050"/>
                  <a:gd name="connsiteY101" fmla="*/ 646081 h 646081"/>
                  <a:gd name="connsiteX102" fmla="*/ 19050 w 781050"/>
                  <a:gd name="connsiteY102" fmla="*/ 284131 h 646081"/>
                  <a:gd name="connsiteX103" fmla="*/ 0 w 781050"/>
                  <a:gd name="connsiteY103" fmla="*/ 284131 h 646081"/>
                  <a:gd name="connsiteX104" fmla="*/ 0 w 781050"/>
                  <a:gd name="connsiteY104" fmla="*/ 246031 h 646081"/>
                  <a:gd name="connsiteX105" fmla="*/ 276225 w 781050"/>
                  <a:gd name="connsiteY105" fmla="*/ 246031 h 646081"/>
                  <a:gd name="connsiteX106" fmla="*/ 276225 w 781050"/>
                  <a:gd name="connsiteY106" fmla="*/ 217456 h 646081"/>
                  <a:gd name="connsiteX107" fmla="*/ 390524 w 781050"/>
                  <a:gd name="connsiteY107" fmla="*/ 0 h 646081"/>
                  <a:gd name="connsiteX108" fmla="*/ 556355 w 781050"/>
                  <a:gd name="connsiteY108" fmla="*/ 165926 h 646081"/>
                  <a:gd name="connsiteX109" fmla="*/ 529494 w 781050"/>
                  <a:gd name="connsiteY109" fmla="*/ 192786 h 646081"/>
                  <a:gd name="connsiteX110" fmla="*/ 390524 w 781050"/>
                  <a:gd name="connsiteY110" fmla="*/ 53912 h 646081"/>
                  <a:gd name="connsiteX111" fmla="*/ 251554 w 781050"/>
                  <a:gd name="connsiteY111" fmla="*/ 192786 h 646081"/>
                  <a:gd name="connsiteX112" fmla="*/ 224694 w 781050"/>
                  <a:gd name="connsiteY112" fmla="*/ 165926 h 64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81050" h="646081">
                    <a:moveTo>
                      <a:pt x="666750" y="512731"/>
                    </a:moveTo>
                    <a:lnTo>
                      <a:pt x="666750" y="569881"/>
                    </a:lnTo>
                    <a:lnTo>
                      <a:pt x="723900" y="569881"/>
                    </a:lnTo>
                    <a:lnTo>
                      <a:pt x="723900" y="512731"/>
                    </a:lnTo>
                    <a:close/>
                    <a:moveTo>
                      <a:pt x="571500" y="512731"/>
                    </a:moveTo>
                    <a:lnTo>
                      <a:pt x="571500" y="569881"/>
                    </a:lnTo>
                    <a:lnTo>
                      <a:pt x="628650" y="569881"/>
                    </a:lnTo>
                    <a:lnTo>
                      <a:pt x="628650" y="512731"/>
                    </a:lnTo>
                    <a:close/>
                    <a:moveTo>
                      <a:pt x="476250" y="512731"/>
                    </a:moveTo>
                    <a:lnTo>
                      <a:pt x="476250" y="569881"/>
                    </a:lnTo>
                    <a:lnTo>
                      <a:pt x="533400" y="569881"/>
                    </a:lnTo>
                    <a:lnTo>
                      <a:pt x="533400" y="512731"/>
                    </a:lnTo>
                    <a:close/>
                    <a:moveTo>
                      <a:pt x="247650" y="512731"/>
                    </a:moveTo>
                    <a:lnTo>
                      <a:pt x="247650" y="569881"/>
                    </a:lnTo>
                    <a:lnTo>
                      <a:pt x="304800" y="569881"/>
                    </a:lnTo>
                    <a:lnTo>
                      <a:pt x="304800" y="512731"/>
                    </a:lnTo>
                    <a:close/>
                    <a:moveTo>
                      <a:pt x="152400" y="512731"/>
                    </a:moveTo>
                    <a:lnTo>
                      <a:pt x="152400" y="569881"/>
                    </a:lnTo>
                    <a:lnTo>
                      <a:pt x="209550" y="569881"/>
                    </a:lnTo>
                    <a:lnTo>
                      <a:pt x="209550" y="512731"/>
                    </a:lnTo>
                    <a:close/>
                    <a:moveTo>
                      <a:pt x="57150" y="512731"/>
                    </a:moveTo>
                    <a:lnTo>
                      <a:pt x="57150" y="569881"/>
                    </a:lnTo>
                    <a:lnTo>
                      <a:pt x="114300" y="569881"/>
                    </a:lnTo>
                    <a:lnTo>
                      <a:pt x="114300" y="512731"/>
                    </a:lnTo>
                    <a:close/>
                    <a:moveTo>
                      <a:pt x="352425" y="474631"/>
                    </a:moveTo>
                    <a:lnTo>
                      <a:pt x="352425" y="607981"/>
                    </a:lnTo>
                    <a:lnTo>
                      <a:pt x="428625" y="607981"/>
                    </a:lnTo>
                    <a:lnTo>
                      <a:pt x="428625" y="474631"/>
                    </a:lnTo>
                    <a:close/>
                    <a:moveTo>
                      <a:pt x="666750" y="417481"/>
                    </a:moveTo>
                    <a:lnTo>
                      <a:pt x="666750" y="474631"/>
                    </a:lnTo>
                    <a:lnTo>
                      <a:pt x="723900" y="474631"/>
                    </a:lnTo>
                    <a:lnTo>
                      <a:pt x="723900" y="417481"/>
                    </a:lnTo>
                    <a:close/>
                    <a:moveTo>
                      <a:pt x="571500" y="417481"/>
                    </a:moveTo>
                    <a:lnTo>
                      <a:pt x="571500" y="474631"/>
                    </a:lnTo>
                    <a:lnTo>
                      <a:pt x="628650" y="474631"/>
                    </a:lnTo>
                    <a:lnTo>
                      <a:pt x="628650" y="417481"/>
                    </a:lnTo>
                    <a:close/>
                    <a:moveTo>
                      <a:pt x="476250" y="417481"/>
                    </a:moveTo>
                    <a:lnTo>
                      <a:pt x="476250" y="474631"/>
                    </a:lnTo>
                    <a:lnTo>
                      <a:pt x="533400" y="474631"/>
                    </a:lnTo>
                    <a:lnTo>
                      <a:pt x="533400" y="417481"/>
                    </a:lnTo>
                    <a:close/>
                    <a:moveTo>
                      <a:pt x="247650" y="417481"/>
                    </a:moveTo>
                    <a:lnTo>
                      <a:pt x="247650" y="474631"/>
                    </a:lnTo>
                    <a:lnTo>
                      <a:pt x="304800" y="474631"/>
                    </a:lnTo>
                    <a:lnTo>
                      <a:pt x="304800" y="417481"/>
                    </a:lnTo>
                    <a:close/>
                    <a:moveTo>
                      <a:pt x="152400" y="417481"/>
                    </a:moveTo>
                    <a:lnTo>
                      <a:pt x="152400" y="474631"/>
                    </a:lnTo>
                    <a:lnTo>
                      <a:pt x="209550" y="474631"/>
                    </a:lnTo>
                    <a:lnTo>
                      <a:pt x="209550" y="417481"/>
                    </a:lnTo>
                    <a:close/>
                    <a:moveTo>
                      <a:pt x="57150" y="417481"/>
                    </a:moveTo>
                    <a:lnTo>
                      <a:pt x="57150" y="474631"/>
                    </a:lnTo>
                    <a:lnTo>
                      <a:pt x="114300" y="474631"/>
                    </a:lnTo>
                    <a:lnTo>
                      <a:pt x="114300" y="417481"/>
                    </a:lnTo>
                    <a:close/>
                    <a:moveTo>
                      <a:pt x="666750" y="322231"/>
                    </a:moveTo>
                    <a:lnTo>
                      <a:pt x="666750" y="379381"/>
                    </a:lnTo>
                    <a:lnTo>
                      <a:pt x="723900" y="379381"/>
                    </a:lnTo>
                    <a:lnTo>
                      <a:pt x="723900" y="322231"/>
                    </a:lnTo>
                    <a:close/>
                    <a:moveTo>
                      <a:pt x="571500" y="322231"/>
                    </a:moveTo>
                    <a:lnTo>
                      <a:pt x="571500" y="379381"/>
                    </a:lnTo>
                    <a:lnTo>
                      <a:pt x="628650" y="379381"/>
                    </a:lnTo>
                    <a:lnTo>
                      <a:pt x="628650" y="322231"/>
                    </a:lnTo>
                    <a:close/>
                    <a:moveTo>
                      <a:pt x="476250" y="322231"/>
                    </a:moveTo>
                    <a:lnTo>
                      <a:pt x="476250" y="379381"/>
                    </a:lnTo>
                    <a:lnTo>
                      <a:pt x="533400" y="379381"/>
                    </a:lnTo>
                    <a:lnTo>
                      <a:pt x="533400" y="322231"/>
                    </a:lnTo>
                    <a:close/>
                    <a:moveTo>
                      <a:pt x="247650" y="322231"/>
                    </a:moveTo>
                    <a:lnTo>
                      <a:pt x="247650" y="379381"/>
                    </a:lnTo>
                    <a:lnTo>
                      <a:pt x="304800" y="379381"/>
                    </a:lnTo>
                    <a:lnTo>
                      <a:pt x="304800" y="322231"/>
                    </a:lnTo>
                    <a:close/>
                    <a:moveTo>
                      <a:pt x="152400" y="322231"/>
                    </a:moveTo>
                    <a:lnTo>
                      <a:pt x="152400" y="379381"/>
                    </a:lnTo>
                    <a:lnTo>
                      <a:pt x="209550" y="379381"/>
                    </a:lnTo>
                    <a:lnTo>
                      <a:pt x="209550" y="322231"/>
                    </a:lnTo>
                    <a:close/>
                    <a:moveTo>
                      <a:pt x="57150" y="322231"/>
                    </a:moveTo>
                    <a:lnTo>
                      <a:pt x="57150" y="379381"/>
                    </a:lnTo>
                    <a:lnTo>
                      <a:pt x="114300" y="379381"/>
                    </a:lnTo>
                    <a:lnTo>
                      <a:pt x="114300" y="322231"/>
                    </a:lnTo>
                    <a:close/>
                    <a:moveTo>
                      <a:pt x="372713" y="198406"/>
                    </a:moveTo>
                    <a:lnTo>
                      <a:pt x="372713" y="234315"/>
                    </a:lnTo>
                    <a:lnTo>
                      <a:pt x="341662" y="216313"/>
                    </a:lnTo>
                    <a:lnTo>
                      <a:pt x="323850" y="247174"/>
                    </a:lnTo>
                    <a:lnTo>
                      <a:pt x="354997" y="265081"/>
                    </a:lnTo>
                    <a:lnTo>
                      <a:pt x="323850" y="282988"/>
                    </a:lnTo>
                    <a:lnTo>
                      <a:pt x="341662" y="313849"/>
                    </a:lnTo>
                    <a:lnTo>
                      <a:pt x="372713" y="295847"/>
                    </a:lnTo>
                    <a:lnTo>
                      <a:pt x="372713" y="331756"/>
                    </a:lnTo>
                    <a:lnTo>
                      <a:pt x="408337" y="331756"/>
                    </a:lnTo>
                    <a:lnTo>
                      <a:pt x="408337" y="295847"/>
                    </a:lnTo>
                    <a:lnTo>
                      <a:pt x="439388" y="313849"/>
                    </a:lnTo>
                    <a:lnTo>
                      <a:pt x="457200" y="282988"/>
                    </a:lnTo>
                    <a:lnTo>
                      <a:pt x="426053" y="265081"/>
                    </a:lnTo>
                    <a:lnTo>
                      <a:pt x="457200" y="247174"/>
                    </a:lnTo>
                    <a:lnTo>
                      <a:pt x="439388" y="216313"/>
                    </a:lnTo>
                    <a:lnTo>
                      <a:pt x="408337" y="234315"/>
                    </a:lnTo>
                    <a:lnTo>
                      <a:pt x="408337" y="198406"/>
                    </a:lnTo>
                    <a:close/>
                    <a:moveTo>
                      <a:pt x="390525" y="103156"/>
                    </a:moveTo>
                    <a:lnTo>
                      <a:pt x="504825" y="217456"/>
                    </a:lnTo>
                    <a:lnTo>
                      <a:pt x="504825" y="246031"/>
                    </a:lnTo>
                    <a:lnTo>
                      <a:pt x="781050" y="246031"/>
                    </a:lnTo>
                    <a:lnTo>
                      <a:pt x="781050" y="284131"/>
                    </a:lnTo>
                    <a:lnTo>
                      <a:pt x="762000" y="284131"/>
                    </a:lnTo>
                    <a:lnTo>
                      <a:pt x="762000" y="646081"/>
                    </a:lnTo>
                    <a:lnTo>
                      <a:pt x="19050" y="646081"/>
                    </a:lnTo>
                    <a:lnTo>
                      <a:pt x="19050" y="284131"/>
                    </a:lnTo>
                    <a:lnTo>
                      <a:pt x="0" y="284131"/>
                    </a:lnTo>
                    <a:lnTo>
                      <a:pt x="0" y="246031"/>
                    </a:lnTo>
                    <a:lnTo>
                      <a:pt x="276225" y="246031"/>
                    </a:lnTo>
                    <a:lnTo>
                      <a:pt x="276225" y="217456"/>
                    </a:lnTo>
                    <a:close/>
                    <a:moveTo>
                      <a:pt x="390524" y="0"/>
                    </a:moveTo>
                    <a:lnTo>
                      <a:pt x="556355" y="165926"/>
                    </a:lnTo>
                    <a:lnTo>
                      <a:pt x="529494" y="192786"/>
                    </a:lnTo>
                    <a:lnTo>
                      <a:pt x="390524" y="53912"/>
                    </a:lnTo>
                    <a:lnTo>
                      <a:pt x="251554" y="192786"/>
                    </a:lnTo>
                    <a:lnTo>
                      <a:pt x="224694" y="165926"/>
                    </a:lnTo>
                    <a:close/>
                  </a:path>
                </a:pathLst>
              </a:custGeom>
              <a:solidFill>
                <a:schemeClr val="bg1"/>
              </a:solidFill>
              <a:ln w="9525" cap="flat">
                <a:noFill/>
                <a:prstDash val="solid"/>
                <a:miter/>
              </a:ln>
            </p:spPr>
            <p:txBody>
              <a:bodyPr rtlCol="0" anchor="ctr"/>
              <a:lstStyle/>
              <a:p>
                <a:endParaRPr lang="en-US" sz="1714"/>
              </a:p>
            </p:txBody>
          </p:sp>
        </p:grpSp>
      </p:grpSp>
    </p:spTree>
    <p:extLst>
      <p:ext uri="{BB962C8B-B14F-4D97-AF65-F5344CB8AC3E}">
        <p14:creationId xmlns:p14="http://schemas.microsoft.com/office/powerpoint/2010/main" val="244637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pic>
        <p:nvPicPr>
          <p:cNvPr id="3" name="Picture 2" descr="Health and Health care domain"/>
          <p:cNvPicPr>
            <a:picLocks noChangeAspect="1"/>
          </p:cNvPicPr>
          <p:nvPr/>
        </p:nvPicPr>
        <p:blipFill rotWithShape="1">
          <a:blip r:embed="rId3">
            <a:extLst>
              <a:ext uri="{28A0092B-C50C-407E-A947-70E740481C1C}">
                <a14:useLocalDpi xmlns:a14="http://schemas.microsoft.com/office/drawing/2010/main" val="0"/>
              </a:ext>
            </a:extLst>
          </a:blip>
          <a:srcRect l="6439" r="6439"/>
          <a:stretch/>
        </p:blipFill>
        <p:spPr>
          <a:xfrm>
            <a:off x="2057400" y="1496148"/>
            <a:ext cx="5312258" cy="4676052"/>
          </a:xfrm>
          <a:prstGeom prst="rect">
            <a:avLst/>
          </a:prstGeom>
          <a:noFill/>
        </p:spPr>
      </p:pic>
    </p:spTree>
    <p:extLst>
      <p:ext uri="{BB962C8B-B14F-4D97-AF65-F5344CB8AC3E}">
        <p14:creationId xmlns:p14="http://schemas.microsoft.com/office/powerpoint/2010/main" val="135873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Left 15">
            <a:extLst>
              <a:ext uri="{FF2B5EF4-FFF2-40B4-BE49-F238E27FC236}">
                <a16:creationId xmlns:a16="http://schemas.microsoft.com/office/drawing/2014/main" xmlns="" id="{A7444AFE-458E-4F88-89EE-4DCFF569E9CC}"/>
              </a:ext>
            </a:extLst>
          </p:cNvPr>
          <p:cNvSpPr/>
          <p:nvPr/>
        </p:nvSpPr>
        <p:spPr bwMode="auto">
          <a:xfrm>
            <a:off x="6675120" y="2474632"/>
            <a:ext cx="2011680" cy="783771"/>
          </a:xfrm>
          <a:prstGeom prst="leftArrow">
            <a:avLst>
              <a:gd name="adj1" fmla="val 100000"/>
              <a:gd name="adj2" fmla="val 35663"/>
            </a:avLst>
          </a:prstGeom>
          <a:solidFill>
            <a:schemeClr val="bg1">
              <a:lumMod val="50000"/>
            </a:schemeClr>
          </a:solidFill>
          <a:ln w="12700" cap="flat" cmpd="sng" algn="ctr">
            <a:noFill/>
            <a:prstDash val="solid"/>
            <a:round/>
            <a:headEnd type="none" w="med" len="med"/>
            <a:tailEnd type="none" w="med" len="med"/>
          </a:ln>
          <a:effectLst/>
        </p:spPr>
        <p:txBody>
          <a:bodyPr vert="horz" wrap="square" lIns="87086" tIns="43543" rIns="0" bIns="43543" numCol="1" rtlCol="0" anchor="ctr" anchorCtr="0" compatLnSpc="1">
            <a:prstTxWarp prst="textNoShape">
              <a:avLst/>
            </a:prstTxWarp>
          </a:bodyPr>
          <a:lstStyle/>
          <a:p>
            <a:r>
              <a:rPr lang="en-US" sz="1524" b="1" dirty="0">
                <a:solidFill>
                  <a:schemeClr val="bg1"/>
                </a:solidFill>
              </a:rPr>
              <a:t>Advocacy, coalition building, etc.</a:t>
            </a:r>
          </a:p>
        </p:txBody>
      </p:sp>
      <p:pic>
        <p:nvPicPr>
          <p:cNvPr id="15" name="Content Placeholder 5" descr="A close up of a map&#10;&#10;Description automatically generated">
            <a:extLst>
              <a:ext uri="{FF2B5EF4-FFF2-40B4-BE49-F238E27FC236}">
                <a16:creationId xmlns:a16="http://schemas.microsoft.com/office/drawing/2014/main" xmlns="" id="{E1DF1B08-42F9-42DD-B7F4-7FDDAD70D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193" y="1390953"/>
            <a:ext cx="4111625" cy="4667250"/>
          </a:xfrm>
          <a:prstGeom prst="rect">
            <a:avLst/>
          </a:prstGeom>
        </p:spPr>
      </p:pic>
      <p:sp>
        <p:nvSpPr>
          <p:cNvPr id="3" name="Title 2">
            <a:extLst>
              <a:ext uri="{FF2B5EF4-FFF2-40B4-BE49-F238E27FC236}">
                <a16:creationId xmlns:a16="http://schemas.microsoft.com/office/drawing/2014/main" xmlns="" id="{49713814-D4E3-4BAA-AAFC-96303A2E0117}"/>
              </a:ext>
            </a:extLst>
          </p:cNvPr>
          <p:cNvSpPr>
            <a:spLocks noGrp="1"/>
          </p:cNvSpPr>
          <p:nvPr>
            <p:ph type="title"/>
          </p:nvPr>
        </p:nvSpPr>
        <p:spPr/>
        <p:txBody>
          <a:bodyPr>
            <a:normAutofit/>
          </a:bodyPr>
          <a:lstStyle/>
          <a:p>
            <a:r>
              <a:rPr lang="en-US" dirty="0"/>
              <a:t>SDOH and 340B Advocacy</a:t>
            </a:r>
          </a:p>
        </p:txBody>
      </p:sp>
      <p:sp>
        <p:nvSpPr>
          <p:cNvPr id="7" name="TextBox 6">
            <a:extLst>
              <a:ext uri="{FF2B5EF4-FFF2-40B4-BE49-F238E27FC236}">
                <a16:creationId xmlns:a16="http://schemas.microsoft.com/office/drawing/2014/main" xmlns="" id="{0FFFAE29-16F9-4478-AB90-5A3BEECD4CAE}"/>
              </a:ext>
            </a:extLst>
          </p:cNvPr>
          <p:cNvSpPr txBox="1"/>
          <p:nvPr/>
        </p:nvSpPr>
        <p:spPr>
          <a:xfrm>
            <a:off x="457200" y="6421305"/>
            <a:ext cx="4378099" cy="263790"/>
          </a:xfrm>
          <a:prstGeom prst="rect">
            <a:avLst/>
          </a:prstGeom>
          <a:noFill/>
        </p:spPr>
        <p:txBody>
          <a:bodyPr wrap="square" lIns="0" tIns="0" rIns="0" bIns="0" rtlCol="0">
            <a:spAutoFit/>
          </a:bodyPr>
          <a:lstStyle/>
          <a:p>
            <a:r>
              <a:rPr lang="en-US" sz="857" dirty="0"/>
              <a:t>“Meeting Individual Social Needs Falls Short Of Addressing Social Determinants Of Health, " Health Affairs Blog, January 16, 2019. DOI: 10.1377/hblog20190115.234942</a:t>
            </a:r>
          </a:p>
        </p:txBody>
      </p:sp>
      <p:sp>
        <p:nvSpPr>
          <p:cNvPr id="8" name="Arrow: Left 7">
            <a:extLst>
              <a:ext uri="{FF2B5EF4-FFF2-40B4-BE49-F238E27FC236}">
                <a16:creationId xmlns:a16="http://schemas.microsoft.com/office/drawing/2014/main" xmlns="" id="{7C6E4B92-1941-4D09-9587-DFE264AD67AE}"/>
              </a:ext>
            </a:extLst>
          </p:cNvPr>
          <p:cNvSpPr/>
          <p:nvPr/>
        </p:nvSpPr>
        <p:spPr bwMode="auto">
          <a:xfrm>
            <a:off x="6675120" y="5013869"/>
            <a:ext cx="2011680" cy="783771"/>
          </a:xfrm>
          <a:prstGeom prst="leftArrow">
            <a:avLst>
              <a:gd name="adj1" fmla="val 100000"/>
              <a:gd name="adj2" fmla="val 35663"/>
            </a:avLst>
          </a:prstGeom>
          <a:solidFill>
            <a:srgbClr val="DC6029"/>
          </a:solidFill>
          <a:ln w="12700" cap="flat" cmpd="sng" algn="ctr">
            <a:noFill/>
            <a:prstDash val="solid"/>
            <a:round/>
            <a:headEnd type="none" w="med" len="med"/>
            <a:tailEnd type="none" w="med" len="med"/>
          </a:ln>
          <a:effectLst/>
        </p:spPr>
        <p:txBody>
          <a:bodyPr vert="horz" wrap="square" lIns="87086" tIns="43543" rIns="0" bIns="43543" numCol="1" rtlCol="0" anchor="ctr" anchorCtr="0" compatLnSpc="1">
            <a:prstTxWarp prst="textNoShape">
              <a:avLst/>
            </a:prstTxWarp>
          </a:bodyPr>
          <a:lstStyle/>
          <a:p>
            <a:r>
              <a:rPr lang="en-US" sz="1524" b="1" dirty="0">
                <a:solidFill>
                  <a:schemeClr val="bg1"/>
                </a:solidFill>
              </a:rPr>
              <a:t>Charity care, </a:t>
            </a:r>
            <a:br>
              <a:rPr lang="en-US" sz="1524" b="1" dirty="0">
                <a:solidFill>
                  <a:schemeClr val="bg1"/>
                </a:solidFill>
              </a:rPr>
            </a:br>
            <a:r>
              <a:rPr lang="en-US" sz="1524" b="1" dirty="0">
                <a:solidFill>
                  <a:schemeClr val="bg1"/>
                </a:solidFill>
              </a:rPr>
              <a:t>Medicaid, etc.</a:t>
            </a:r>
          </a:p>
        </p:txBody>
      </p:sp>
      <p:sp>
        <p:nvSpPr>
          <p:cNvPr id="14" name="Rectangle: Rounded Corners 13">
            <a:extLst>
              <a:ext uri="{FF2B5EF4-FFF2-40B4-BE49-F238E27FC236}">
                <a16:creationId xmlns:a16="http://schemas.microsoft.com/office/drawing/2014/main" xmlns="" id="{15A9AF68-A4F1-43ED-9F52-032AC48EBA36}"/>
              </a:ext>
            </a:extLst>
          </p:cNvPr>
          <p:cNvSpPr/>
          <p:nvPr/>
        </p:nvSpPr>
        <p:spPr bwMode="auto">
          <a:xfrm>
            <a:off x="2495531" y="3367703"/>
            <a:ext cx="4095357" cy="2468838"/>
          </a:xfrm>
          <a:prstGeom prst="roundRect">
            <a:avLst/>
          </a:prstGeom>
          <a:noFill/>
          <a:ln w="69850" cap="flat" cmpd="sng" algn="ctr">
            <a:solidFill>
              <a:srgbClr val="FF0000"/>
            </a:solidFill>
            <a:prstDash val="solid"/>
            <a:round/>
            <a:headEnd type="none" w="med" len="med"/>
            <a:tailEnd type="none" w="med" len="med"/>
          </a:ln>
          <a:effectLst/>
        </p:spPr>
        <p:txBody>
          <a:bodyPr vert="horz" wrap="square" lIns="87086" tIns="43543" rIns="87086" bIns="43543" numCol="1" rtlCol="0" anchor="ctr" anchorCtr="0" compatLnSpc="1">
            <a:prstTxWarp prst="textNoShape">
              <a:avLst/>
            </a:prstTxWarp>
          </a:bodyPr>
          <a:lstStyle/>
          <a:p>
            <a:endParaRPr lang="en-US" sz="1905">
              <a:solidFill>
                <a:schemeClr val="bg1"/>
              </a:solidFill>
            </a:endParaRPr>
          </a:p>
        </p:txBody>
      </p:sp>
      <p:sp>
        <p:nvSpPr>
          <p:cNvPr id="5" name="Arrow: Right 4">
            <a:extLst>
              <a:ext uri="{FF2B5EF4-FFF2-40B4-BE49-F238E27FC236}">
                <a16:creationId xmlns:a16="http://schemas.microsoft.com/office/drawing/2014/main" xmlns="" id="{06F22037-D122-442C-9106-301F1A050AF0}"/>
              </a:ext>
            </a:extLst>
          </p:cNvPr>
          <p:cNvSpPr/>
          <p:nvPr/>
        </p:nvSpPr>
        <p:spPr>
          <a:xfrm>
            <a:off x="457199" y="3738623"/>
            <a:ext cx="1984259" cy="783771"/>
          </a:xfrm>
          <a:prstGeom prst="rightArrow">
            <a:avLst>
              <a:gd name="adj1" fmla="val 100000"/>
              <a:gd name="adj2" fmla="val 39247"/>
            </a:avLst>
          </a:prstGeom>
          <a:solidFill>
            <a:srgbClr val="208EA2"/>
          </a:solidFill>
          <a:ln w="12700" cap="flat" cmpd="sng" algn="ctr">
            <a:noFill/>
            <a:prstDash val="solid"/>
            <a:round/>
            <a:headEnd type="none" w="med" len="med"/>
            <a:tailEnd type="none" w="med" len="med"/>
          </a:ln>
          <a:effectLst/>
        </p:spPr>
        <p:txBody>
          <a:bodyPr vert="horz" wrap="square" lIns="87086" tIns="43543" rIns="0" bIns="43543" numCol="1" rtlCol="0" anchor="ctr" anchorCtr="0" compatLnSpc="1">
            <a:prstTxWarp prst="textNoShape">
              <a:avLst/>
            </a:prstTxWarp>
          </a:bodyPr>
          <a:lstStyle/>
          <a:p>
            <a:pPr algn="r"/>
            <a:r>
              <a:rPr lang="en-US" sz="1524" b="1" dirty="0">
                <a:solidFill>
                  <a:schemeClr val="bg1"/>
                </a:solidFill>
              </a:rPr>
              <a:t>Mold abatement, </a:t>
            </a:r>
            <a:br>
              <a:rPr lang="en-US" sz="1524" b="1" dirty="0">
                <a:solidFill>
                  <a:schemeClr val="bg1"/>
                </a:solidFill>
              </a:rPr>
            </a:br>
            <a:r>
              <a:rPr lang="en-US" sz="1524" b="1" dirty="0">
                <a:solidFill>
                  <a:schemeClr val="bg1"/>
                </a:solidFill>
              </a:rPr>
              <a:t>Uber / Lyft, etc.</a:t>
            </a:r>
          </a:p>
        </p:txBody>
      </p:sp>
    </p:spTree>
    <p:extLst>
      <p:ext uri="{BB962C8B-B14F-4D97-AF65-F5344CB8AC3E}">
        <p14:creationId xmlns:p14="http://schemas.microsoft.com/office/powerpoint/2010/main" val="224672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1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Mental Health Advocacy and Addressing Complex Chronic Disease</a:t>
            </a:r>
          </a:p>
        </p:txBody>
      </p:sp>
      <p:grpSp>
        <p:nvGrpSpPr>
          <p:cNvPr id="3" name="Group 2">
            <a:extLst>
              <a:ext uri="{FF2B5EF4-FFF2-40B4-BE49-F238E27FC236}">
                <a16:creationId xmlns:a16="http://schemas.microsoft.com/office/drawing/2014/main" xmlns="" id="{9D9517C5-CEFE-4D61-BF9A-4F94B2D6AF49}"/>
              </a:ext>
            </a:extLst>
          </p:cNvPr>
          <p:cNvGrpSpPr/>
          <p:nvPr/>
        </p:nvGrpSpPr>
        <p:grpSpPr>
          <a:xfrm>
            <a:off x="377372" y="1600200"/>
            <a:ext cx="8548914" cy="2286000"/>
            <a:chOff x="377372" y="1397000"/>
            <a:chExt cx="8548914" cy="2286000"/>
          </a:xfrm>
        </p:grpSpPr>
        <p:grpSp>
          <p:nvGrpSpPr>
            <p:cNvPr id="30" name="Group 29">
              <a:extLst>
                <a:ext uri="{FF2B5EF4-FFF2-40B4-BE49-F238E27FC236}">
                  <a16:creationId xmlns:a16="http://schemas.microsoft.com/office/drawing/2014/main" xmlns="" id="{07CBA6DC-AEDA-418B-ACEB-58D3030422E1}"/>
                </a:ext>
              </a:extLst>
            </p:cNvPr>
            <p:cNvGrpSpPr/>
            <p:nvPr/>
          </p:nvGrpSpPr>
          <p:grpSpPr>
            <a:xfrm>
              <a:off x="377372" y="1397000"/>
              <a:ext cx="2002971" cy="2286000"/>
              <a:chOff x="396240" y="1410329"/>
              <a:chExt cx="2103120" cy="2400300"/>
            </a:xfrm>
          </p:grpSpPr>
          <p:sp>
            <p:nvSpPr>
              <p:cNvPr id="17" name="Rectangle 16">
                <a:extLst>
                  <a:ext uri="{FF2B5EF4-FFF2-40B4-BE49-F238E27FC236}">
                    <a16:creationId xmlns:a16="http://schemas.microsoft.com/office/drawing/2014/main" xmlns="" id="{E9172031-E246-4D96-9758-584BECC9AF3E}"/>
                  </a:ext>
                </a:extLst>
              </p:cNvPr>
              <p:cNvSpPr/>
              <p:nvPr/>
            </p:nvSpPr>
            <p:spPr>
              <a:xfrm>
                <a:off x="396240" y="1410329"/>
                <a:ext cx="2103120" cy="2400300"/>
              </a:xfrm>
              <a:prstGeom prst="rect">
                <a:avLst/>
              </a:prstGeom>
              <a:solidFill>
                <a:srgbClr val="208EA2"/>
              </a:solidFill>
              <a:ln>
                <a:noFill/>
              </a:ln>
            </p:spPr>
            <p:txBody>
              <a:bodyPr rot="0" spcFirstLastPara="0" vertOverflow="overflow" horzOverflow="overflow" vert="horz" wrap="square" lIns="174171" tIns="914400" rIns="87086" bIns="87086" numCol="1" spcCol="0" rtlCol="0" fromWordArt="0" anchor="t" anchorCtr="0" forceAA="0" compatLnSpc="1">
                <a:prstTxWarp prst="textNoShape">
                  <a:avLst/>
                </a:prstTxWarp>
                <a:noAutofit/>
              </a:bodyPr>
              <a:lstStyle/>
              <a:p>
                <a:pPr marL="0" lvl="1" algn="ctr">
                  <a:spcBef>
                    <a:spcPts val="571"/>
                  </a:spcBef>
                  <a:buSzPct val="100000"/>
                </a:pPr>
                <a:r>
                  <a:rPr lang="en-US" sz="1600" dirty="0">
                    <a:solidFill>
                      <a:schemeClr val="bg1"/>
                    </a:solidFill>
                    <a:ea typeface="ＭＳ Ｐゴシック" charset="-128"/>
                  </a:rPr>
                  <a:t>Leveraging </a:t>
                </a:r>
                <a:br>
                  <a:rPr lang="en-US" sz="1600" dirty="0">
                    <a:solidFill>
                      <a:schemeClr val="bg1"/>
                    </a:solidFill>
                    <a:ea typeface="ＭＳ Ｐゴシック" charset="-128"/>
                  </a:rPr>
                </a:br>
                <a:r>
                  <a:rPr lang="en-US" sz="1600" dirty="0">
                    <a:solidFill>
                      <a:schemeClr val="bg1"/>
                    </a:solidFill>
                    <a:ea typeface="ＭＳ Ｐゴシック" charset="-128"/>
                  </a:rPr>
                  <a:t>peer support</a:t>
                </a:r>
              </a:p>
            </p:txBody>
          </p:sp>
          <p:pic>
            <p:nvPicPr>
              <p:cNvPr id="23" name="Graphic 22" descr="Customer review">
                <a:extLst>
                  <a:ext uri="{FF2B5EF4-FFF2-40B4-BE49-F238E27FC236}">
                    <a16:creationId xmlns:a16="http://schemas.microsoft.com/office/drawing/2014/main" xmlns="" id="{CCF897BB-B586-4A4E-A5E5-86F7E62ADA5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90600" y="1477038"/>
                <a:ext cx="914400" cy="914400"/>
              </a:xfrm>
              <a:prstGeom prst="rect">
                <a:avLst/>
              </a:prstGeom>
            </p:spPr>
          </p:pic>
        </p:grpSp>
        <p:grpSp>
          <p:nvGrpSpPr>
            <p:cNvPr id="33" name="Group 32">
              <a:extLst>
                <a:ext uri="{FF2B5EF4-FFF2-40B4-BE49-F238E27FC236}">
                  <a16:creationId xmlns:a16="http://schemas.microsoft.com/office/drawing/2014/main" xmlns="" id="{10595D2A-9F77-4B94-BC35-49E25EA9D2FB}"/>
                </a:ext>
              </a:extLst>
            </p:cNvPr>
            <p:cNvGrpSpPr/>
            <p:nvPr/>
          </p:nvGrpSpPr>
          <p:grpSpPr>
            <a:xfrm>
              <a:off x="6923315" y="1397000"/>
              <a:ext cx="2002971" cy="2286000"/>
              <a:chOff x="7269480" y="1410329"/>
              <a:chExt cx="2103120" cy="2400300"/>
            </a:xfrm>
          </p:grpSpPr>
          <p:sp>
            <p:nvSpPr>
              <p:cNvPr id="21" name="Rectangle 20">
                <a:extLst>
                  <a:ext uri="{FF2B5EF4-FFF2-40B4-BE49-F238E27FC236}">
                    <a16:creationId xmlns:a16="http://schemas.microsoft.com/office/drawing/2014/main" xmlns="" id="{1B31F916-FBB0-4F95-954E-61B527064A88}"/>
                  </a:ext>
                </a:extLst>
              </p:cNvPr>
              <p:cNvSpPr/>
              <p:nvPr/>
            </p:nvSpPr>
            <p:spPr>
              <a:xfrm>
                <a:off x="7269480" y="1410329"/>
                <a:ext cx="2103120" cy="2400300"/>
              </a:xfrm>
              <a:prstGeom prst="rect">
                <a:avLst/>
              </a:prstGeom>
              <a:solidFill>
                <a:srgbClr val="6F6C65"/>
              </a:solidFill>
              <a:ln>
                <a:noFill/>
              </a:ln>
            </p:spPr>
            <p:txBody>
              <a:bodyPr rot="0" spcFirstLastPara="0" vertOverflow="overflow" horzOverflow="overflow" vert="horz" wrap="square" lIns="174171" tIns="914400" rIns="87086" bIns="87086" numCol="1" spcCol="0" rtlCol="0" fromWordArt="0" anchor="t" anchorCtr="0" forceAA="0" compatLnSpc="1">
                <a:prstTxWarp prst="textNoShape">
                  <a:avLst/>
                </a:prstTxWarp>
                <a:noAutofit/>
              </a:bodyPr>
              <a:lstStyle/>
              <a:p>
                <a:pPr marL="0" lvl="1" algn="ctr">
                  <a:spcBef>
                    <a:spcPts val="571"/>
                  </a:spcBef>
                  <a:buSzPct val="100000"/>
                </a:pPr>
                <a:r>
                  <a:rPr lang="en-US" sz="1600" dirty="0">
                    <a:solidFill>
                      <a:schemeClr val="bg1"/>
                    </a:solidFill>
                    <a:ea typeface="ＭＳ Ｐゴシック" charset="-128"/>
                  </a:rPr>
                  <a:t>Augmenting outpatient care</a:t>
                </a:r>
              </a:p>
            </p:txBody>
          </p:sp>
          <p:pic>
            <p:nvPicPr>
              <p:cNvPr id="25" name="Graphic 24" descr="Doctor">
                <a:extLst>
                  <a:ext uri="{FF2B5EF4-FFF2-40B4-BE49-F238E27FC236}">
                    <a16:creationId xmlns:a16="http://schemas.microsoft.com/office/drawing/2014/main" xmlns="" id="{0B0F2AE1-2538-47AE-ABE0-0B520E7D83E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863840" y="1477038"/>
                <a:ext cx="914400" cy="914400"/>
              </a:xfrm>
              <a:prstGeom prst="rect">
                <a:avLst/>
              </a:prstGeom>
            </p:spPr>
          </p:pic>
        </p:grpSp>
        <p:grpSp>
          <p:nvGrpSpPr>
            <p:cNvPr id="32" name="Group 31">
              <a:extLst>
                <a:ext uri="{FF2B5EF4-FFF2-40B4-BE49-F238E27FC236}">
                  <a16:creationId xmlns:a16="http://schemas.microsoft.com/office/drawing/2014/main" xmlns="" id="{5636C158-7E7B-4A05-BB21-C26DF4505309}"/>
                </a:ext>
              </a:extLst>
            </p:cNvPr>
            <p:cNvGrpSpPr/>
            <p:nvPr/>
          </p:nvGrpSpPr>
          <p:grpSpPr>
            <a:xfrm>
              <a:off x="4741334" y="1397000"/>
              <a:ext cx="2002971" cy="2286000"/>
              <a:chOff x="4978400" y="1410329"/>
              <a:chExt cx="2103120" cy="2400300"/>
            </a:xfrm>
          </p:grpSpPr>
          <p:sp>
            <p:nvSpPr>
              <p:cNvPr id="20" name="Rectangle 19">
                <a:extLst>
                  <a:ext uri="{FF2B5EF4-FFF2-40B4-BE49-F238E27FC236}">
                    <a16:creationId xmlns:a16="http://schemas.microsoft.com/office/drawing/2014/main" xmlns="" id="{C4C816E0-586B-40BF-8E0F-AD7B0B3CF6ED}"/>
                  </a:ext>
                </a:extLst>
              </p:cNvPr>
              <p:cNvSpPr/>
              <p:nvPr/>
            </p:nvSpPr>
            <p:spPr>
              <a:xfrm>
                <a:off x="4978400" y="1410329"/>
                <a:ext cx="2103120" cy="2400300"/>
              </a:xfrm>
              <a:prstGeom prst="rect">
                <a:avLst/>
              </a:prstGeom>
              <a:solidFill>
                <a:schemeClr val="accent3">
                  <a:lumMod val="75000"/>
                </a:schemeClr>
              </a:solidFill>
              <a:ln>
                <a:noFill/>
              </a:ln>
            </p:spPr>
            <p:txBody>
              <a:bodyPr rot="0" spcFirstLastPara="0" vertOverflow="overflow" horzOverflow="overflow" vert="horz" wrap="square" lIns="174171" tIns="914400" rIns="87086" bIns="87086" numCol="1" spcCol="0" rtlCol="0" fromWordArt="0" anchor="t" anchorCtr="0" forceAA="0" compatLnSpc="1">
                <a:prstTxWarp prst="textNoShape">
                  <a:avLst/>
                </a:prstTxWarp>
                <a:noAutofit/>
              </a:bodyPr>
              <a:lstStyle/>
              <a:p>
                <a:pPr marL="0" lvl="1" algn="ctr">
                  <a:spcBef>
                    <a:spcPts val="571"/>
                  </a:spcBef>
                  <a:buSzPct val="100000"/>
                </a:pPr>
                <a:r>
                  <a:rPr lang="en-US" sz="1600" dirty="0">
                    <a:solidFill>
                      <a:schemeClr val="bg1"/>
                    </a:solidFill>
                    <a:ea typeface="ＭＳ Ｐゴシック" charset="-128"/>
                  </a:rPr>
                  <a:t>Understanding comorbidities and the complex nature of disease presentation </a:t>
                </a:r>
              </a:p>
            </p:txBody>
          </p:sp>
          <p:pic>
            <p:nvPicPr>
              <p:cNvPr id="27" name="Graphic 26" descr="Brain in head">
                <a:extLst>
                  <a:ext uri="{FF2B5EF4-FFF2-40B4-BE49-F238E27FC236}">
                    <a16:creationId xmlns:a16="http://schemas.microsoft.com/office/drawing/2014/main" xmlns="" id="{FDEA1E43-541E-48A2-A484-E414B5B1834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572760" y="1477038"/>
                <a:ext cx="914400" cy="914400"/>
              </a:xfrm>
              <a:prstGeom prst="rect">
                <a:avLst/>
              </a:prstGeom>
            </p:spPr>
          </p:pic>
        </p:grpSp>
        <p:grpSp>
          <p:nvGrpSpPr>
            <p:cNvPr id="31" name="Group 30">
              <a:extLst>
                <a:ext uri="{FF2B5EF4-FFF2-40B4-BE49-F238E27FC236}">
                  <a16:creationId xmlns:a16="http://schemas.microsoft.com/office/drawing/2014/main" xmlns="" id="{81E3D84B-59A8-44DF-8D0C-2C4AD1B8F7D9}"/>
                </a:ext>
              </a:extLst>
            </p:cNvPr>
            <p:cNvGrpSpPr/>
            <p:nvPr/>
          </p:nvGrpSpPr>
          <p:grpSpPr>
            <a:xfrm>
              <a:off x="2559353" y="1397000"/>
              <a:ext cx="2002971" cy="2286000"/>
              <a:chOff x="2687320" y="1410329"/>
              <a:chExt cx="2103120" cy="2400300"/>
            </a:xfrm>
          </p:grpSpPr>
          <p:sp>
            <p:nvSpPr>
              <p:cNvPr id="19" name="Rectangle 18">
                <a:extLst>
                  <a:ext uri="{FF2B5EF4-FFF2-40B4-BE49-F238E27FC236}">
                    <a16:creationId xmlns:a16="http://schemas.microsoft.com/office/drawing/2014/main" xmlns="" id="{41E67AAC-BCA6-401A-A837-3B7F7750C518}"/>
                  </a:ext>
                </a:extLst>
              </p:cNvPr>
              <p:cNvSpPr/>
              <p:nvPr/>
            </p:nvSpPr>
            <p:spPr>
              <a:xfrm>
                <a:off x="2687320" y="1410329"/>
                <a:ext cx="2103120" cy="2400300"/>
              </a:xfrm>
              <a:prstGeom prst="rect">
                <a:avLst/>
              </a:prstGeom>
              <a:solidFill>
                <a:srgbClr val="DC6029"/>
              </a:solidFill>
              <a:ln>
                <a:noFill/>
              </a:ln>
            </p:spPr>
            <p:txBody>
              <a:bodyPr rot="0" spcFirstLastPara="0" vertOverflow="overflow" horzOverflow="overflow" vert="horz" wrap="square" lIns="174171" tIns="914400" rIns="87086" bIns="87086" numCol="1" spcCol="0" rtlCol="0" fromWordArt="0" anchor="t" anchorCtr="0" forceAA="0" compatLnSpc="1">
                <a:prstTxWarp prst="textNoShape">
                  <a:avLst/>
                </a:prstTxWarp>
                <a:noAutofit/>
              </a:bodyPr>
              <a:lstStyle/>
              <a:p>
                <a:pPr marL="0" lvl="1" algn="ctr">
                  <a:spcBef>
                    <a:spcPts val="571"/>
                  </a:spcBef>
                  <a:buSzPct val="100000"/>
                </a:pPr>
                <a:r>
                  <a:rPr lang="en-US" sz="1600" dirty="0">
                    <a:solidFill>
                      <a:schemeClr val="bg1"/>
                    </a:solidFill>
                    <a:ea typeface="ＭＳ Ｐゴシック" charset="-128"/>
                  </a:rPr>
                  <a:t>Providing community education to reduce stigma</a:t>
                </a:r>
              </a:p>
            </p:txBody>
          </p:sp>
          <p:pic>
            <p:nvPicPr>
              <p:cNvPr id="29" name="Graphic 28" descr="Classroom">
                <a:extLst>
                  <a:ext uri="{FF2B5EF4-FFF2-40B4-BE49-F238E27FC236}">
                    <a16:creationId xmlns:a16="http://schemas.microsoft.com/office/drawing/2014/main" xmlns="" id="{26B09DBF-6999-46EC-AE36-87054056562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281680" y="1477038"/>
                <a:ext cx="914400" cy="914400"/>
              </a:xfrm>
              <a:prstGeom prst="rect">
                <a:avLst/>
              </a:prstGeom>
            </p:spPr>
          </p:pic>
        </p:grpSp>
      </p:grpSp>
      <p:sp>
        <p:nvSpPr>
          <p:cNvPr id="36" name="Rectangle 35">
            <a:extLst>
              <a:ext uri="{FF2B5EF4-FFF2-40B4-BE49-F238E27FC236}">
                <a16:creationId xmlns:a16="http://schemas.microsoft.com/office/drawing/2014/main" xmlns="" id="{94387471-E5D6-45CF-B808-9093E32FD675}"/>
              </a:ext>
            </a:extLst>
          </p:cNvPr>
          <p:cNvSpPr/>
          <p:nvPr/>
        </p:nvSpPr>
        <p:spPr>
          <a:xfrm>
            <a:off x="382513" y="3984171"/>
            <a:ext cx="8543773" cy="2061029"/>
          </a:xfrm>
          <a:prstGeom prst="rect">
            <a:avLst/>
          </a:prstGeom>
          <a:solidFill>
            <a:srgbClr val="FEF6CD"/>
          </a:solidFill>
        </p:spPr>
        <p:txBody>
          <a:bodyPr>
            <a:noAutofit/>
          </a:bodyPr>
          <a:lstStyle/>
          <a:p>
            <a:endParaRPr lang="en-US" sz="1524" dirty="0"/>
          </a:p>
        </p:txBody>
      </p:sp>
      <p:sp>
        <p:nvSpPr>
          <p:cNvPr id="37" name="Rectangle 36">
            <a:extLst>
              <a:ext uri="{FF2B5EF4-FFF2-40B4-BE49-F238E27FC236}">
                <a16:creationId xmlns:a16="http://schemas.microsoft.com/office/drawing/2014/main" xmlns="" id="{D48C7212-801F-4A83-BFA6-6B8AFD5F66FF}"/>
              </a:ext>
            </a:extLst>
          </p:cNvPr>
          <p:cNvSpPr/>
          <p:nvPr/>
        </p:nvSpPr>
        <p:spPr>
          <a:xfrm>
            <a:off x="458712" y="4071257"/>
            <a:ext cx="2436888" cy="1886857"/>
          </a:xfrm>
          <a:prstGeom prst="rect">
            <a:avLst/>
          </a:prstGeom>
          <a:noFill/>
        </p:spPr>
        <p:txBody>
          <a:bodyPr>
            <a:noAutofit/>
          </a:bodyPr>
          <a:lstStyle/>
          <a:p>
            <a:r>
              <a:rPr lang="en-US" sz="1600" b="1" dirty="0">
                <a:solidFill>
                  <a:srgbClr val="DC6029"/>
                </a:solidFill>
              </a:rPr>
              <a:t>Leading Outpatient Behavioral Health Integration Models</a:t>
            </a:r>
          </a:p>
          <a:p>
            <a:r>
              <a:rPr lang="en-US" sz="1400" dirty="0"/>
              <a:t>Some hospitals and health systems are developing formal behavioral health integration models for their PCPs. </a:t>
            </a:r>
          </a:p>
        </p:txBody>
      </p:sp>
      <p:pic>
        <p:nvPicPr>
          <p:cNvPr id="39" name="Picture 38">
            <a:extLst>
              <a:ext uri="{FF2B5EF4-FFF2-40B4-BE49-F238E27FC236}">
                <a16:creationId xmlns:a16="http://schemas.microsoft.com/office/drawing/2014/main" xmlns="" id="{8DF0ADE2-ED30-4FA1-AF88-FFBD49FCF775}"/>
              </a:ext>
            </a:extLst>
          </p:cNvPr>
          <p:cNvPicPr>
            <a:picLocks noChangeAspect="1"/>
          </p:cNvPicPr>
          <p:nvPr/>
        </p:nvPicPr>
        <p:blipFill>
          <a:blip r:embed="rId11"/>
          <a:stretch>
            <a:fillRect/>
          </a:stretch>
        </p:blipFill>
        <p:spPr>
          <a:xfrm>
            <a:off x="3029931" y="4490169"/>
            <a:ext cx="5414499" cy="1377710"/>
          </a:xfrm>
          <a:prstGeom prst="rect">
            <a:avLst/>
          </a:prstGeom>
        </p:spPr>
      </p:pic>
      <p:sp>
        <p:nvSpPr>
          <p:cNvPr id="40" name="Arrow: Pentagon 39">
            <a:extLst>
              <a:ext uri="{FF2B5EF4-FFF2-40B4-BE49-F238E27FC236}">
                <a16:creationId xmlns:a16="http://schemas.microsoft.com/office/drawing/2014/main" xmlns="" id="{BA660ECA-0554-4AB7-B968-12682D203B92}"/>
              </a:ext>
            </a:extLst>
          </p:cNvPr>
          <p:cNvSpPr/>
          <p:nvPr/>
        </p:nvSpPr>
        <p:spPr>
          <a:xfrm>
            <a:off x="3029931" y="4090610"/>
            <a:ext cx="5533498" cy="268215"/>
          </a:xfrm>
          <a:prstGeom prst="homePlate">
            <a:avLst/>
          </a:prstGeom>
          <a:solidFill>
            <a:srgbClr val="208EA2"/>
          </a:solidFill>
        </p:spPr>
        <p:txBody>
          <a:bodyPr wrap="square">
            <a:spAutoFit/>
          </a:bodyPr>
          <a:lstStyle/>
          <a:p>
            <a:pPr algn="ctr"/>
            <a:r>
              <a:rPr lang="en-US" sz="1143" dirty="0">
                <a:solidFill>
                  <a:schemeClr val="bg1"/>
                </a:solidFill>
              </a:rPr>
              <a:t>Three typical models from the most integrated to least integrated.</a:t>
            </a:r>
          </a:p>
        </p:txBody>
      </p:sp>
    </p:spTree>
    <p:extLst>
      <p:ext uri="{BB962C8B-B14F-4D97-AF65-F5344CB8AC3E}">
        <p14:creationId xmlns:p14="http://schemas.microsoft.com/office/powerpoint/2010/main" val="361195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67157C70-1BC7-408B-86D1-FB643525A0F4}"/>
              </a:ext>
            </a:extLst>
          </p:cNvPr>
          <p:cNvGrpSpPr/>
          <p:nvPr/>
        </p:nvGrpSpPr>
        <p:grpSpPr>
          <a:xfrm>
            <a:off x="1818992" y="990600"/>
            <a:ext cx="5506016" cy="5506016"/>
            <a:chOff x="1656784" y="437584"/>
            <a:chExt cx="5506016" cy="5506016"/>
          </a:xfrm>
          <a:effectLst>
            <a:outerShdw blurRad="127000" dist="38100" dir="2700000" algn="tl" rotWithShape="0">
              <a:prstClr val="black">
                <a:alpha val="50000"/>
              </a:prstClr>
            </a:outerShdw>
          </a:effectLst>
        </p:grpSpPr>
        <p:sp>
          <p:nvSpPr>
            <p:cNvPr id="14" name="Oval 13">
              <a:extLst>
                <a:ext uri="{FF2B5EF4-FFF2-40B4-BE49-F238E27FC236}">
                  <a16:creationId xmlns:a16="http://schemas.microsoft.com/office/drawing/2014/main" xmlns="" id="{13C40A44-4510-4DAC-B8DA-AF89C3BD501F}"/>
                </a:ext>
              </a:extLst>
            </p:cNvPr>
            <p:cNvSpPr/>
            <p:nvPr/>
          </p:nvSpPr>
          <p:spPr>
            <a:xfrm>
              <a:off x="1656784" y="437584"/>
              <a:ext cx="5506016" cy="5506016"/>
            </a:xfrm>
            <a:prstGeom prst="ellipse">
              <a:avLst/>
            </a:prstGeom>
            <a:gradFill flip="none" rotWithShape="1">
              <a:gsLst>
                <a:gs pos="9000">
                  <a:srgbClr val="ABCCD2"/>
                </a:gs>
                <a:gs pos="76000">
                  <a:srgbClr val="208EA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8A60236-FC7E-482B-B475-1EE5E9644F20}"/>
                </a:ext>
              </a:extLst>
            </p:cNvPr>
            <p:cNvSpPr/>
            <p:nvPr/>
          </p:nvSpPr>
          <p:spPr>
            <a:xfrm>
              <a:off x="2342584" y="1123384"/>
              <a:ext cx="4134416" cy="4134416"/>
            </a:xfrm>
            <a:prstGeom prst="ellipse">
              <a:avLst/>
            </a:prstGeom>
            <a:gradFill flip="none" rotWithShape="1">
              <a:gsLst>
                <a:gs pos="31000">
                  <a:schemeClr val="bg1"/>
                </a:gs>
                <a:gs pos="100000">
                  <a:srgbClr val="92D050"/>
                </a:gs>
              </a:gsLst>
              <a:path path="circle">
                <a:fillToRect l="50000" t="50000" r="50000" b="50000"/>
              </a:path>
              <a:tileRect/>
            </a:gradFill>
            <a:ln>
              <a:solidFill>
                <a:schemeClr val="bg1"/>
              </a:solid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0EE54DEA-7C29-4DCD-BA30-C26A43F8C018}"/>
                </a:ext>
              </a:extLst>
            </p:cNvPr>
            <p:cNvSpPr/>
            <p:nvPr/>
          </p:nvSpPr>
          <p:spPr>
            <a:xfrm>
              <a:off x="3645531" y="2426331"/>
              <a:ext cx="1528522" cy="1528522"/>
            </a:xfrm>
            <a:prstGeom prst="ellipse">
              <a:avLst/>
            </a:prstGeom>
            <a:solidFill>
              <a:srgbClr val="208EA2"/>
            </a:solidFill>
            <a:ln w="15875">
              <a:solidFill>
                <a:schemeClr val="bg1"/>
              </a:solid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Whole</a:t>
              </a:r>
              <a:br>
                <a:rPr lang="en-US" sz="2000" b="1" dirty="0"/>
              </a:br>
              <a:r>
                <a:rPr lang="en-US" sz="2000" b="1" dirty="0"/>
                <a:t>Person</a:t>
              </a:r>
            </a:p>
          </p:txBody>
        </p:sp>
        <p:grpSp>
          <p:nvGrpSpPr>
            <p:cNvPr id="11" name="Group 10">
              <a:extLst>
                <a:ext uri="{FF2B5EF4-FFF2-40B4-BE49-F238E27FC236}">
                  <a16:creationId xmlns:a16="http://schemas.microsoft.com/office/drawing/2014/main" xmlns="" id="{F5CD1F8F-645E-4739-8EA7-DDCB449892C4}"/>
                </a:ext>
              </a:extLst>
            </p:cNvPr>
            <p:cNvGrpSpPr/>
            <p:nvPr/>
          </p:nvGrpSpPr>
          <p:grpSpPr>
            <a:xfrm>
              <a:off x="2037785" y="818586"/>
              <a:ext cx="4744013" cy="4744012"/>
              <a:chOff x="1906131" y="987580"/>
              <a:chExt cx="5331738" cy="5331739"/>
            </a:xfrm>
          </p:grpSpPr>
          <p:grpSp>
            <p:nvGrpSpPr>
              <p:cNvPr id="3" name="Group 2">
                <a:extLst>
                  <a:ext uri="{FF2B5EF4-FFF2-40B4-BE49-F238E27FC236}">
                    <a16:creationId xmlns:a16="http://schemas.microsoft.com/office/drawing/2014/main" xmlns="" id="{92F992CA-B7DD-4BF4-B8B9-86379774C31F}"/>
                  </a:ext>
                </a:extLst>
              </p:cNvPr>
              <p:cNvGrpSpPr/>
              <p:nvPr/>
            </p:nvGrpSpPr>
            <p:grpSpPr>
              <a:xfrm>
                <a:off x="1906131" y="1977049"/>
                <a:ext cx="5331738" cy="3352800"/>
                <a:chOff x="1905000" y="1752600"/>
                <a:chExt cx="5331738" cy="3352800"/>
              </a:xfrm>
            </p:grpSpPr>
            <p:sp>
              <p:nvSpPr>
                <p:cNvPr id="9" name="Rectangle 8">
                  <a:extLst>
                    <a:ext uri="{FF2B5EF4-FFF2-40B4-BE49-F238E27FC236}">
                      <a16:creationId xmlns:a16="http://schemas.microsoft.com/office/drawing/2014/main" xmlns="" id="{48357724-CC8B-4E9C-8974-F662D386CAE7}"/>
                    </a:ext>
                  </a:extLst>
                </p:cNvPr>
                <p:cNvSpPr/>
                <p:nvPr/>
              </p:nvSpPr>
              <p:spPr>
                <a:xfrm rot="16200000">
                  <a:off x="1004873" y="2652727"/>
                  <a:ext cx="3352800" cy="1552545"/>
                </a:xfrm>
                <a:prstGeom prst="rect">
                  <a:avLst/>
                </a:prstGeom>
                <a:noFill/>
              </p:spPr>
              <p:txBody>
                <a:bodyPr>
                  <a:prstTxWarp prst="textArchUp">
                    <a:avLst/>
                  </a:prstTxWarp>
                  <a:spAutoFit/>
                </a:bodyPr>
                <a:lstStyle/>
                <a:p>
                  <a:pPr algn="ctr"/>
                  <a:r>
                    <a:rPr lang="en-US" sz="2000" b="1" dirty="0">
                      <a:solidFill>
                        <a:schemeClr val="bg1"/>
                      </a:solidFill>
                    </a:rPr>
                    <a:t>Prevention &amp; Treatment</a:t>
                  </a:r>
                </a:p>
              </p:txBody>
            </p:sp>
            <p:sp>
              <p:nvSpPr>
                <p:cNvPr id="12" name="Rectangle 11">
                  <a:extLst>
                    <a:ext uri="{FF2B5EF4-FFF2-40B4-BE49-F238E27FC236}">
                      <a16:creationId xmlns:a16="http://schemas.microsoft.com/office/drawing/2014/main" xmlns="" id="{6A26DE53-728A-4B38-B0FE-78233DED00BE}"/>
                    </a:ext>
                  </a:extLst>
                </p:cNvPr>
                <p:cNvSpPr/>
                <p:nvPr/>
              </p:nvSpPr>
              <p:spPr>
                <a:xfrm rot="5400000">
                  <a:off x="4784065" y="2652727"/>
                  <a:ext cx="3352800" cy="1552546"/>
                </a:xfrm>
                <a:prstGeom prst="rect">
                  <a:avLst/>
                </a:prstGeom>
                <a:noFill/>
              </p:spPr>
              <p:txBody>
                <a:bodyPr>
                  <a:prstTxWarp prst="textArchUp">
                    <a:avLst/>
                  </a:prstTxWarp>
                  <a:spAutoFit/>
                </a:bodyPr>
                <a:lstStyle/>
                <a:p>
                  <a:pPr algn="ctr"/>
                  <a:r>
                    <a:rPr lang="en-US" sz="2000" b="1" dirty="0">
                      <a:solidFill>
                        <a:schemeClr val="bg1"/>
                      </a:solidFill>
                    </a:rPr>
                    <a:t>Resilience &amp; Recovery</a:t>
                  </a:r>
                </a:p>
              </p:txBody>
            </p:sp>
          </p:grpSp>
          <p:grpSp>
            <p:nvGrpSpPr>
              <p:cNvPr id="13" name="Group 12">
                <a:extLst>
                  <a:ext uri="{FF2B5EF4-FFF2-40B4-BE49-F238E27FC236}">
                    <a16:creationId xmlns:a16="http://schemas.microsoft.com/office/drawing/2014/main" xmlns="" id="{DA5CBC10-6593-4DCA-955B-F3F7407519A0}"/>
                  </a:ext>
                </a:extLst>
              </p:cNvPr>
              <p:cNvGrpSpPr/>
              <p:nvPr/>
            </p:nvGrpSpPr>
            <p:grpSpPr>
              <a:xfrm rot="5400000">
                <a:off x="1906131" y="1977050"/>
                <a:ext cx="5331739" cy="3352800"/>
                <a:chOff x="1905000" y="1752601"/>
                <a:chExt cx="5331739" cy="3352800"/>
              </a:xfrm>
            </p:grpSpPr>
            <p:sp>
              <p:nvSpPr>
                <p:cNvPr id="15" name="Rectangle 14">
                  <a:extLst>
                    <a:ext uri="{FF2B5EF4-FFF2-40B4-BE49-F238E27FC236}">
                      <a16:creationId xmlns:a16="http://schemas.microsoft.com/office/drawing/2014/main" xmlns="" id="{B67956A2-934F-4B73-973F-0E68B7E26315}"/>
                    </a:ext>
                  </a:extLst>
                </p:cNvPr>
                <p:cNvSpPr/>
                <p:nvPr/>
              </p:nvSpPr>
              <p:spPr>
                <a:xfrm rot="16200000">
                  <a:off x="1008937" y="2648664"/>
                  <a:ext cx="3352800" cy="1560674"/>
                </a:xfrm>
                <a:prstGeom prst="rect">
                  <a:avLst/>
                </a:prstGeom>
                <a:noFill/>
              </p:spPr>
              <p:txBody>
                <a:bodyPr>
                  <a:prstTxWarp prst="textArchUp">
                    <a:avLst/>
                  </a:prstTxWarp>
                  <a:spAutoFit/>
                </a:bodyPr>
                <a:lstStyle/>
                <a:p>
                  <a:pPr algn="ctr"/>
                  <a:r>
                    <a:rPr lang="en-US" sz="2000" b="1" dirty="0">
                      <a:solidFill>
                        <a:srgbClr val="ABCCD2"/>
                      </a:solidFill>
                    </a:rPr>
                    <a:t>Mental Health</a:t>
                  </a:r>
                </a:p>
              </p:txBody>
            </p:sp>
            <p:sp>
              <p:nvSpPr>
                <p:cNvPr id="16" name="Rectangle 15">
                  <a:extLst>
                    <a:ext uri="{FF2B5EF4-FFF2-40B4-BE49-F238E27FC236}">
                      <a16:creationId xmlns:a16="http://schemas.microsoft.com/office/drawing/2014/main" xmlns="" id="{E3A80DB7-C8DA-452C-9C2A-6E8CBD375022}"/>
                    </a:ext>
                  </a:extLst>
                </p:cNvPr>
                <p:cNvSpPr/>
                <p:nvPr/>
              </p:nvSpPr>
              <p:spPr>
                <a:xfrm rot="5400000">
                  <a:off x="4837570" y="2706231"/>
                  <a:ext cx="3352800" cy="1445539"/>
                </a:xfrm>
                <a:prstGeom prst="rect">
                  <a:avLst/>
                </a:prstGeom>
                <a:noFill/>
              </p:spPr>
              <p:txBody>
                <a:bodyPr>
                  <a:prstTxWarp prst="textArchUp">
                    <a:avLst/>
                  </a:prstTxWarp>
                  <a:spAutoFit/>
                </a:bodyPr>
                <a:lstStyle/>
                <a:p>
                  <a:pPr algn="ctr"/>
                  <a:r>
                    <a:rPr lang="en-US" sz="2000" b="1" dirty="0">
                      <a:solidFill>
                        <a:srgbClr val="ABCCD2"/>
                      </a:solidFill>
                    </a:rPr>
                    <a:t>Addiction</a:t>
                  </a:r>
                </a:p>
              </p:txBody>
            </p:sp>
          </p:grpSp>
        </p:grpSp>
        <p:grpSp>
          <p:nvGrpSpPr>
            <p:cNvPr id="4" name="Group 3">
              <a:extLst>
                <a:ext uri="{FF2B5EF4-FFF2-40B4-BE49-F238E27FC236}">
                  <a16:creationId xmlns:a16="http://schemas.microsoft.com/office/drawing/2014/main" xmlns="" id="{6AB4F1C7-44A8-457C-A102-8B4C1563A722}"/>
                </a:ext>
              </a:extLst>
            </p:cNvPr>
            <p:cNvGrpSpPr/>
            <p:nvPr/>
          </p:nvGrpSpPr>
          <p:grpSpPr>
            <a:xfrm>
              <a:off x="2571184" y="1342491"/>
              <a:ext cx="3677216" cy="3696202"/>
              <a:chOff x="2307499" y="1110446"/>
              <a:chExt cx="4258036" cy="4280023"/>
            </a:xfrm>
          </p:grpSpPr>
          <p:sp>
            <p:nvSpPr>
              <p:cNvPr id="17" name="Oval 16">
                <a:extLst>
                  <a:ext uri="{FF2B5EF4-FFF2-40B4-BE49-F238E27FC236}">
                    <a16:creationId xmlns:a16="http://schemas.microsoft.com/office/drawing/2014/main" xmlns="" id="{6E519EC1-68A4-4A97-8CD7-2945FA1F7626}"/>
                  </a:ext>
                </a:extLst>
              </p:cNvPr>
              <p:cNvSpPr>
                <a:spLocks noChangeAspect="1"/>
              </p:cNvSpPr>
              <p:nvPr/>
            </p:nvSpPr>
            <p:spPr>
              <a:xfrm>
                <a:off x="4466378" y="1110446"/>
                <a:ext cx="1188720" cy="1188720"/>
              </a:xfrm>
              <a:prstGeom prst="ellipse">
                <a:avLst/>
              </a:prstGeom>
              <a:solidFill>
                <a:schemeClr val="accent6"/>
              </a:solidFill>
              <a:ln w="25400">
                <a:solidFill>
                  <a:schemeClr val="bg1"/>
                </a:solidFill>
              </a:ln>
              <a:effectLst>
                <a:outerShdw blurRad="50800" dist="38100" dir="2700000" algn="tl" rotWithShape="0">
                  <a:prstClr val="black">
                    <a:alpha val="20000"/>
                  </a:prstClr>
                </a:outerShdw>
              </a:effectLst>
            </p:spPr>
            <p:txBody>
              <a:bodyPr wrap="none" anchor="ctr">
                <a:noAutofit/>
              </a:bodyPr>
              <a:lstStyle/>
              <a:p>
                <a:pPr algn="ctr"/>
                <a:r>
                  <a:rPr lang="en-US" sz="1100" b="1" dirty="0">
                    <a:solidFill>
                      <a:schemeClr val="bg1"/>
                    </a:solidFill>
                  </a:rPr>
                  <a:t>Cancer</a:t>
                </a:r>
              </a:p>
            </p:txBody>
          </p:sp>
          <p:sp>
            <p:nvSpPr>
              <p:cNvPr id="18" name="Oval 17">
                <a:extLst>
                  <a:ext uri="{FF2B5EF4-FFF2-40B4-BE49-F238E27FC236}">
                    <a16:creationId xmlns:a16="http://schemas.microsoft.com/office/drawing/2014/main" xmlns="" id="{DEE054A9-ABC0-4BB0-A5DB-29C4CC0AA92D}"/>
                  </a:ext>
                </a:extLst>
              </p:cNvPr>
              <p:cNvSpPr>
                <a:spLocks noChangeAspect="1"/>
              </p:cNvSpPr>
              <p:nvPr/>
            </p:nvSpPr>
            <p:spPr>
              <a:xfrm>
                <a:off x="5376815" y="2014020"/>
                <a:ext cx="1188720" cy="1188720"/>
              </a:xfrm>
              <a:prstGeom prst="ellipse">
                <a:avLst/>
              </a:prstGeom>
              <a:solidFill>
                <a:schemeClr val="accent6"/>
              </a:solidFill>
              <a:ln w="25400">
                <a:solidFill>
                  <a:schemeClr val="bg1"/>
                </a:solidFill>
              </a:ln>
              <a:effectLst>
                <a:outerShdw blurRad="50800" dist="38100" dir="2700000" algn="tl" rotWithShape="0">
                  <a:prstClr val="black">
                    <a:alpha val="20000"/>
                  </a:prstClr>
                </a:outerShdw>
              </a:effectLst>
            </p:spPr>
            <p:txBody>
              <a:bodyPr wrap="none" anchor="ctr">
                <a:noAutofit/>
              </a:bodyPr>
              <a:lstStyle/>
              <a:p>
                <a:pPr algn="ctr"/>
                <a:r>
                  <a:rPr lang="en-US" sz="1100" b="1" dirty="0">
                    <a:solidFill>
                      <a:schemeClr val="bg1"/>
                    </a:solidFill>
                  </a:rPr>
                  <a:t>Heart Disease/</a:t>
                </a:r>
                <a:br>
                  <a:rPr lang="en-US" sz="1100" b="1" dirty="0">
                    <a:solidFill>
                      <a:schemeClr val="bg1"/>
                    </a:solidFill>
                  </a:rPr>
                </a:br>
                <a:r>
                  <a:rPr lang="en-US" sz="1100" b="1" dirty="0">
                    <a:solidFill>
                      <a:schemeClr val="bg1"/>
                    </a:solidFill>
                  </a:rPr>
                  <a:t>Hypertension</a:t>
                </a:r>
              </a:p>
            </p:txBody>
          </p:sp>
          <p:sp>
            <p:nvSpPr>
              <p:cNvPr id="19" name="Oval 18">
                <a:extLst>
                  <a:ext uri="{FF2B5EF4-FFF2-40B4-BE49-F238E27FC236}">
                    <a16:creationId xmlns:a16="http://schemas.microsoft.com/office/drawing/2014/main" xmlns="" id="{43470C57-4CC6-4188-AEA9-ADF3D83F8021}"/>
                  </a:ext>
                </a:extLst>
              </p:cNvPr>
              <p:cNvSpPr>
                <a:spLocks noChangeAspect="1"/>
              </p:cNvSpPr>
              <p:nvPr/>
            </p:nvSpPr>
            <p:spPr>
              <a:xfrm>
                <a:off x="5376815" y="3248009"/>
                <a:ext cx="1188720" cy="1188720"/>
              </a:xfrm>
              <a:prstGeom prst="ellipse">
                <a:avLst/>
              </a:prstGeom>
              <a:solidFill>
                <a:schemeClr val="accent6"/>
              </a:solidFill>
              <a:ln w="25400">
                <a:solidFill>
                  <a:schemeClr val="bg1"/>
                </a:solidFill>
              </a:ln>
              <a:effectLst>
                <a:outerShdw blurRad="50800" dist="38100" dir="2700000" algn="tl" rotWithShape="0">
                  <a:prstClr val="black">
                    <a:alpha val="20000"/>
                  </a:prstClr>
                </a:outerShdw>
              </a:effectLst>
            </p:spPr>
            <p:txBody>
              <a:bodyPr wrap="none" anchor="ctr">
                <a:noAutofit/>
              </a:bodyPr>
              <a:lstStyle/>
              <a:p>
                <a:pPr algn="ctr"/>
                <a:r>
                  <a:rPr lang="en-US" sz="1100" b="1" dirty="0">
                    <a:solidFill>
                      <a:schemeClr val="bg1"/>
                    </a:solidFill>
                  </a:rPr>
                  <a:t>Diabetes</a:t>
                </a:r>
              </a:p>
            </p:txBody>
          </p:sp>
          <p:sp>
            <p:nvSpPr>
              <p:cNvPr id="20" name="Oval 19">
                <a:extLst>
                  <a:ext uri="{FF2B5EF4-FFF2-40B4-BE49-F238E27FC236}">
                    <a16:creationId xmlns:a16="http://schemas.microsoft.com/office/drawing/2014/main" xmlns="" id="{6EC27D8D-F2DB-4391-9120-219813A0494C}"/>
                  </a:ext>
                </a:extLst>
              </p:cNvPr>
              <p:cNvSpPr>
                <a:spLocks noChangeAspect="1"/>
              </p:cNvSpPr>
              <p:nvPr/>
            </p:nvSpPr>
            <p:spPr>
              <a:xfrm>
                <a:off x="4466378" y="4201749"/>
                <a:ext cx="1188720" cy="1188720"/>
              </a:xfrm>
              <a:prstGeom prst="ellipse">
                <a:avLst/>
              </a:prstGeom>
              <a:solidFill>
                <a:schemeClr val="accent6"/>
              </a:solidFill>
              <a:ln w="25400">
                <a:solidFill>
                  <a:schemeClr val="bg1"/>
                </a:solidFill>
              </a:ln>
              <a:effectLst>
                <a:outerShdw blurRad="50800" dist="38100" dir="2700000" algn="tl" rotWithShape="0">
                  <a:prstClr val="black">
                    <a:alpha val="20000"/>
                  </a:prstClr>
                </a:outerShdw>
              </a:effectLst>
            </p:spPr>
            <p:txBody>
              <a:bodyPr wrap="none" anchor="ctr">
                <a:noAutofit/>
              </a:bodyPr>
              <a:lstStyle/>
              <a:p>
                <a:pPr algn="ctr"/>
                <a:r>
                  <a:rPr lang="en-US" sz="1100" b="1" dirty="0">
                    <a:solidFill>
                      <a:schemeClr val="bg1"/>
                    </a:solidFill>
                  </a:rPr>
                  <a:t>Oral Health</a:t>
                </a:r>
              </a:p>
            </p:txBody>
          </p:sp>
          <p:sp>
            <p:nvSpPr>
              <p:cNvPr id="21" name="Oval 20">
                <a:extLst>
                  <a:ext uri="{FF2B5EF4-FFF2-40B4-BE49-F238E27FC236}">
                    <a16:creationId xmlns:a16="http://schemas.microsoft.com/office/drawing/2014/main" xmlns="" id="{47889616-1CD1-440E-91FF-652A0A90FBEF}"/>
                  </a:ext>
                </a:extLst>
              </p:cNvPr>
              <p:cNvSpPr>
                <a:spLocks noChangeAspect="1"/>
              </p:cNvSpPr>
              <p:nvPr/>
            </p:nvSpPr>
            <p:spPr>
              <a:xfrm>
                <a:off x="3186056" y="4201749"/>
                <a:ext cx="1188720" cy="1188720"/>
              </a:xfrm>
              <a:prstGeom prst="ellipse">
                <a:avLst/>
              </a:prstGeom>
              <a:solidFill>
                <a:schemeClr val="accent6"/>
              </a:solidFill>
              <a:ln w="25400">
                <a:solidFill>
                  <a:schemeClr val="bg1"/>
                </a:solidFill>
              </a:ln>
              <a:effectLst>
                <a:outerShdw blurRad="50800" dist="38100" dir="2700000" algn="tl" rotWithShape="0">
                  <a:prstClr val="black">
                    <a:alpha val="20000"/>
                  </a:prstClr>
                </a:outerShdw>
              </a:effectLst>
            </p:spPr>
            <p:txBody>
              <a:bodyPr wrap="none" anchor="ctr">
                <a:noAutofit/>
              </a:bodyPr>
              <a:lstStyle/>
              <a:p>
                <a:pPr algn="ctr"/>
                <a:r>
                  <a:rPr lang="en-US" sz="1100" b="1" dirty="0">
                    <a:solidFill>
                      <a:schemeClr val="bg1"/>
                    </a:solidFill>
                  </a:rPr>
                  <a:t>Renal</a:t>
                </a:r>
              </a:p>
            </p:txBody>
          </p:sp>
          <p:sp>
            <p:nvSpPr>
              <p:cNvPr id="22" name="Oval 21">
                <a:extLst>
                  <a:ext uri="{FF2B5EF4-FFF2-40B4-BE49-F238E27FC236}">
                    <a16:creationId xmlns:a16="http://schemas.microsoft.com/office/drawing/2014/main" xmlns="" id="{8C74F772-CF5B-4CFF-A995-A563BA3882DC}"/>
                  </a:ext>
                </a:extLst>
              </p:cNvPr>
              <p:cNvSpPr>
                <a:spLocks noChangeAspect="1"/>
              </p:cNvSpPr>
              <p:nvPr/>
            </p:nvSpPr>
            <p:spPr>
              <a:xfrm>
                <a:off x="2307499" y="3248009"/>
                <a:ext cx="1188720" cy="1188719"/>
              </a:xfrm>
              <a:prstGeom prst="ellipse">
                <a:avLst/>
              </a:prstGeom>
              <a:solidFill>
                <a:schemeClr val="accent6"/>
              </a:solidFill>
              <a:ln w="25400">
                <a:solidFill>
                  <a:schemeClr val="bg1"/>
                </a:solidFill>
              </a:ln>
              <a:effectLst>
                <a:outerShdw blurRad="50800" dist="38100" dir="2700000" algn="tl" rotWithShape="0">
                  <a:prstClr val="black">
                    <a:alpha val="20000"/>
                  </a:prstClr>
                </a:outerShdw>
              </a:effectLst>
            </p:spPr>
            <p:txBody>
              <a:bodyPr wrap="none" anchor="ctr">
                <a:noAutofit/>
              </a:bodyPr>
              <a:lstStyle/>
              <a:p>
                <a:pPr algn="ctr"/>
                <a:r>
                  <a:rPr lang="en-US" sz="1100" b="1" dirty="0">
                    <a:solidFill>
                      <a:schemeClr val="bg1"/>
                    </a:solidFill>
                  </a:rPr>
                  <a:t>Liver</a:t>
                </a:r>
              </a:p>
            </p:txBody>
          </p:sp>
          <p:sp>
            <p:nvSpPr>
              <p:cNvPr id="23" name="Oval 22">
                <a:extLst>
                  <a:ext uri="{FF2B5EF4-FFF2-40B4-BE49-F238E27FC236}">
                    <a16:creationId xmlns:a16="http://schemas.microsoft.com/office/drawing/2014/main" xmlns="" id="{71CD69B6-17C8-499C-9D8C-1573FDEB755E}"/>
                  </a:ext>
                </a:extLst>
              </p:cNvPr>
              <p:cNvSpPr>
                <a:spLocks noChangeAspect="1"/>
              </p:cNvSpPr>
              <p:nvPr/>
            </p:nvSpPr>
            <p:spPr>
              <a:xfrm>
                <a:off x="2307499" y="2014020"/>
                <a:ext cx="1188720" cy="1188719"/>
              </a:xfrm>
              <a:prstGeom prst="ellipse">
                <a:avLst/>
              </a:prstGeom>
              <a:solidFill>
                <a:schemeClr val="accent6"/>
              </a:solidFill>
              <a:ln w="25400">
                <a:solidFill>
                  <a:schemeClr val="bg1"/>
                </a:solidFill>
              </a:ln>
              <a:effectLst>
                <a:outerShdw blurRad="50800" dist="38100" dir="2700000" algn="tl" rotWithShape="0">
                  <a:prstClr val="black">
                    <a:alpha val="20000"/>
                  </a:prstClr>
                </a:outerShdw>
              </a:effectLst>
            </p:spPr>
            <p:txBody>
              <a:bodyPr wrap="none" anchor="ctr">
                <a:noAutofit/>
              </a:bodyPr>
              <a:lstStyle/>
              <a:p>
                <a:pPr algn="ctr"/>
                <a:r>
                  <a:rPr lang="en-US" sz="1100" b="1" dirty="0">
                    <a:solidFill>
                      <a:schemeClr val="bg1"/>
                    </a:solidFill>
                  </a:rPr>
                  <a:t>Infectious</a:t>
                </a:r>
                <a:br>
                  <a:rPr lang="en-US" sz="1100" b="1" dirty="0">
                    <a:solidFill>
                      <a:schemeClr val="bg1"/>
                    </a:solidFill>
                  </a:rPr>
                </a:br>
                <a:r>
                  <a:rPr lang="en-US" sz="1100" b="1" dirty="0">
                    <a:solidFill>
                      <a:schemeClr val="bg1"/>
                    </a:solidFill>
                  </a:rPr>
                  <a:t>Disease</a:t>
                </a:r>
              </a:p>
            </p:txBody>
          </p:sp>
          <p:sp>
            <p:nvSpPr>
              <p:cNvPr id="24" name="Oval 23">
                <a:extLst>
                  <a:ext uri="{FF2B5EF4-FFF2-40B4-BE49-F238E27FC236}">
                    <a16:creationId xmlns:a16="http://schemas.microsoft.com/office/drawing/2014/main" xmlns="" id="{D9332D37-B6AF-4FC7-BA91-3004742AF0E9}"/>
                  </a:ext>
                </a:extLst>
              </p:cNvPr>
              <p:cNvSpPr>
                <a:spLocks noChangeAspect="1"/>
              </p:cNvSpPr>
              <p:nvPr/>
            </p:nvSpPr>
            <p:spPr>
              <a:xfrm>
                <a:off x="3186056" y="1110446"/>
                <a:ext cx="1188720" cy="1188719"/>
              </a:xfrm>
              <a:prstGeom prst="ellipse">
                <a:avLst/>
              </a:prstGeom>
              <a:solidFill>
                <a:schemeClr val="accent6"/>
              </a:solidFill>
              <a:ln w="25400">
                <a:solidFill>
                  <a:schemeClr val="bg1"/>
                </a:solidFill>
              </a:ln>
              <a:effectLst>
                <a:outerShdw blurRad="50800" dist="38100" dir="2700000" algn="tl" rotWithShape="0">
                  <a:prstClr val="black">
                    <a:alpha val="20000"/>
                  </a:prstClr>
                </a:outerShdw>
              </a:effectLst>
            </p:spPr>
            <p:txBody>
              <a:bodyPr wrap="none" anchor="ctr">
                <a:noAutofit/>
              </a:bodyPr>
              <a:lstStyle/>
              <a:p>
                <a:pPr algn="ctr"/>
                <a:r>
                  <a:rPr lang="en-US" sz="1100" b="1" dirty="0">
                    <a:solidFill>
                      <a:schemeClr val="bg1"/>
                    </a:solidFill>
                  </a:rPr>
                  <a:t>Asthma/</a:t>
                </a:r>
                <a:br>
                  <a:rPr lang="en-US" sz="1100" b="1" dirty="0">
                    <a:solidFill>
                      <a:schemeClr val="bg1"/>
                    </a:solidFill>
                  </a:rPr>
                </a:br>
                <a:r>
                  <a:rPr lang="en-US" sz="1100" b="1" dirty="0">
                    <a:solidFill>
                      <a:schemeClr val="bg1"/>
                    </a:solidFill>
                  </a:rPr>
                  <a:t>Pulmonary</a:t>
                </a:r>
              </a:p>
            </p:txBody>
          </p:sp>
        </p:grpSp>
      </p:grpSp>
      <p:sp>
        <p:nvSpPr>
          <p:cNvPr id="27" name="Title 26">
            <a:extLst>
              <a:ext uri="{FF2B5EF4-FFF2-40B4-BE49-F238E27FC236}">
                <a16:creationId xmlns:a16="http://schemas.microsoft.com/office/drawing/2014/main" xmlns="" id="{D426BB5F-6C69-4F7A-AA55-7B783E93027F}"/>
              </a:ext>
            </a:extLst>
          </p:cNvPr>
          <p:cNvSpPr>
            <a:spLocks noGrp="1"/>
          </p:cNvSpPr>
          <p:nvPr>
            <p:ph type="title"/>
          </p:nvPr>
        </p:nvSpPr>
        <p:spPr>
          <a:xfrm>
            <a:off x="457200" y="166786"/>
            <a:ext cx="8229600" cy="939850"/>
          </a:xfrm>
        </p:spPr>
        <p:txBody>
          <a:bodyPr/>
          <a:lstStyle/>
          <a:p>
            <a:r>
              <a:rPr lang="en-US" dirty="0"/>
              <a:t>Whole Person</a:t>
            </a:r>
          </a:p>
        </p:txBody>
      </p:sp>
    </p:spTree>
    <p:extLst>
      <p:ext uri="{BB962C8B-B14F-4D97-AF65-F5344CB8AC3E}">
        <p14:creationId xmlns:p14="http://schemas.microsoft.com/office/powerpoint/2010/main" val="330369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340B Always Matters to Patient Care</a:t>
            </a:r>
          </a:p>
        </p:txBody>
      </p:sp>
      <p:grpSp>
        <p:nvGrpSpPr>
          <p:cNvPr id="9" name="Group 8">
            <a:extLst>
              <a:ext uri="{FF2B5EF4-FFF2-40B4-BE49-F238E27FC236}">
                <a16:creationId xmlns:a16="http://schemas.microsoft.com/office/drawing/2014/main" xmlns="" id="{F9AFEAF8-D4D1-43C9-9243-36C17E177AEF}"/>
              </a:ext>
            </a:extLst>
          </p:cNvPr>
          <p:cNvGrpSpPr/>
          <p:nvPr/>
        </p:nvGrpSpPr>
        <p:grpSpPr>
          <a:xfrm>
            <a:off x="3229429" y="1600200"/>
            <a:ext cx="2685143" cy="4354286"/>
            <a:chOff x="3229429" y="1687286"/>
            <a:chExt cx="2685143" cy="4354286"/>
          </a:xfrm>
        </p:grpSpPr>
        <p:sp>
          <p:nvSpPr>
            <p:cNvPr id="4" name="Content Placeholder 4"/>
            <p:cNvSpPr txBox="1">
              <a:spLocks/>
            </p:cNvSpPr>
            <p:nvPr/>
          </p:nvSpPr>
          <p:spPr>
            <a:xfrm>
              <a:off x="3229429" y="1687286"/>
              <a:ext cx="2685143" cy="3120571"/>
            </a:xfrm>
            <a:prstGeom prst="rect">
              <a:avLst/>
            </a:prstGeom>
            <a:solidFill>
              <a:srgbClr val="F1CCBB"/>
            </a:solidFill>
            <a:effectLst>
              <a:outerShdw blurRad="50800" dist="38100" dir="5400000" algn="tl" rotWithShape="0">
                <a:schemeClr val="bg1">
                  <a:lumMod val="65000"/>
                  <a:alpha val="40000"/>
                </a:schemeClr>
              </a:outerShdw>
            </a:effectLst>
          </p:spPr>
          <p:txBody>
            <a:bodyPr lIns="174171" tIns="174171" rIns="174171" bIns="87086"/>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spcBef>
                  <a:spcPts val="0"/>
                </a:spcBef>
                <a:spcAft>
                  <a:spcPts val="1143"/>
                </a:spcAft>
                <a:buNone/>
                <a:defRPr/>
              </a:pPr>
              <a:r>
                <a:rPr lang="en-US" sz="1905" b="1" dirty="0">
                  <a:solidFill>
                    <a:srgbClr val="DC6029"/>
                  </a:solidFill>
                  <a:cs typeface="Arial" panose="020B0604020202020204" pitchFamily="34" charset="0"/>
                </a:rPr>
                <a:t>Access </a:t>
              </a:r>
              <a:br>
                <a:rPr lang="en-US" sz="1905" b="1" dirty="0">
                  <a:solidFill>
                    <a:srgbClr val="DC6029"/>
                  </a:solidFill>
                  <a:cs typeface="Arial" panose="020B0604020202020204" pitchFamily="34" charset="0"/>
                </a:rPr>
              </a:br>
              <a:r>
                <a:rPr lang="en-US" sz="1905" b="1" dirty="0">
                  <a:solidFill>
                    <a:srgbClr val="DC6029"/>
                  </a:solidFill>
                  <a:cs typeface="Arial" panose="020B0604020202020204" pitchFamily="34" charset="0"/>
                </a:rPr>
                <a:t>to Care</a:t>
              </a:r>
            </a:p>
            <a:p>
              <a:pPr marL="0" indent="0" algn="ctr">
                <a:spcBef>
                  <a:spcPts val="0"/>
                </a:spcBef>
                <a:spcAft>
                  <a:spcPts val="571"/>
                </a:spcAft>
                <a:buNone/>
                <a:defRPr/>
              </a:pPr>
              <a:r>
                <a:rPr lang="en-US" sz="1429" dirty="0"/>
                <a:t>340B helps hospitals serve low-income and rural patients.</a:t>
              </a:r>
            </a:p>
          </p:txBody>
        </p:sp>
        <p:sp>
          <p:nvSpPr>
            <p:cNvPr id="12" name="TextBox 11"/>
            <p:cNvSpPr txBox="1">
              <a:spLocks/>
            </p:cNvSpPr>
            <p:nvPr/>
          </p:nvSpPr>
          <p:spPr>
            <a:xfrm>
              <a:off x="3229429" y="3574143"/>
              <a:ext cx="2685143" cy="2467429"/>
            </a:xfrm>
            <a:custGeom>
              <a:avLst/>
              <a:gdLst>
                <a:gd name="connsiteX0" fmla="*/ 1409700 w 2819400"/>
                <a:gd name="connsiteY0" fmla="*/ 0 h 2362200"/>
                <a:gd name="connsiteX1" fmla="*/ 2819400 w 2819400"/>
                <a:gd name="connsiteY1" fmla="*/ 457200 h 2362200"/>
                <a:gd name="connsiteX2" fmla="*/ 2819400 w 2819400"/>
                <a:gd name="connsiteY2" fmla="*/ 2362200 h 2362200"/>
                <a:gd name="connsiteX3" fmla="*/ 0 w 2819400"/>
                <a:gd name="connsiteY3" fmla="*/ 2362200 h 2362200"/>
                <a:gd name="connsiteX4" fmla="*/ 0 w 2819400"/>
                <a:gd name="connsiteY4" fmla="*/ 45720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362200">
                  <a:moveTo>
                    <a:pt x="1409700" y="0"/>
                  </a:moveTo>
                  <a:lnTo>
                    <a:pt x="2819400" y="457200"/>
                  </a:lnTo>
                  <a:lnTo>
                    <a:pt x="2819400" y="2362200"/>
                  </a:lnTo>
                  <a:lnTo>
                    <a:pt x="0" y="2362200"/>
                  </a:lnTo>
                  <a:lnTo>
                    <a:pt x="0" y="457200"/>
                  </a:lnTo>
                  <a:close/>
                </a:path>
              </a:pathLst>
            </a:custGeom>
            <a:solidFill>
              <a:srgbClr val="DC6029"/>
            </a:solidFill>
            <a:effectLst>
              <a:outerShdw blurRad="50800" dist="38100" dir="5400000" algn="tl" rotWithShape="0">
                <a:schemeClr val="bg1">
                  <a:lumMod val="65000"/>
                  <a:alpha val="40000"/>
                </a:schemeClr>
              </a:outerShdw>
            </a:effectLst>
          </p:spPr>
          <p:txBody>
            <a:bodyPr wrap="square" lIns="87086" tIns="522514" rIns="87086" bIns="87086">
              <a:noAutofit/>
            </a:bodyPr>
            <a:lstStyle>
              <a:defPPr>
                <a:defRPr lang="en-US"/>
              </a:defPPr>
              <a:lvl1pPr indent="0">
                <a:spcBef>
                  <a:spcPts val="0"/>
                </a:spcBef>
                <a:spcAft>
                  <a:spcPts val="600"/>
                </a:spcAft>
                <a:buClr>
                  <a:schemeClr val="accent3"/>
                </a:buClr>
                <a:buSzPct val="95000"/>
                <a:buFont typeface="Wingdings 2"/>
                <a:buNone/>
                <a:defRPr kumimoji="0" sz="1400" b="1">
                  <a:solidFill>
                    <a:schemeClr val="bg1"/>
                  </a:solidFill>
                  <a:latin typeface="Arial" panose="020B0604020202020204" pitchFamily="34" charset="0"/>
                  <a:cs typeface="Arial" panose="020B0604020202020204" pitchFamily="34" charset="0"/>
                </a:defRPr>
              </a:lvl1pPr>
              <a:lvl2pPr marL="640080" indent="-246888">
                <a:spcBef>
                  <a:spcPct val="20000"/>
                </a:spcBef>
                <a:buClr>
                  <a:schemeClr val="accent1"/>
                </a:buClr>
                <a:buSzPct val="85000"/>
                <a:buFont typeface="Wingdings 2"/>
                <a:buChar char=""/>
                <a:defRPr kumimoji="0" sz="2400"/>
              </a:lvl2pPr>
              <a:lvl3pPr indent="-246888">
                <a:spcBef>
                  <a:spcPct val="20000"/>
                </a:spcBef>
                <a:buClr>
                  <a:schemeClr val="accent2"/>
                </a:buClr>
                <a:buSzPct val="70000"/>
                <a:buFont typeface="Wingdings 2"/>
                <a:buChar char=""/>
                <a:defRPr kumimoji="0" sz="2100"/>
              </a:lvl3pPr>
              <a:lvl4pPr marL="1188720" indent="-210312">
                <a:spcBef>
                  <a:spcPct val="20000"/>
                </a:spcBef>
                <a:buClr>
                  <a:schemeClr val="accent3"/>
                </a:buClr>
                <a:buSzPct val="65000"/>
                <a:buFont typeface="Wingdings 2"/>
                <a:buChar char=""/>
                <a:defRPr kumimoji="0" sz="2000"/>
              </a:lvl4pPr>
              <a:lvl5pPr marL="1463040" indent="-210312">
                <a:spcBef>
                  <a:spcPct val="20000"/>
                </a:spcBef>
                <a:buClr>
                  <a:schemeClr val="accent4"/>
                </a:buClr>
                <a:buSzPct val="65000"/>
                <a:buFont typeface="Wingdings 2"/>
                <a:buChar char=""/>
                <a:defRPr kumimoji="0" sz="2000"/>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pPr algn="ctr"/>
              <a:r>
                <a:rPr lang="en-US" sz="1429" dirty="0">
                  <a:latin typeface="+mn-lt"/>
                </a:rPr>
                <a:t>The savings from drugs purchased at discounted prices are used for patient care – any changes to the 340B program could eliminate access to treatment and services. </a:t>
              </a:r>
            </a:p>
          </p:txBody>
        </p:sp>
      </p:grpSp>
      <p:grpSp>
        <p:nvGrpSpPr>
          <p:cNvPr id="8" name="Group 7">
            <a:extLst>
              <a:ext uri="{FF2B5EF4-FFF2-40B4-BE49-F238E27FC236}">
                <a16:creationId xmlns:a16="http://schemas.microsoft.com/office/drawing/2014/main" xmlns="" id="{F4D541F1-F9F1-4E19-9F29-D2C30279AE06}"/>
              </a:ext>
            </a:extLst>
          </p:cNvPr>
          <p:cNvGrpSpPr/>
          <p:nvPr/>
        </p:nvGrpSpPr>
        <p:grpSpPr>
          <a:xfrm>
            <a:off x="417286" y="1600200"/>
            <a:ext cx="2685143" cy="4354285"/>
            <a:chOff x="417286" y="1687286"/>
            <a:chExt cx="2685143" cy="4354285"/>
          </a:xfrm>
        </p:grpSpPr>
        <p:sp>
          <p:nvSpPr>
            <p:cNvPr id="5" name="Content Placeholder 4"/>
            <p:cNvSpPr txBox="1">
              <a:spLocks/>
            </p:cNvSpPr>
            <p:nvPr/>
          </p:nvSpPr>
          <p:spPr>
            <a:xfrm>
              <a:off x="417286" y="1687286"/>
              <a:ext cx="2685143" cy="3120571"/>
            </a:xfrm>
            <a:prstGeom prst="rect">
              <a:avLst/>
            </a:prstGeom>
            <a:solidFill>
              <a:srgbClr val="DAEBEE"/>
            </a:solidFill>
            <a:effectLst>
              <a:outerShdw blurRad="50800" dist="38100" dir="5400000" algn="tl" rotWithShape="0">
                <a:schemeClr val="bg1">
                  <a:lumMod val="65000"/>
                  <a:alpha val="40000"/>
                </a:schemeClr>
              </a:outerShdw>
            </a:effectLst>
          </p:spPr>
          <p:txBody>
            <a:bodyPr lIns="174171" tIns="174171" rIns="174171" bIns="87086"/>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spcBef>
                  <a:spcPts val="0"/>
                </a:spcBef>
                <a:spcAft>
                  <a:spcPts val="1143"/>
                </a:spcAft>
                <a:buNone/>
                <a:defRPr/>
              </a:pPr>
              <a:r>
                <a:rPr lang="en-US" sz="1905" b="1" dirty="0">
                  <a:solidFill>
                    <a:srgbClr val="208EA2"/>
                  </a:solidFill>
                  <a:cs typeface="Arial" panose="020B0604020202020204" pitchFamily="34" charset="0"/>
                </a:rPr>
                <a:t>Safety-Net</a:t>
              </a:r>
              <a:br>
                <a:rPr lang="en-US" sz="1905" b="1" dirty="0">
                  <a:solidFill>
                    <a:srgbClr val="208EA2"/>
                  </a:solidFill>
                  <a:cs typeface="Arial" panose="020B0604020202020204" pitchFamily="34" charset="0"/>
                </a:rPr>
              </a:br>
              <a:r>
                <a:rPr lang="en-US" sz="1905" b="1" dirty="0">
                  <a:solidFill>
                    <a:srgbClr val="208EA2"/>
                  </a:solidFill>
                  <a:cs typeface="Arial" panose="020B0604020202020204" pitchFamily="34" charset="0"/>
                </a:rPr>
                <a:t>Hospitals</a:t>
              </a:r>
            </a:p>
            <a:p>
              <a:pPr marL="0" indent="0" algn="ctr">
                <a:spcBef>
                  <a:spcPts val="0"/>
                </a:spcBef>
                <a:spcAft>
                  <a:spcPts val="571"/>
                </a:spcAft>
                <a:buNone/>
                <a:defRPr/>
              </a:pPr>
              <a:r>
                <a:rPr lang="en-US" sz="1429" dirty="0"/>
                <a:t>340B hospitals are on the frontlines of treating underserved communities </a:t>
              </a:r>
              <a:br>
                <a:rPr lang="en-US" sz="1429" dirty="0"/>
              </a:br>
              <a:r>
                <a:rPr lang="en-US" sz="1429" dirty="0"/>
                <a:t>and people suffering from undertreated, chronic, and </a:t>
              </a:r>
              <a:br>
                <a:rPr lang="en-US" sz="1429" dirty="0"/>
              </a:br>
              <a:r>
                <a:rPr lang="en-US" sz="1429" dirty="0"/>
                <a:t>life threatening diseases </a:t>
              </a:r>
              <a:br>
                <a:rPr lang="en-US" sz="1429" dirty="0"/>
              </a:br>
              <a:r>
                <a:rPr lang="en-US" sz="1429" dirty="0"/>
                <a:t>and conditions.</a:t>
              </a:r>
              <a:endParaRPr lang="en-US" sz="1429" dirty="0">
                <a:cs typeface="Arial" panose="020B0604020202020204" pitchFamily="34" charset="0"/>
              </a:endParaRPr>
            </a:p>
          </p:txBody>
        </p:sp>
        <p:sp>
          <p:nvSpPr>
            <p:cNvPr id="14" name="TextBox 13"/>
            <p:cNvSpPr txBox="1">
              <a:spLocks/>
            </p:cNvSpPr>
            <p:nvPr/>
          </p:nvSpPr>
          <p:spPr>
            <a:xfrm>
              <a:off x="417286" y="4154714"/>
              <a:ext cx="2685143" cy="1886857"/>
            </a:xfrm>
            <a:custGeom>
              <a:avLst/>
              <a:gdLst>
                <a:gd name="connsiteX0" fmla="*/ 1409700 w 2819400"/>
                <a:gd name="connsiteY0" fmla="*/ 0 h 2362200"/>
                <a:gd name="connsiteX1" fmla="*/ 2819400 w 2819400"/>
                <a:gd name="connsiteY1" fmla="*/ 457200 h 2362200"/>
                <a:gd name="connsiteX2" fmla="*/ 2819400 w 2819400"/>
                <a:gd name="connsiteY2" fmla="*/ 2362200 h 2362200"/>
                <a:gd name="connsiteX3" fmla="*/ 0 w 2819400"/>
                <a:gd name="connsiteY3" fmla="*/ 2362200 h 2362200"/>
                <a:gd name="connsiteX4" fmla="*/ 0 w 2819400"/>
                <a:gd name="connsiteY4" fmla="*/ 45720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362200">
                  <a:moveTo>
                    <a:pt x="1409700" y="0"/>
                  </a:moveTo>
                  <a:lnTo>
                    <a:pt x="2819400" y="457200"/>
                  </a:lnTo>
                  <a:lnTo>
                    <a:pt x="2819400" y="2362200"/>
                  </a:lnTo>
                  <a:lnTo>
                    <a:pt x="0" y="2362200"/>
                  </a:lnTo>
                  <a:lnTo>
                    <a:pt x="0" y="457200"/>
                  </a:lnTo>
                  <a:close/>
                </a:path>
              </a:pathLst>
            </a:custGeom>
            <a:solidFill>
              <a:srgbClr val="208EA2"/>
            </a:solidFill>
            <a:effectLst>
              <a:outerShdw blurRad="50800" dist="38100" dir="5400000" algn="tl" rotWithShape="0">
                <a:schemeClr val="bg1">
                  <a:lumMod val="65000"/>
                  <a:alpha val="40000"/>
                </a:schemeClr>
              </a:outerShdw>
            </a:effectLst>
          </p:spPr>
          <p:txBody>
            <a:bodyPr wrap="square" lIns="87086" tIns="522514" rIns="87086" bIns="87086">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spcBef>
                  <a:spcPts val="0"/>
                </a:spcBef>
                <a:spcAft>
                  <a:spcPts val="571"/>
                </a:spcAft>
                <a:buNone/>
                <a:defRPr/>
              </a:pPr>
              <a:r>
                <a:rPr lang="en-US" sz="1429" b="1" dirty="0">
                  <a:solidFill>
                    <a:schemeClr val="bg1"/>
                  </a:solidFill>
                  <a:cs typeface="Arial" panose="020B0604020202020204" pitchFamily="34" charset="0"/>
                </a:rPr>
                <a:t>Any cuts to 340B could result </a:t>
              </a:r>
              <a:br>
                <a:rPr lang="en-US" sz="1429" b="1" dirty="0">
                  <a:solidFill>
                    <a:schemeClr val="bg1"/>
                  </a:solidFill>
                  <a:cs typeface="Arial" panose="020B0604020202020204" pitchFamily="34" charset="0"/>
                </a:rPr>
              </a:br>
              <a:r>
                <a:rPr lang="en-US" sz="1429" b="1" dirty="0">
                  <a:solidFill>
                    <a:schemeClr val="bg1"/>
                  </a:solidFill>
                  <a:cs typeface="Arial" panose="020B0604020202020204" pitchFamily="34" charset="0"/>
                </a:rPr>
                <a:t>in diminished services </a:t>
              </a:r>
              <a:br>
                <a:rPr lang="en-US" sz="1429" b="1" dirty="0">
                  <a:solidFill>
                    <a:schemeClr val="bg1"/>
                  </a:solidFill>
                  <a:cs typeface="Arial" panose="020B0604020202020204" pitchFamily="34" charset="0"/>
                </a:rPr>
              </a:br>
              <a:r>
                <a:rPr lang="en-US" sz="1429" b="1" dirty="0">
                  <a:solidFill>
                    <a:schemeClr val="bg1"/>
                  </a:solidFill>
                  <a:cs typeface="Arial" panose="020B0604020202020204" pitchFamily="34" charset="0"/>
                </a:rPr>
                <a:t>provided to these patients.</a:t>
              </a:r>
            </a:p>
            <a:p>
              <a:pPr>
                <a:spcBef>
                  <a:spcPts val="0"/>
                </a:spcBef>
                <a:spcAft>
                  <a:spcPts val="571"/>
                </a:spcAft>
                <a:defRPr/>
              </a:pPr>
              <a:endParaRPr lang="en-US" sz="1429" dirty="0">
                <a:solidFill>
                  <a:schemeClr val="bg1"/>
                </a:solidFill>
                <a:cs typeface="Arial" panose="020B0604020202020204" pitchFamily="34" charset="0"/>
              </a:endParaRPr>
            </a:p>
          </p:txBody>
        </p:sp>
      </p:grpSp>
      <p:grpSp>
        <p:nvGrpSpPr>
          <p:cNvPr id="7" name="Group 6">
            <a:extLst>
              <a:ext uri="{FF2B5EF4-FFF2-40B4-BE49-F238E27FC236}">
                <a16:creationId xmlns:a16="http://schemas.microsoft.com/office/drawing/2014/main" xmlns="" id="{90EE7DA7-D5E8-49DC-A14B-159A9F003C12}"/>
              </a:ext>
            </a:extLst>
          </p:cNvPr>
          <p:cNvGrpSpPr/>
          <p:nvPr/>
        </p:nvGrpSpPr>
        <p:grpSpPr>
          <a:xfrm>
            <a:off x="6041571" y="1600200"/>
            <a:ext cx="2685143" cy="4354285"/>
            <a:chOff x="6041571" y="1687286"/>
            <a:chExt cx="2685143" cy="4354285"/>
          </a:xfrm>
        </p:grpSpPr>
        <p:sp>
          <p:nvSpPr>
            <p:cNvPr id="6" name="Content Placeholder 4"/>
            <p:cNvSpPr txBox="1">
              <a:spLocks/>
            </p:cNvSpPr>
            <p:nvPr/>
          </p:nvSpPr>
          <p:spPr>
            <a:xfrm>
              <a:off x="6041571" y="1687286"/>
              <a:ext cx="2685143" cy="3120571"/>
            </a:xfrm>
            <a:prstGeom prst="rect">
              <a:avLst/>
            </a:prstGeom>
            <a:solidFill>
              <a:srgbClr val="DAEBEE"/>
            </a:solidFill>
            <a:effectLst>
              <a:outerShdw blurRad="50800" dist="38100" dir="5400000" algn="tl" rotWithShape="0">
                <a:schemeClr val="bg1">
                  <a:lumMod val="65000"/>
                  <a:alpha val="40000"/>
                </a:schemeClr>
              </a:outerShdw>
            </a:effectLst>
          </p:spPr>
          <p:txBody>
            <a:bodyPr lIns="174171" tIns="174171" rIns="174171" bIns="87086"/>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spcBef>
                  <a:spcPts val="0"/>
                </a:spcBef>
                <a:spcAft>
                  <a:spcPts val="1143"/>
                </a:spcAft>
                <a:buNone/>
                <a:defRPr/>
              </a:pPr>
              <a:r>
                <a:rPr lang="en-US" sz="1905" b="1" dirty="0">
                  <a:solidFill>
                    <a:srgbClr val="208EA2"/>
                  </a:solidFill>
                  <a:cs typeface="Arial" panose="020B0604020202020204" pitchFamily="34" charset="0"/>
                </a:rPr>
                <a:t>Rural</a:t>
              </a:r>
              <a:br>
                <a:rPr lang="en-US" sz="1905" b="1" dirty="0">
                  <a:solidFill>
                    <a:srgbClr val="208EA2"/>
                  </a:solidFill>
                  <a:cs typeface="Arial" panose="020B0604020202020204" pitchFamily="34" charset="0"/>
                </a:rPr>
              </a:br>
              <a:r>
                <a:rPr lang="en-US" sz="1905" b="1" dirty="0">
                  <a:solidFill>
                    <a:srgbClr val="208EA2"/>
                  </a:solidFill>
                  <a:cs typeface="Arial" panose="020B0604020202020204" pitchFamily="34" charset="0"/>
                </a:rPr>
                <a:t>Communities</a:t>
              </a:r>
            </a:p>
            <a:p>
              <a:pPr marL="0" indent="0" algn="ctr">
                <a:spcBef>
                  <a:spcPts val="0"/>
                </a:spcBef>
                <a:spcAft>
                  <a:spcPts val="571"/>
                </a:spcAft>
                <a:buNone/>
                <a:defRPr/>
              </a:pPr>
              <a:r>
                <a:rPr lang="en-US" sz="1429" dirty="0"/>
                <a:t>Geography matters – 340B institutions must show they treat large numbers of low-income patients or serve people in rural communities to qualify for the program.</a:t>
              </a:r>
            </a:p>
          </p:txBody>
        </p:sp>
        <p:sp>
          <p:nvSpPr>
            <p:cNvPr id="13" name="TextBox 12"/>
            <p:cNvSpPr txBox="1">
              <a:spLocks/>
            </p:cNvSpPr>
            <p:nvPr/>
          </p:nvSpPr>
          <p:spPr>
            <a:xfrm>
              <a:off x="6041571" y="4154714"/>
              <a:ext cx="2685143" cy="1886857"/>
            </a:xfrm>
            <a:custGeom>
              <a:avLst/>
              <a:gdLst>
                <a:gd name="connsiteX0" fmla="*/ 1409700 w 2819400"/>
                <a:gd name="connsiteY0" fmla="*/ 0 h 2362200"/>
                <a:gd name="connsiteX1" fmla="*/ 2819400 w 2819400"/>
                <a:gd name="connsiteY1" fmla="*/ 457200 h 2362200"/>
                <a:gd name="connsiteX2" fmla="*/ 2819400 w 2819400"/>
                <a:gd name="connsiteY2" fmla="*/ 2362200 h 2362200"/>
                <a:gd name="connsiteX3" fmla="*/ 0 w 2819400"/>
                <a:gd name="connsiteY3" fmla="*/ 2362200 h 2362200"/>
                <a:gd name="connsiteX4" fmla="*/ 0 w 2819400"/>
                <a:gd name="connsiteY4" fmla="*/ 45720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362200">
                  <a:moveTo>
                    <a:pt x="1409700" y="0"/>
                  </a:moveTo>
                  <a:lnTo>
                    <a:pt x="2819400" y="457200"/>
                  </a:lnTo>
                  <a:lnTo>
                    <a:pt x="2819400" y="2362200"/>
                  </a:lnTo>
                  <a:lnTo>
                    <a:pt x="0" y="2362200"/>
                  </a:lnTo>
                  <a:lnTo>
                    <a:pt x="0" y="457200"/>
                  </a:lnTo>
                  <a:close/>
                </a:path>
              </a:pathLst>
            </a:custGeom>
            <a:solidFill>
              <a:srgbClr val="208EA2"/>
            </a:solidFill>
            <a:effectLst>
              <a:outerShdw blurRad="50800" dist="38100" dir="5400000" algn="tl" rotWithShape="0">
                <a:schemeClr val="bg1">
                  <a:lumMod val="65000"/>
                  <a:alpha val="40000"/>
                </a:schemeClr>
              </a:outerShdw>
            </a:effectLst>
          </p:spPr>
          <p:txBody>
            <a:bodyPr wrap="square" lIns="87086" tIns="522514" rIns="87086" bIns="87086">
              <a:noAutofit/>
            </a:bodyPr>
            <a:lstStyle>
              <a:defPPr>
                <a:defRPr lang="en-US"/>
              </a:defPPr>
              <a:lvl1pPr indent="0">
                <a:spcBef>
                  <a:spcPts val="0"/>
                </a:spcBef>
                <a:spcAft>
                  <a:spcPts val="600"/>
                </a:spcAft>
                <a:buClr>
                  <a:schemeClr val="accent3"/>
                </a:buClr>
                <a:buSzPct val="95000"/>
                <a:buFont typeface="Wingdings 2"/>
                <a:buNone/>
                <a:defRPr kumimoji="0" sz="1400" b="1">
                  <a:solidFill>
                    <a:schemeClr val="bg1"/>
                  </a:solidFill>
                  <a:latin typeface="Arial" panose="020B0604020202020204" pitchFamily="34" charset="0"/>
                  <a:cs typeface="Arial" panose="020B0604020202020204" pitchFamily="34" charset="0"/>
                </a:defRPr>
              </a:lvl1pPr>
              <a:lvl2pPr marL="640080" indent="-246888">
                <a:spcBef>
                  <a:spcPct val="20000"/>
                </a:spcBef>
                <a:buClr>
                  <a:schemeClr val="accent1"/>
                </a:buClr>
                <a:buSzPct val="85000"/>
                <a:buFont typeface="Wingdings 2"/>
                <a:buChar char=""/>
                <a:defRPr kumimoji="0" sz="2400"/>
              </a:lvl2pPr>
              <a:lvl3pPr indent="-246888">
                <a:spcBef>
                  <a:spcPct val="20000"/>
                </a:spcBef>
                <a:buClr>
                  <a:schemeClr val="accent2"/>
                </a:buClr>
                <a:buSzPct val="70000"/>
                <a:buFont typeface="Wingdings 2"/>
                <a:buChar char=""/>
                <a:defRPr kumimoji="0" sz="2100"/>
              </a:lvl3pPr>
              <a:lvl4pPr marL="1188720" indent="-210312">
                <a:spcBef>
                  <a:spcPct val="20000"/>
                </a:spcBef>
                <a:buClr>
                  <a:schemeClr val="accent3"/>
                </a:buClr>
                <a:buSzPct val="65000"/>
                <a:buFont typeface="Wingdings 2"/>
                <a:buChar char=""/>
                <a:defRPr kumimoji="0" sz="2000"/>
              </a:lvl4pPr>
              <a:lvl5pPr marL="1463040" indent="-210312">
                <a:spcBef>
                  <a:spcPct val="20000"/>
                </a:spcBef>
                <a:buClr>
                  <a:schemeClr val="accent4"/>
                </a:buClr>
                <a:buSzPct val="65000"/>
                <a:buFont typeface="Wingdings 2"/>
                <a:buChar char=""/>
                <a:defRPr kumimoji="0" sz="2000"/>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pPr algn="ctr"/>
              <a:r>
                <a:rPr lang="en-US" sz="1429" dirty="0">
                  <a:latin typeface="+mn-lt"/>
                </a:rPr>
                <a:t>340B restrictions could harm access to care for patients </a:t>
              </a:r>
              <a:br>
                <a:rPr lang="en-US" sz="1429" dirty="0">
                  <a:latin typeface="+mn-lt"/>
                </a:rPr>
              </a:br>
              <a:r>
                <a:rPr lang="en-US" sz="1429" dirty="0">
                  <a:latin typeface="+mn-lt"/>
                </a:rPr>
                <a:t>whose health care needs  are delivered in rural communities.</a:t>
              </a:r>
            </a:p>
          </p:txBody>
        </p:sp>
      </p:grpSp>
    </p:spTree>
    <p:extLst>
      <p:ext uri="{BB962C8B-B14F-4D97-AF65-F5344CB8AC3E}">
        <p14:creationId xmlns:p14="http://schemas.microsoft.com/office/powerpoint/2010/main" val="209650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A48EBE06-6B72-4269-9CA3-D953196EFE98}"/>
              </a:ext>
            </a:extLst>
          </p:cNvPr>
          <p:cNvSpPr>
            <a:spLocks noGrp="1" noChangeArrowheads="1"/>
          </p:cNvSpPr>
          <p:nvPr>
            <p:ph type="title"/>
          </p:nvPr>
        </p:nvSpPr>
        <p:spPr/>
        <p:txBody>
          <a:bodyPr/>
          <a:lstStyle/>
          <a:p>
            <a:r>
              <a:rPr lang="en-US" altLang="en-US" dirty="0"/>
              <a:t>Medicaid and the Safety Net</a:t>
            </a:r>
          </a:p>
        </p:txBody>
      </p:sp>
      <p:sp>
        <p:nvSpPr>
          <p:cNvPr id="5" name="Rectangle 4">
            <a:extLst>
              <a:ext uri="{FF2B5EF4-FFF2-40B4-BE49-F238E27FC236}">
                <a16:creationId xmlns:a16="http://schemas.microsoft.com/office/drawing/2014/main" xmlns="" id="{7BAE1283-0B76-4AA2-800D-9FC05CCB4264}"/>
              </a:ext>
            </a:extLst>
          </p:cNvPr>
          <p:cNvSpPr/>
          <p:nvPr/>
        </p:nvSpPr>
        <p:spPr bwMode="auto">
          <a:xfrm>
            <a:off x="6063678" y="1965642"/>
            <a:ext cx="2651760" cy="3291840"/>
          </a:xfrm>
          <a:prstGeom prst="rect">
            <a:avLst/>
          </a:prstGeom>
          <a:solidFill>
            <a:srgbClr val="6F6C65"/>
          </a:solidFill>
          <a:ln w="12700" cap="flat" cmpd="sng" algn="ctr">
            <a:noFill/>
            <a:prstDash val="solid"/>
            <a:round/>
            <a:headEnd type="none" w="med" len="med"/>
            <a:tailEnd type="none" w="med" len="med"/>
          </a:ln>
          <a:effectLst/>
        </p:spPr>
        <p:txBody>
          <a:bodyPr tIns="91440" bIns="91440" anchor="ctr"/>
          <a:lstStyle/>
          <a:p>
            <a:pPr algn="ctr">
              <a:defRPr/>
            </a:pPr>
            <a:r>
              <a:rPr lang="en-US" altLang="en-US" sz="2400" dirty="0">
                <a:solidFill>
                  <a:schemeClr val="bg1"/>
                </a:solidFill>
              </a:rPr>
              <a:t>Medicaid expansion </a:t>
            </a:r>
            <a:br>
              <a:rPr lang="en-US" altLang="en-US" sz="2400" dirty="0">
                <a:solidFill>
                  <a:schemeClr val="bg1"/>
                </a:solidFill>
              </a:rPr>
            </a:br>
            <a:r>
              <a:rPr lang="en-US" altLang="en-US" sz="2400" dirty="0">
                <a:solidFill>
                  <a:schemeClr val="bg1"/>
                </a:solidFill>
              </a:rPr>
              <a:t>under the ACA expanded the role of Medicaid in the safety net</a:t>
            </a:r>
          </a:p>
        </p:txBody>
      </p:sp>
      <p:sp>
        <p:nvSpPr>
          <p:cNvPr id="8" name="Rectangle 7">
            <a:extLst>
              <a:ext uri="{FF2B5EF4-FFF2-40B4-BE49-F238E27FC236}">
                <a16:creationId xmlns:a16="http://schemas.microsoft.com/office/drawing/2014/main" xmlns="" id="{6A8F3C2F-0EC6-42C8-9E51-91DCF6642DF9}"/>
              </a:ext>
            </a:extLst>
          </p:cNvPr>
          <p:cNvSpPr/>
          <p:nvPr/>
        </p:nvSpPr>
        <p:spPr bwMode="auto">
          <a:xfrm>
            <a:off x="3246438" y="1965325"/>
            <a:ext cx="2651125" cy="3292475"/>
          </a:xfrm>
          <a:prstGeom prst="rect">
            <a:avLst/>
          </a:prstGeom>
          <a:solidFill>
            <a:srgbClr val="DC6029"/>
          </a:solidFill>
          <a:ln w="12700" cap="flat" cmpd="sng" algn="ctr">
            <a:noFill/>
            <a:prstDash val="solid"/>
            <a:round/>
            <a:headEnd type="none" w="med" len="med"/>
            <a:tailEnd type="none" w="med" len="med"/>
          </a:ln>
          <a:effectLst/>
        </p:spPr>
        <p:txBody>
          <a:bodyPr tIns="91440" bIns="91440" anchor="ctr"/>
          <a:lstStyle/>
          <a:p>
            <a:pPr algn="ctr">
              <a:defRPr/>
            </a:pPr>
            <a:r>
              <a:rPr lang="en-US" altLang="en-US" sz="2400" dirty="0">
                <a:solidFill>
                  <a:schemeClr val="bg1"/>
                </a:solidFill>
              </a:rPr>
              <a:t>Safety net providers treat high volumes of uninsured, Medicaid, and other vulnerable patients</a:t>
            </a:r>
          </a:p>
        </p:txBody>
      </p:sp>
      <p:sp>
        <p:nvSpPr>
          <p:cNvPr id="11" name="Rectangle 10">
            <a:extLst>
              <a:ext uri="{FF2B5EF4-FFF2-40B4-BE49-F238E27FC236}">
                <a16:creationId xmlns:a16="http://schemas.microsoft.com/office/drawing/2014/main" xmlns="" id="{5D4F1DAF-006C-4623-BBC0-8623B2E128BF}"/>
              </a:ext>
            </a:extLst>
          </p:cNvPr>
          <p:cNvSpPr/>
          <p:nvPr/>
        </p:nvSpPr>
        <p:spPr bwMode="auto">
          <a:xfrm>
            <a:off x="457200" y="1965325"/>
            <a:ext cx="2651125" cy="3292475"/>
          </a:xfrm>
          <a:prstGeom prst="rect">
            <a:avLst/>
          </a:prstGeom>
          <a:solidFill>
            <a:srgbClr val="208EA2"/>
          </a:solidFill>
          <a:ln w="12700" cap="flat" cmpd="sng" algn="ctr">
            <a:noFill/>
            <a:prstDash val="solid"/>
            <a:round/>
            <a:headEnd type="none" w="med" len="med"/>
            <a:tailEnd type="none" w="med" len="med"/>
          </a:ln>
          <a:effectLst/>
        </p:spPr>
        <p:txBody>
          <a:bodyPr tIns="91440" bIns="91440" anchor="ctr"/>
          <a:lstStyle/>
          <a:p>
            <a:pPr algn="ctr">
              <a:defRPr/>
            </a:pPr>
            <a:r>
              <a:rPr lang="en-US" altLang="en-US" sz="2400" dirty="0">
                <a:solidFill>
                  <a:schemeClr val="bg1"/>
                </a:solidFill>
              </a:rPr>
              <a:t>Medicaid is the backbone of America’s health care safety net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69718-B057-4FD1-BF33-D290B42F6CA1}"/>
              </a:ext>
            </a:extLst>
          </p:cNvPr>
          <p:cNvSpPr>
            <a:spLocks noGrp="1"/>
          </p:cNvSpPr>
          <p:nvPr>
            <p:ph type="title"/>
          </p:nvPr>
        </p:nvSpPr>
        <p:spPr/>
        <p:txBody>
          <a:bodyPr/>
          <a:lstStyle/>
          <a:p>
            <a:r>
              <a:rPr lang="en-US"/>
              <a:t>Saving Rural Hospitals</a:t>
            </a:r>
          </a:p>
        </p:txBody>
      </p:sp>
      <p:pic>
        <p:nvPicPr>
          <p:cNvPr id="7" name="Content Placeholder 6" descr="A sign on the side of a dirt road&#10;&#10;Description automatically generated">
            <a:extLst>
              <a:ext uri="{FF2B5EF4-FFF2-40B4-BE49-F238E27FC236}">
                <a16:creationId xmlns:a16="http://schemas.microsoft.com/office/drawing/2014/main" xmlns="" id="{1A21472F-6DA8-4AFA-AE23-7B226B9CB7DD}"/>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4507" r="29948" b="2"/>
          <a:stretch/>
        </p:blipFill>
        <p:spPr>
          <a:xfrm>
            <a:off x="457200" y="1602166"/>
            <a:ext cx="4038600" cy="4522031"/>
          </a:xfrm>
        </p:spPr>
      </p:pic>
      <p:sp>
        <p:nvSpPr>
          <p:cNvPr id="5" name="Content Placeholder 4">
            <a:extLst>
              <a:ext uri="{FF2B5EF4-FFF2-40B4-BE49-F238E27FC236}">
                <a16:creationId xmlns:a16="http://schemas.microsoft.com/office/drawing/2014/main" xmlns="" id="{557AA244-CE6D-44B6-A723-6819DFC992D6}"/>
              </a:ext>
            </a:extLst>
          </p:cNvPr>
          <p:cNvSpPr>
            <a:spLocks noGrp="1"/>
          </p:cNvSpPr>
          <p:nvPr>
            <p:ph sz="half" idx="2"/>
          </p:nvPr>
        </p:nvSpPr>
        <p:spPr/>
        <p:txBody>
          <a:bodyPr>
            <a:normAutofit lnSpcReduction="10000"/>
          </a:bodyPr>
          <a:lstStyle/>
          <a:p>
            <a:r>
              <a:rPr lang="en-US" dirty="0"/>
              <a:t>113 rural hospitals closed since 2010</a:t>
            </a:r>
          </a:p>
          <a:p>
            <a:r>
              <a:rPr lang="en-US" dirty="0"/>
              <a:t>More than 1,000 rural hospitals in 340B</a:t>
            </a:r>
          </a:p>
          <a:p>
            <a:r>
              <a:rPr lang="en-US" dirty="0"/>
              <a:t>Many are very small and the only hospital in their community</a:t>
            </a:r>
          </a:p>
          <a:p>
            <a:r>
              <a:rPr lang="en-US" dirty="0"/>
              <a:t>93% report using 340B savings to keep their doors open</a:t>
            </a:r>
          </a:p>
        </p:txBody>
      </p:sp>
    </p:spTree>
    <p:extLst>
      <p:ext uri="{BB962C8B-B14F-4D97-AF65-F5344CB8AC3E}">
        <p14:creationId xmlns:p14="http://schemas.microsoft.com/office/powerpoint/2010/main" val="736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#Protect340B</a:t>
            </a:r>
          </a:p>
        </p:txBody>
      </p:sp>
      <p:sp>
        <p:nvSpPr>
          <p:cNvPr id="17" name="Rectangle 16"/>
          <p:cNvSpPr/>
          <p:nvPr/>
        </p:nvSpPr>
        <p:spPr>
          <a:xfrm>
            <a:off x="217714" y="5221716"/>
            <a:ext cx="8697988" cy="870857"/>
          </a:xfrm>
          <a:prstGeom prst="rect">
            <a:avLst/>
          </a:prstGeom>
          <a:solidFill>
            <a:srgbClr val="FEF6CD"/>
          </a:solidFill>
          <a:ln>
            <a:solidFill>
              <a:schemeClr val="tx1"/>
            </a:solidFill>
          </a:ln>
        </p:spPr>
        <p:txBody>
          <a:bodyPr rot="0" spcFirstLastPara="0" vertOverflow="overflow" horzOverflow="overflow" vert="horz" wrap="square" lIns="174171" tIns="87086" rIns="87086" bIns="87086" numCol="1" spcCol="0" rtlCol="0" fromWordArt="0" anchor="ctr" anchorCtr="0" forceAA="0" compatLnSpc="1">
            <a:prstTxWarp prst="textNoShape">
              <a:avLst/>
            </a:prstTxWarp>
            <a:noAutofit/>
          </a:bodyPr>
          <a:lstStyle/>
          <a:p>
            <a:pPr marL="0" lvl="1">
              <a:spcBef>
                <a:spcPts val="571"/>
              </a:spcBef>
              <a:buSzPct val="100000"/>
            </a:pPr>
            <a:r>
              <a:rPr lang="en-US" b="1" dirty="0">
                <a:ea typeface="ＭＳ Ｐゴシック" charset="-128"/>
              </a:rPr>
              <a:t>Goal: </a:t>
            </a:r>
            <a:r>
              <a:rPr lang="en-US" dirty="0">
                <a:ea typeface="ＭＳ Ｐゴシック" charset="-128"/>
              </a:rPr>
              <a:t>Minimize negative response to the 340B program; engage in dialogue that produces balance to stakeholder outreach; and encourage support for protecting the 340B program</a:t>
            </a:r>
          </a:p>
        </p:txBody>
      </p:sp>
      <p:grpSp>
        <p:nvGrpSpPr>
          <p:cNvPr id="5" name="Group 4">
            <a:extLst>
              <a:ext uri="{FF2B5EF4-FFF2-40B4-BE49-F238E27FC236}">
                <a16:creationId xmlns:a16="http://schemas.microsoft.com/office/drawing/2014/main" xmlns="" id="{1C05B011-A7F1-4EA7-BB03-FAA03BAC3FE7}"/>
              </a:ext>
            </a:extLst>
          </p:cNvPr>
          <p:cNvGrpSpPr/>
          <p:nvPr/>
        </p:nvGrpSpPr>
        <p:grpSpPr>
          <a:xfrm>
            <a:off x="217715" y="2763414"/>
            <a:ext cx="8708571" cy="2377440"/>
            <a:chOff x="217715" y="2505242"/>
            <a:chExt cx="8708571" cy="2377440"/>
          </a:xfrm>
        </p:grpSpPr>
        <p:grpSp>
          <p:nvGrpSpPr>
            <p:cNvPr id="27" name="Group 26">
              <a:extLst>
                <a:ext uri="{FF2B5EF4-FFF2-40B4-BE49-F238E27FC236}">
                  <a16:creationId xmlns:a16="http://schemas.microsoft.com/office/drawing/2014/main" xmlns="" id="{1BB90825-FC3F-426D-8D07-E0373E202DB2}"/>
                </a:ext>
              </a:extLst>
            </p:cNvPr>
            <p:cNvGrpSpPr/>
            <p:nvPr/>
          </p:nvGrpSpPr>
          <p:grpSpPr>
            <a:xfrm>
              <a:off x="3729502" y="2505242"/>
              <a:ext cx="1684997" cy="2377440"/>
              <a:chOff x="3915977" y="2411628"/>
              <a:chExt cx="1769247" cy="2496312"/>
            </a:xfrm>
          </p:grpSpPr>
          <p:sp>
            <p:nvSpPr>
              <p:cNvPr id="23" name="Rectangle 22"/>
              <p:cNvSpPr/>
              <p:nvPr/>
            </p:nvSpPr>
            <p:spPr>
              <a:xfrm>
                <a:off x="3915977" y="2411628"/>
                <a:ext cx="1769247" cy="2496312"/>
              </a:xfrm>
              <a:prstGeom prst="rect">
                <a:avLst/>
              </a:prstGeom>
              <a:solidFill>
                <a:srgbClr val="208EA2"/>
              </a:solidFill>
              <a:ln>
                <a:noFill/>
              </a:ln>
            </p:spPr>
            <p:txBody>
              <a:bodyPr rot="0" spcFirstLastPara="0" vertOverflow="overflow" horzOverflow="overflow" vert="horz" wrap="square" lIns="45720" tIns="731520" rIns="45720" bIns="0" numCol="1" spcCol="0" rtlCol="0" fromWordArt="0" anchor="t" anchorCtr="0" forceAA="0" compatLnSpc="1">
                <a:prstTxWarp prst="textNoShape">
                  <a:avLst/>
                </a:prstTxWarp>
                <a:noAutofit/>
              </a:bodyPr>
              <a:lstStyle/>
              <a:p>
                <a:pPr marL="0" lvl="1" algn="ctr">
                  <a:spcBef>
                    <a:spcPts val="190"/>
                  </a:spcBef>
                  <a:spcAft>
                    <a:spcPts val="190"/>
                  </a:spcAft>
                  <a:buSzPct val="100000"/>
                </a:pPr>
                <a:r>
                  <a:rPr lang="en-US" dirty="0">
                    <a:solidFill>
                      <a:schemeClr val="bg1"/>
                    </a:solidFill>
                    <a:ea typeface="ＭＳ Ｐゴシック" charset="-128"/>
                  </a:rPr>
                  <a:t>Issue</a:t>
                </a:r>
                <a:r>
                  <a:rPr lang="en-US" sz="1400" dirty="0">
                    <a:solidFill>
                      <a:schemeClr val="bg1"/>
                    </a:solidFill>
                    <a:ea typeface="ＭＳ Ｐゴシック" charset="-128"/>
                  </a:rPr>
                  <a:t> </a:t>
                </a:r>
                <a:br>
                  <a:rPr lang="en-US" sz="1400" dirty="0">
                    <a:solidFill>
                      <a:schemeClr val="bg1"/>
                    </a:solidFill>
                    <a:ea typeface="ＭＳ Ｐゴシック" charset="-128"/>
                  </a:rPr>
                </a:br>
                <a:r>
                  <a:rPr lang="en-US" sz="1400" dirty="0">
                    <a:solidFill>
                      <a:schemeClr val="bg1"/>
                    </a:solidFill>
                    <a:ea typeface="ＭＳ Ｐゴシック" charset="-128"/>
                  </a:rPr>
                  <a:t>a statement or newsletter</a:t>
                </a:r>
                <a:br>
                  <a:rPr lang="en-US" sz="1400" dirty="0">
                    <a:solidFill>
                      <a:schemeClr val="bg1"/>
                    </a:solidFill>
                    <a:ea typeface="ＭＳ Ｐゴシック" charset="-128"/>
                  </a:rPr>
                </a:br>
                <a:r>
                  <a:rPr lang="en-US" sz="1400" dirty="0">
                    <a:solidFill>
                      <a:schemeClr val="bg1"/>
                    </a:solidFill>
                    <a:ea typeface="ＭＳ Ｐゴシック" charset="-128"/>
                  </a:rPr>
                  <a:t>post on how the legislation could harm patients</a:t>
                </a:r>
              </a:p>
            </p:txBody>
          </p:sp>
          <p:sp>
            <p:nvSpPr>
              <p:cNvPr id="11" name="Freeform 10"/>
              <p:cNvSpPr>
                <a:spLocks noChangeAspect="1"/>
              </p:cNvSpPr>
              <p:nvPr/>
            </p:nvSpPr>
            <p:spPr>
              <a:xfrm>
                <a:off x="4486128" y="2571628"/>
                <a:ext cx="628945" cy="552572"/>
              </a:xfrm>
              <a:custGeom>
                <a:avLst/>
                <a:gdLst>
                  <a:gd name="connsiteX0" fmla="*/ 338746 w 2800350"/>
                  <a:gd name="connsiteY0" fmla="*/ 1916958 h 2343150"/>
                  <a:gd name="connsiteX1" fmla="*/ 2233004 w 2800350"/>
                  <a:gd name="connsiteY1" fmla="*/ 1916958 h 2343150"/>
                  <a:gd name="connsiteX2" fmla="*/ 2257425 w 2800350"/>
                  <a:gd name="connsiteY2" fmla="*/ 1941379 h 2343150"/>
                  <a:gd name="connsiteX3" fmla="*/ 2257425 w 2800350"/>
                  <a:gd name="connsiteY3" fmla="*/ 2039060 h 2343150"/>
                  <a:gd name="connsiteX4" fmla="*/ 2233004 w 2800350"/>
                  <a:gd name="connsiteY4" fmla="*/ 2063481 h 2343150"/>
                  <a:gd name="connsiteX5" fmla="*/ 338746 w 2800350"/>
                  <a:gd name="connsiteY5" fmla="*/ 2063481 h 2343150"/>
                  <a:gd name="connsiteX6" fmla="*/ 314325 w 2800350"/>
                  <a:gd name="connsiteY6" fmla="*/ 2039060 h 2343150"/>
                  <a:gd name="connsiteX7" fmla="*/ 314325 w 2800350"/>
                  <a:gd name="connsiteY7" fmla="*/ 1941379 h 2343150"/>
                  <a:gd name="connsiteX8" fmla="*/ 338746 w 2800350"/>
                  <a:gd name="connsiteY8" fmla="*/ 1916958 h 2343150"/>
                  <a:gd name="connsiteX9" fmla="*/ 338746 w 2800350"/>
                  <a:gd name="connsiteY9" fmla="*/ 1687343 h 2343150"/>
                  <a:gd name="connsiteX10" fmla="*/ 2233004 w 2800350"/>
                  <a:gd name="connsiteY10" fmla="*/ 1687343 h 2343150"/>
                  <a:gd name="connsiteX11" fmla="*/ 2257425 w 2800350"/>
                  <a:gd name="connsiteY11" fmla="*/ 1711764 h 2343150"/>
                  <a:gd name="connsiteX12" fmla="*/ 2257425 w 2800350"/>
                  <a:gd name="connsiteY12" fmla="*/ 1809445 h 2343150"/>
                  <a:gd name="connsiteX13" fmla="*/ 2233004 w 2800350"/>
                  <a:gd name="connsiteY13" fmla="*/ 1833866 h 2343150"/>
                  <a:gd name="connsiteX14" fmla="*/ 338746 w 2800350"/>
                  <a:gd name="connsiteY14" fmla="*/ 1833866 h 2343150"/>
                  <a:gd name="connsiteX15" fmla="*/ 314325 w 2800350"/>
                  <a:gd name="connsiteY15" fmla="*/ 1809445 h 2343150"/>
                  <a:gd name="connsiteX16" fmla="*/ 314325 w 2800350"/>
                  <a:gd name="connsiteY16" fmla="*/ 1711764 h 2343150"/>
                  <a:gd name="connsiteX17" fmla="*/ 338746 w 2800350"/>
                  <a:gd name="connsiteY17" fmla="*/ 1687343 h 2343150"/>
                  <a:gd name="connsiteX18" fmla="*/ 338746 w 2800350"/>
                  <a:gd name="connsiteY18" fmla="*/ 1457729 h 2343150"/>
                  <a:gd name="connsiteX19" fmla="*/ 2233004 w 2800350"/>
                  <a:gd name="connsiteY19" fmla="*/ 1457729 h 2343150"/>
                  <a:gd name="connsiteX20" fmla="*/ 2257425 w 2800350"/>
                  <a:gd name="connsiteY20" fmla="*/ 1482150 h 2343150"/>
                  <a:gd name="connsiteX21" fmla="*/ 2257425 w 2800350"/>
                  <a:gd name="connsiteY21" fmla="*/ 1579831 h 2343150"/>
                  <a:gd name="connsiteX22" fmla="*/ 2233004 w 2800350"/>
                  <a:gd name="connsiteY22" fmla="*/ 1604252 h 2343150"/>
                  <a:gd name="connsiteX23" fmla="*/ 338746 w 2800350"/>
                  <a:gd name="connsiteY23" fmla="*/ 1604252 h 2343150"/>
                  <a:gd name="connsiteX24" fmla="*/ 314325 w 2800350"/>
                  <a:gd name="connsiteY24" fmla="*/ 1579831 h 2343150"/>
                  <a:gd name="connsiteX25" fmla="*/ 314325 w 2800350"/>
                  <a:gd name="connsiteY25" fmla="*/ 1482150 h 2343150"/>
                  <a:gd name="connsiteX26" fmla="*/ 338746 w 2800350"/>
                  <a:gd name="connsiteY26" fmla="*/ 1457729 h 2343150"/>
                  <a:gd name="connsiteX27" fmla="*/ 338746 w 2800350"/>
                  <a:gd name="connsiteY27" fmla="*/ 1228116 h 2343150"/>
                  <a:gd name="connsiteX28" fmla="*/ 1382644 w 2800350"/>
                  <a:gd name="connsiteY28" fmla="*/ 1228116 h 2343150"/>
                  <a:gd name="connsiteX29" fmla="*/ 1407065 w 2800350"/>
                  <a:gd name="connsiteY29" fmla="*/ 1252537 h 2343150"/>
                  <a:gd name="connsiteX30" fmla="*/ 1407065 w 2800350"/>
                  <a:gd name="connsiteY30" fmla="*/ 1350218 h 2343150"/>
                  <a:gd name="connsiteX31" fmla="*/ 1382644 w 2800350"/>
                  <a:gd name="connsiteY31" fmla="*/ 1374639 h 2343150"/>
                  <a:gd name="connsiteX32" fmla="*/ 338746 w 2800350"/>
                  <a:gd name="connsiteY32" fmla="*/ 1374639 h 2343150"/>
                  <a:gd name="connsiteX33" fmla="*/ 314325 w 2800350"/>
                  <a:gd name="connsiteY33" fmla="*/ 1350218 h 2343150"/>
                  <a:gd name="connsiteX34" fmla="*/ 314325 w 2800350"/>
                  <a:gd name="connsiteY34" fmla="*/ 1252537 h 2343150"/>
                  <a:gd name="connsiteX35" fmla="*/ 338746 w 2800350"/>
                  <a:gd name="connsiteY35" fmla="*/ 1228116 h 2343150"/>
                  <a:gd name="connsiteX36" fmla="*/ 338746 w 2800350"/>
                  <a:gd name="connsiteY36" fmla="*/ 998503 h 2343150"/>
                  <a:gd name="connsiteX37" fmla="*/ 1382644 w 2800350"/>
                  <a:gd name="connsiteY37" fmla="*/ 998503 h 2343150"/>
                  <a:gd name="connsiteX38" fmla="*/ 1407065 w 2800350"/>
                  <a:gd name="connsiteY38" fmla="*/ 1022924 h 2343150"/>
                  <a:gd name="connsiteX39" fmla="*/ 1407065 w 2800350"/>
                  <a:gd name="connsiteY39" fmla="*/ 1120605 h 2343150"/>
                  <a:gd name="connsiteX40" fmla="*/ 1382644 w 2800350"/>
                  <a:gd name="connsiteY40" fmla="*/ 1145026 h 2343150"/>
                  <a:gd name="connsiteX41" fmla="*/ 338746 w 2800350"/>
                  <a:gd name="connsiteY41" fmla="*/ 1145026 h 2343150"/>
                  <a:gd name="connsiteX42" fmla="*/ 314325 w 2800350"/>
                  <a:gd name="connsiteY42" fmla="*/ 1120605 h 2343150"/>
                  <a:gd name="connsiteX43" fmla="*/ 314325 w 2800350"/>
                  <a:gd name="connsiteY43" fmla="*/ 1022924 h 2343150"/>
                  <a:gd name="connsiteX44" fmla="*/ 338746 w 2800350"/>
                  <a:gd name="connsiteY44" fmla="*/ 998503 h 2343150"/>
                  <a:gd name="connsiteX45" fmla="*/ 1535385 w 2800350"/>
                  <a:gd name="connsiteY45" fmla="*/ 768890 h 2343150"/>
                  <a:gd name="connsiteX46" fmla="*/ 2214828 w 2800350"/>
                  <a:gd name="connsiteY46" fmla="*/ 768890 h 2343150"/>
                  <a:gd name="connsiteX47" fmla="*/ 2257424 w 2800350"/>
                  <a:gd name="connsiteY47" fmla="*/ 811486 h 2343150"/>
                  <a:gd name="connsiteX48" fmla="*/ 2257424 w 2800350"/>
                  <a:gd name="connsiteY48" fmla="*/ 1332041 h 2343150"/>
                  <a:gd name="connsiteX49" fmla="*/ 2214828 w 2800350"/>
                  <a:gd name="connsiteY49" fmla="*/ 1374637 h 2343150"/>
                  <a:gd name="connsiteX50" fmla="*/ 1535385 w 2800350"/>
                  <a:gd name="connsiteY50" fmla="*/ 1374637 h 2343150"/>
                  <a:gd name="connsiteX51" fmla="*/ 1492789 w 2800350"/>
                  <a:gd name="connsiteY51" fmla="*/ 1332041 h 2343150"/>
                  <a:gd name="connsiteX52" fmla="*/ 1492789 w 2800350"/>
                  <a:gd name="connsiteY52" fmla="*/ 811486 h 2343150"/>
                  <a:gd name="connsiteX53" fmla="*/ 1535385 w 2800350"/>
                  <a:gd name="connsiteY53" fmla="*/ 768890 h 2343150"/>
                  <a:gd name="connsiteX54" fmla="*/ 338746 w 2800350"/>
                  <a:gd name="connsiteY54" fmla="*/ 768890 h 2343150"/>
                  <a:gd name="connsiteX55" fmla="*/ 350095 w 2800350"/>
                  <a:gd name="connsiteY55" fmla="*/ 768890 h 2343150"/>
                  <a:gd name="connsiteX56" fmla="*/ 1382644 w 2800350"/>
                  <a:gd name="connsiteY56" fmla="*/ 768890 h 2343150"/>
                  <a:gd name="connsiteX57" fmla="*/ 1393993 w 2800350"/>
                  <a:gd name="connsiteY57" fmla="*/ 768890 h 2343150"/>
                  <a:gd name="connsiteX58" fmla="*/ 1418414 w 2800350"/>
                  <a:gd name="connsiteY58" fmla="*/ 793311 h 2343150"/>
                  <a:gd name="connsiteX59" fmla="*/ 1418414 w 2800350"/>
                  <a:gd name="connsiteY59" fmla="*/ 890992 h 2343150"/>
                  <a:gd name="connsiteX60" fmla="*/ 1393993 w 2800350"/>
                  <a:gd name="connsiteY60" fmla="*/ 915413 h 2343150"/>
                  <a:gd name="connsiteX61" fmla="*/ 1382644 w 2800350"/>
                  <a:gd name="connsiteY61" fmla="*/ 915413 h 2343150"/>
                  <a:gd name="connsiteX62" fmla="*/ 350095 w 2800350"/>
                  <a:gd name="connsiteY62" fmla="*/ 915413 h 2343150"/>
                  <a:gd name="connsiteX63" fmla="*/ 338746 w 2800350"/>
                  <a:gd name="connsiteY63" fmla="*/ 915413 h 2343150"/>
                  <a:gd name="connsiteX64" fmla="*/ 314325 w 2800350"/>
                  <a:gd name="connsiteY64" fmla="*/ 890992 h 2343150"/>
                  <a:gd name="connsiteX65" fmla="*/ 314325 w 2800350"/>
                  <a:gd name="connsiteY65" fmla="*/ 793311 h 2343150"/>
                  <a:gd name="connsiteX66" fmla="*/ 338746 w 2800350"/>
                  <a:gd name="connsiteY66" fmla="*/ 768890 h 2343150"/>
                  <a:gd name="connsiteX67" fmla="*/ 381001 w 2800350"/>
                  <a:gd name="connsiteY67" fmla="*/ 285750 h 2343150"/>
                  <a:gd name="connsiteX68" fmla="*/ 2190749 w 2800350"/>
                  <a:gd name="connsiteY68" fmla="*/ 285750 h 2343150"/>
                  <a:gd name="connsiteX69" fmla="*/ 2257425 w 2800350"/>
                  <a:gd name="connsiteY69" fmla="*/ 352426 h 2343150"/>
                  <a:gd name="connsiteX70" fmla="*/ 2257425 w 2800350"/>
                  <a:gd name="connsiteY70" fmla="*/ 619124 h 2343150"/>
                  <a:gd name="connsiteX71" fmla="*/ 2190749 w 2800350"/>
                  <a:gd name="connsiteY71" fmla="*/ 685800 h 2343150"/>
                  <a:gd name="connsiteX72" fmla="*/ 381001 w 2800350"/>
                  <a:gd name="connsiteY72" fmla="*/ 685800 h 2343150"/>
                  <a:gd name="connsiteX73" fmla="*/ 314325 w 2800350"/>
                  <a:gd name="connsiteY73" fmla="*/ 619124 h 2343150"/>
                  <a:gd name="connsiteX74" fmla="*/ 314325 w 2800350"/>
                  <a:gd name="connsiteY74" fmla="*/ 352426 h 2343150"/>
                  <a:gd name="connsiteX75" fmla="*/ 381001 w 2800350"/>
                  <a:gd name="connsiteY75" fmla="*/ 285750 h 2343150"/>
                  <a:gd name="connsiteX76" fmla="*/ 2650585 w 2800350"/>
                  <a:gd name="connsiteY76" fmla="*/ 228600 h 2343150"/>
                  <a:gd name="connsiteX77" fmla="*/ 2682866 w 2800350"/>
                  <a:gd name="connsiteY77" fmla="*/ 228600 h 2343150"/>
                  <a:gd name="connsiteX78" fmla="*/ 2800350 w 2800350"/>
                  <a:gd name="connsiteY78" fmla="*/ 346084 h 2343150"/>
                  <a:gd name="connsiteX79" fmla="*/ 2800350 w 2800350"/>
                  <a:gd name="connsiteY79" fmla="*/ 2225666 h 2343150"/>
                  <a:gd name="connsiteX80" fmla="*/ 2682866 w 2800350"/>
                  <a:gd name="connsiteY80" fmla="*/ 2343150 h 2343150"/>
                  <a:gd name="connsiteX81" fmla="*/ 2520400 w 2800350"/>
                  <a:gd name="connsiteY81" fmla="*/ 2343150 h 2343150"/>
                  <a:gd name="connsiteX82" fmla="*/ 2650585 w 2800350"/>
                  <a:gd name="connsiteY82" fmla="*/ 2212965 h 2343150"/>
                  <a:gd name="connsiteX83" fmla="*/ 199856 w 2800350"/>
                  <a:gd name="connsiteY83" fmla="*/ 139835 h 2343150"/>
                  <a:gd name="connsiteX84" fmla="*/ 142875 w 2800350"/>
                  <a:gd name="connsiteY84" fmla="*/ 196816 h 2343150"/>
                  <a:gd name="connsiteX85" fmla="*/ 142875 w 2800350"/>
                  <a:gd name="connsiteY85" fmla="*/ 2120800 h 2343150"/>
                  <a:gd name="connsiteX86" fmla="*/ 199856 w 2800350"/>
                  <a:gd name="connsiteY86" fmla="*/ 2177781 h 2343150"/>
                  <a:gd name="connsiteX87" fmla="*/ 2371894 w 2800350"/>
                  <a:gd name="connsiteY87" fmla="*/ 2177781 h 2343150"/>
                  <a:gd name="connsiteX88" fmla="*/ 2428875 w 2800350"/>
                  <a:gd name="connsiteY88" fmla="*/ 2120800 h 2343150"/>
                  <a:gd name="connsiteX89" fmla="*/ 2428875 w 2800350"/>
                  <a:gd name="connsiteY89" fmla="*/ 196816 h 2343150"/>
                  <a:gd name="connsiteX90" fmla="*/ 2371894 w 2800350"/>
                  <a:gd name="connsiteY90" fmla="*/ 139835 h 2343150"/>
                  <a:gd name="connsiteX91" fmla="*/ 130185 w 2800350"/>
                  <a:gd name="connsiteY91" fmla="*/ 0 h 2343150"/>
                  <a:gd name="connsiteX92" fmla="*/ 2441565 w 2800350"/>
                  <a:gd name="connsiteY92" fmla="*/ 0 h 2343150"/>
                  <a:gd name="connsiteX93" fmla="*/ 2571750 w 2800350"/>
                  <a:gd name="connsiteY93" fmla="*/ 130185 h 2343150"/>
                  <a:gd name="connsiteX94" fmla="*/ 2571750 w 2800350"/>
                  <a:gd name="connsiteY94" fmla="*/ 2212965 h 2343150"/>
                  <a:gd name="connsiteX95" fmla="*/ 2441565 w 2800350"/>
                  <a:gd name="connsiteY95" fmla="*/ 2343150 h 2343150"/>
                  <a:gd name="connsiteX96" fmla="*/ 130185 w 2800350"/>
                  <a:gd name="connsiteY96" fmla="*/ 2343150 h 2343150"/>
                  <a:gd name="connsiteX97" fmla="*/ 0 w 2800350"/>
                  <a:gd name="connsiteY97" fmla="*/ 2212965 h 2343150"/>
                  <a:gd name="connsiteX98" fmla="*/ 0 w 2800350"/>
                  <a:gd name="connsiteY98" fmla="*/ 130185 h 2343150"/>
                  <a:gd name="connsiteX99" fmla="*/ 130185 w 2800350"/>
                  <a:gd name="connsiteY99" fmla="*/ 0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800350" h="2343150">
                    <a:moveTo>
                      <a:pt x="338746" y="1916958"/>
                    </a:moveTo>
                    <a:lnTo>
                      <a:pt x="2233004" y="1916958"/>
                    </a:lnTo>
                    <a:cubicBezTo>
                      <a:pt x="2246491" y="1916958"/>
                      <a:pt x="2257425" y="1927892"/>
                      <a:pt x="2257425" y="1941379"/>
                    </a:cubicBezTo>
                    <a:lnTo>
                      <a:pt x="2257425" y="2039060"/>
                    </a:lnTo>
                    <a:cubicBezTo>
                      <a:pt x="2257425" y="2052547"/>
                      <a:pt x="2246491" y="2063481"/>
                      <a:pt x="2233004" y="2063481"/>
                    </a:cubicBezTo>
                    <a:lnTo>
                      <a:pt x="338746" y="2063481"/>
                    </a:lnTo>
                    <a:cubicBezTo>
                      <a:pt x="325259" y="2063481"/>
                      <a:pt x="314325" y="2052547"/>
                      <a:pt x="314325" y="2039060"/>
                    </a:cubicBezTo>
                    <a:lnTo>
                      <a:pt x="314325" y="1941379"/>
                    </a:lnTo>
                    <a:cubicBezTo>
                      <a:pt x="314325" y="1927892"/>
                      <a:pt x="325259" y="1916958"/>
                      <a:pt x="338746" y="1916958"/>
                    </a:cubicBezTo>
                    <a:close/>
                    <a:moveTo>
                      <a:pt x="338746" y="1687343"/>
                    </a:moveTo>
                    <a:lnTo>
                      <a:pt x="2233004" y="1687343"/>
                    </a:lnTo>
                    <a:cubicBezTo>
                      <a:pt x="2246491" y="1687343"/>
                      <a:pt x="2257425" y="1698277"/>
                      <a:pt x="2257425" y="1711764"/>
                    </a:cubicBezTo>
                    <a:lnTo>
                      <a:pt x="2257425" y="1809445"/>
                    </a:lnTo>
                    <a:cubicBezTo>
                      <a:pt x="2257425" y="1822932"/>
                      <a:pt x="2246491" y="1833866"/>
                      <a:pt x="2233004" y="1833866"/>
                    </a:cubicBezTo>
                    <a:lnTo>
                      <a:pt x="338746" y="1833866"/>
                    </a:lnTo>
                    <a:cubicBezTo>
                      <a:pt x="325259" y="1833866"/>
                      <a:pt x="314325" y="1822932"/>
                      <a:pt x="314325" y="1809445"/>
                    </a:cubicBezTo>
                    <a:lnTo>
                      <a:pt x="314325" y="1711764"/>
                    </a:lnTo>
                    <a:cubicBezTo>
                      <a:pt x="314325" y="1698277"/>
                      <a:pt x="325259" y="1687343"/>
                      <a:pt x="338746" y="1687343"/>
                    </a:cubicBezTo>
                    <a:close/>
                    <a:moveTo>
                      <a:pt x="338746" y="1457729"/>
                    </a:moveTo>
                    <a:lnTo>
                      <a:pt x="2233004" y="1457729"/>
                    </a:lnTo>
                    <a:cubicBezTo>
                      <a:pt x="2246491" y="1457729"/>
                      <a:pt x="2257425" y="1468663"/>
                      <a:pt x="2257425" y="1482150"/>
                    </a:cubicBezTo>
                    <a:lnTo>
                      <a:pt x="2257425" y="1579831"/>
                    </a:lnTo>
                    <a:cubicBezTo>
                      <a:pt x="2257425" y="1593318"/>
                      <a:pt x="2246491" y="1604252"/>
                      <a:pt x="2233004" y="1604252"/>
                    </a:cubicBezTo>
                    <a:lnTo>
                      <a:pt x="338746" y="1604252"/>
                    </a:lnTo>
                    <a:cubicBezTo>
                      <a:pt x="325259" y="1604252"/>
                      <a:pt x="314325" y="1593318"/>
                      <a:pt x="314325" y="1579831"/>
                    </a:cubicBezTo>
                    <a:lnTo>
                      <a:pt x="314325" y="1482150"/>
                    </a:lnTo>
                    <a:cubicBezTo>
                      <a:pt x="314325" y="1468663"/>
                      <a:pt x="325259" y="1457729"/>
                      <a:pt x="338746" y="1457729"/>
                    </a:cubicBezTo>
                    <a:close/>
                    <a:moveTo>
                      <a:pt x="338746" y="1228116"/>
                    </a:moveTo>
                    <a:lnTo>
                      <a:pt x="1382644" y="1228116"/>
                    </a:lnTo>
                    <a:cubicBezTo>
                      <a:pt x="1396131" y="1228116"/>
                      <a:pt x="1407065" y="1239050"/>
                      <a:pt x="1407065" y="1252537"/>
                    </a:cubicBezTo>
                    <a:lnTo>
                      <a:pt x="1407065" y="1350218"/>
                    </a:lnTo>
                    <a:cubicBezTo>
                      <a:pt x="1407065" y="1363705"/>
                      <a:pt x="1396131" y="1374639"/>
                      <a:pt x="1382644" y="1374639"/>
                    </a:cubicBezTo>
                    <a:lnTo>
                      <a:pt x="338746" y="1374639"/>
                    </a:lnTo>
                    <a:cubicBezTo>
                      <a:pt x="325259" y="1374639"/>
                      <a:pt x="314325" y="1363705"/>
                      <a:pt x="314325" y="1350218"/>
                    </a:cubicBezTo>
                    <a:lnTo>
                      <a:pt x="314325" y="1252537"/>
                    </a:lnTo>
                    <a:cubicBezTo>
                      <a:pt x="314325" y="1239050"/>
                      <a:pt x="325259" y="1228116"/>
                      <a:pt x="338746" y="1228116"/>
                    </a:cubicBezTo>
                    <a:close/>
                    <a:moveTo>
                      <a:pt x="338746" y="998503"/>
                    </a:moveTo>
                    <a:lnTo>
                      <a:pt x="1382644" y="998503"/>
                    </a:lnTo>
                    <a:cubicBezTo>
                      <a:pt x="1396131" y="998503"/>
                      <a:pt x="1407065" y="1009437"/>
                      <a:pt x="1407065" y="1022924"/>
                    </a:cubicBezTo>
                    <a:lnTo>
                      <a:pt x="1407065" y="1120605"/>
                    </a:lnTo>
                    <a:cubicBezTo>
                      <a:pt x="1407065" y="1134092"/>
                      <a:pt x="1396131" y="1145026"/>
                      <a:pt x="1382644" y="1145026"/>
                    </a:cubicBezTo>
                    <a:lnTo>
                      <a:pt x="338746" y="1145026"/>
                    </a:lnTo>
                    <a:cubicBezTo>
                      <a:pt x="325259" y="1145026"/>
                      <a:pt x="314325" y="1134092"/>
                      <a:pt x="314325" y="1120605"/>
                    </a:cubicBezTo>
                    <a:lnTo>
                      <a:pt x="314325" y="1022924"/>
                    </a:lnTo>
                    <a:cubicBezTo>
                      <a:pt x="314325" y="1009437"/>
                      <a:pt x="325259" y="998503"/>
                      <a:pt x="338746" y="998503"/>
                    </a:cubicBezTo>
                    <a:close/>
                    <a:moveTo>
                      <a:pt x="1535385" y="768890"/>
                    </a:moveTo>
                    <a:lnTo>
                      <a:pt x="2214828" y="768890"/>
                    </a:lnTo>
                    <a:cubicBezTo>
                      <a:pt x="2238353" y="768890"/>
                      <a:pt x="2257424" y="787961"/>
                      <a:pt x="2257424" y="811486"/>
                    </a:cubicBezTo>
                    <a:lnTo>
                      <a:pt x="2257424" y="1332041"/>
                    </a:lnTo>
                    <a:cubicBezTo>
                      <a:pt x="2257424" y="1355566"/>
                      <a:pt x="2238353" y="1374637"/>
                      <a:pt x="2214828" y="1374637"/>
                    </a:cubicBezTo>
                    <a:lnTo>
                      <a:pt x="1535385" y="1374637"/>
                    </a:lnTo>
                    <a:cubicBezTo>
                      <a:pt x="1511860" y="1374637"/>
                      <a:pt x="1492789" y="1355566"/>
                      <a:pt x="1492789" y="1332041"/>
                    </a:cubicBezTo>
                    <a:lnTo>
                      <a:pt x="1492789" y="811486"/>
                    </a:lnTo>
                    <a:cubicBezTo>
                      <a:pt x="1492789" y="787961"/>
                      <a:pt x="1511860" y="768890"/>
                      <a:pt x="1535385" y="768890"/>
                    </a:cubicBezTo>
                    <a:close/>
                    <a:moveTo>
                      <a:pt x="338746" y="768890"/>
                    </a:moveTo>
                    <a:lnTo>
                      <a:pt x="350095" y="768890"/>
                    </a:lnTo>
                    <a:lnTo>
                      <a:pt x="1382644" y="768890"/>
                    </a:lnTo>
                    <a:lnTo>
                      <a:pt x="1393993" y="768890"/>
                    </a:lnTo>
                    <a:cubicBezTo>
                      <a:pt x="1407480" y="768890"/>
                      <a:pt x="1418414" y="779824"/>
                      <a:pt x="1418414" y="793311"/>
                    </a:cubicBezTo>
                    <a:lnTo>
                      <a:pt x="1418414" y="890992"/>
                    </a:lnTo>
                    <a:cubicBezTo>
                      <a:pt x="1418414" y="904479"/>
                      <a:pt x="1407480" y="915413"/>
                      <a:pt x="1393993" y="915413"/>
                    </a:cubicBezTo>
                    <a:lnTo>
                      <a:pt x="1382644" y="915413"/>
                    </a:lnTo>
                    <a:lnTo>
                      <a:pt x="350095" y="915413"/>
                    </a:lnTo>
                    <a:lnTo>
                      <a:pt x="338746" y="915413"/>
                    </a:lnTo>
                    <a:cubicBezTo>
                      <a:pt x="325259" y="915413"/>
                      <a:pt x="314325" y="904479"/>
                      <a:pt x="314325" y="890992"/>
                    </a:cubicBezTo>
                    <a:lnTo>
                      <a:pt x="314325" y="793311"/>
                    </a:lnTo>
                    <a:cubicBezTo>
                      <a:pt x="314325" y="779824"/>
                      <a:pt x="325259" y="768890"/>
                      <a:pt x="338746" y="768890"/>
                    </a:cubicBezTo>
                    <a:close/>
                    <a:moveTo>
                      <a:pt x="381001" y="285750"/>
                    </a:moveTo>
                    <a:lnTo>
                      <a:pt x="2190749" y="285750"/>
                    </a:lnTo>
                    <a:cubicBezTo>
                      <a:pt x="2227573" y="285750"/>
                      <a:pt x="2257425" y="315602"/>
                      <a:pt x="2257425" y="352426"/>
                    </a:cubicBezTo>
                    <a:lnTo>
                      <a:pt x="2257425" y="619124"/>
                    </a:lnTo>
                    <a:cubicBezTo>
                      <a:pt x="2257425" y="655948"/>
                      <a:pt x="2227573" y="685800"/>
                      <a:pt x="2190749" y="685800"/>
                    </a:cubicBezTo>
                    <a:lnTo>
                      <a:pt x="381001" y="685800"/>
                    </a:lnTo>
                    <a:cubicBezTo>
                      <a:pt x="344177" y="685800"/>
                      <a:pt x="314325" y="655948"/>
                      <a:pt x="314325" y="619124"/>
                    </a:cubicBezTo>
                    <a:lnTo>
                      <a:pt x="314325" y="352426"/>
                    </a:lnTo>
                    <a:cubicBezTo>
                      <a:pt x="314325" y="315602"/>
                      <a:pt x="344177" y="285750"/>
                      <a:pt x="381001" y="285750"/>
                    </a:cubicBezTo>
                    <a:close/>
                    <a:moveTo>
                      <a:pt x="2650585" y="228600"/>
                    </a:moveTo>
                    <a:lnTo>
                      <a:pt x="2682866" y="228600"/>
                    </a:lnTo>
                    <a:cubicBezTo>
                      <a:pt x="2747751" y="228600"/>
                      <a:pt x="2800350" y="281199"/>
                      <a:pt x="2800350" y="346084"/>
                    </a:cubicBezTo>
                    <a:lnTo>
                      <a:pt x="2800350" y="2225666"/>
                    </a:lnTo>
                    <a:cubicBezTo>
                      <a:pt x="2800350" y="2290551"/>
                      <a:pt x="2747751" y="2343150"/>
                      <a:pt x="2682866" y="2343150"/>
                    </a:cubicBezTo>
                    <a:lnTo>
                      <a:pt x="2520400" y="2343150"/>
                    </a:lnTo>
                    <a:cubicBezTo>
                      <a:pt x="2592299" y="2343150"/>
                      <a:pt x="2650585" y="2284864"/>
                      <a:pt x="2650585" y="2212965"/>
                    </a:cubicBezTo>
                    <a:close/>
                    <a:moveTo>
                      <a:pt x="199856" y="139835"/>
                    </a:moveTo>
                    <a:cubicBezTo>
                      <a:pt x="168386" y="139835"/>
                      <a:pt x="142875" y="165346"/>
                      <a:pt x="142875" y="196816"/>
                    </a:cubicBezTo>
                    <a:lnTo>
                      <a:pt x="142875" y="2120800"/>
                    </a:lnTo>
                    <a:cubicBezTo>
                      <a:pt x="142875" y="2152270"/>
                      <a:pt x="168386" y="2177781"/>
                      <a:pt x="199856" y="2177781"/>
                    </a:cubicBezTo>
                    <a:lnTo>
                      <a:pt x="2371894" y="2177781"/>
                    </a:lnTo>
                    <a:cubicBezTo>
                      <a:pt x="2403364" y="2177781"/>
                      <a:pt x="2428875" y="2152270"/>
                      <a:pt x="2428875" y="2120800"/>
                    </a:cubicBezTo>
                    <a:lnTo>
                      <a:pt x="2428875" y="196816"/>
                    </a:lnTo>
                    <a:cubicBezTo>
                      <a:pt x="2428875" y="165346"/>
                      <a:pt x="2403364" y="139835"/>
                      <a:pt x="2371894" y="139835"/>
                    </a:cubicBezTo>
                    <a:close/>
                    <a:moveTo>
                      <a:pt x="130185" y="0"/>
                    </a:moveTo>
                    <a:lnTo>
                      <a:pt x="2441565" y="0"/>
                    </a:lnTo>
                    <a:cubicBezTo>
                      <a:pt x="2513464" y="0"/>
                      <a:pt x="2571750" y="58286"/>
                      <a:pt x="2571750" y="130185"/>
                    </a:cubicBezTo>
                    <a:lnTo>
                      <a:pt x="2571750" y="2212965"/>
                    </a:lnTo>
                    <a:cubicBezTo>
                      <a:pt x="2571750" y="2284864"/>
                      <a:pt x="2513464" y="2343150"/>
                      <a:pt x="2441565" y="2343150"/>
                    </a:cubicBezTo>
                    <a:lnTo>
                      <a:pt x="130185" y="2343150"/>
                    </a:lnTo>
                    <a:cubicBezTo>
                      <a:pt x="58286" y="2343150"/>
                      <a:pt x="0" y="2284864"/>
                      <a:pt x="0" y="2212965"/>
                    </a:cubicBezTo>
                    <a:lnTo>
                      <a:pt x="0" y="130185"/>
                    </a:lnTo>
                    <a:cubicBezTo>
                      <a:pt x="0" y="58286"/>
                      <a:pt x="58286" y="0"/>
                      <a:pt x="130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dirty="0"/>
              </a:p>
            </p:txBody>
          </p:sp>
        </p:grpSp>
        <p:grpSp>
          <p:nvGrpSpPr>
            <p:cNvPr id="24" name="Group 23">
              <a:extLst>
                <a:ext uri="{FF2B5EF4-FFF2-40B4-BE49-F238E27FC236}">
                  <a16:creationId xmlns:a16="http://schemas.microsoft.com/office/drawing/2014/main" xmlns="" id="{5F105DA0-044D-4853-9C13-BF9F470F28A9}"/>
                </a:ext>
              </a:extLst>
            </p:cNvPr>
            <p:cNvGrpSpPr/>
            <p:nvPr/>
          </p:nvGrpSpPr>
          <p:grpSpPr>
            <a:xfrm>
              <a:off x="217715" y="2505242"/>
              <a:ext cx="1684997" cy="2377440"/>
              <a:chOff x="228600" y="2411628"/>
              <a:chExt cx="1769247" cy="2496312"/>
            </a:xfrm>
          </p:grpSpPr>
          <p:sp>
            <p:nvSpPr>
              <p:cNvPr id="7" name="Rectangle 6"/>
              <p:cNvSpPr/>
              <p:nvPr/>
            </p:nvSpPr>
            <p:spPr>
              <a:xfrm>
                <a:off x="228600" y="2411628"/>
                <a:ext cx="1769247" cy="2496312"/>
              </a:xfrm>
              <a:prstGeom prst="rect">
                <a:avLst/>
              </a:prstGeom>
              <a:solidFill>
                <a:srgbClr val="208EA2"/>
              </a:solidFill>
              <a:ln>
                <a:noFill/>
              </a:ln>
            </p:spPr>
            <p:txBody>
              <a:bodyPr rot="0" spcFirstLastPara="0" vertOverflow="overflow" horzOverflow="overflow" vert="horz" wrap="square" lIns="45720" tIns="731520" rIns="45720" bIns="0" numCol="1" spcCol="0" rtlCol="0" fromWordArt="0" anchor="t" anchorCtr="0" forceAA="0" compatLnSpc="1">
                <a:prstTxWarp prst="textNoShape">
                  <a:avLst/>
                </a:prstTxWarp>
                <a:noAutofit/>
              </a:bodyPr>
              <a:lstStyle/>
              <a:p>
                <a:pPr marL="0" lvl="1" algn="ctr">
                  <a:spcBef>
                    <a:spcPts val="190"/>
                  </a:spcBef>
                  <a:spcAft>
                    <a:spcPts val="190"/>
                  </a:spcAft>
                  <a:buSzPct val="100000"/>
                </a:pPr>
                <a:r>
                  <a:rPr lang="en-US" sz="1400" dirty="0">
                    <a:solidFill>
                      <a:schemeClr val="bg1"/>
                    </a:solidFill>
                    <a:ea typeface="ＭＳ Ｐゴシック" charset="-128"/>
                  </a:rPr>
                  <a:t>Ask to MHA networks is to </a:t>
                </a:r>
                <a:r>
                  <a:rPr lang="en-US" sz="1600" dirty="0">
                    <a:solidFill>
                      <a:schemeClr val="bg1"/>
                    </a:solidFill>
                    <a:ea typeface="ＭＳ Ｐゴシック" charset="-128"/>
                  </a:rPr>
                  <a:t>Make a WISE Choice and Support 340B! </a:t>
                </a:r>
              </a:p>
            </p:txBody>
          </p:sp>
          <p:sp>
            <p:nvSpPr>
              <p:cNvPr id="12" name="Freeform 11"/>
              <p:cNvSpPr>
                <a:spLocks noChangeAspect="1"/>
              </p:cNvSpPr>
              <p:nvPr/>
            </p:nvSpPr>
            <p:spPr>
              <a:xfrm>
                <a:off x="795931" y="2571628"/>
                <a:ext cx="634585" cy="552572"/>
              </a:xfrm>
              <a:custGeom>
                <a:avLst/>
                <a:gdLst>
                  <a:gd name="connsiteX0" fmla="*/ 2751398 w 5496493"/>
                  <a:gd name="connsiteY0" fmla="*/ 1 h 4558225"/>
                  <a:gd name="connsiteX1" fmla="*/ 3489321 w 5496493"/>
                  <a:gd name="connsiteY1" fmla="*/ 64925 h 4558225"/>
                  <a:gd name="connsiteX2" fmla="*/ 5250161 w 5496493"/>
                  <a:gd name="connsiteY2" fmla="*/ 2470189 h 4558225"/>
                  <a:gd name="connsiteX3" fmla="*/ 2490509 w 5496493"/>
                  <a:gd name="connsiteY3" fmla="*/ 3489050 h 4558225"/>
                  <a:gd name="connsiteX4" fmla="*/ 1450454 w 5496493"/>
                  <a:gd name="connsiteY4" fmla="*/ 4558225 h 4558225"/>
                  <a:gd name="connsiteX5" fmla="*/ 1484578 w 5496493"/>
                  <a:gd name="connsiteY5" fmla="*/ 3300960 h 4558225"/>
                  <a:gd name="connsiteX6" fmla="*/ 767061 w 5496493"/>
                  <a:gd name="connsiteY6" fmla="*/ 536832 h 4558225"/>
                  <a:gd name="connsiteX7" fmla="*/ 2751398 w 5496493"/>
                  <a:gd name="connsiteY7" fmla="*/ 1 h 455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6493" h="4558225">
                    <a:moveTo>
                      <a:pt x="2751398" y="1"/>
                    </a:moveTo>
                    <a:cubicBezTo>
                      <a:pt x="2997496" y="194"/>
                      <a:pt x="3245636" y="21460"/>
                      <a:pt x="3489321" y="64925"/>
                    </a:cubicBezTo>
                    <a:cubicBezTo>
                      <a:pt x="5110303" y="354053"/>
                      <a:pt x="5945169" y="1494459"/>
                      <a:pt x="5250161" y="2470189"/>
                    </a:cubicBezTo>
                    <a:cubicBezTo>
                      <a:pt x="4766127" y="3149729"/>
                      <a:pt x="3657785" y="3558928"/>
                      <a:pt x="2490509" y="3489050"/>
                    </a:cubicBezTo>
                    <a:lnTo>
                      <a:pt x="1450454" y="4558225"/>
                    </a:lnTo>
                    <a:lnTo>
                      <a:pt x="1484578" y="3300960"/>
                    </a:lnTo>
                    <a:cubicBezTo>
                      <a:pt x="-146036" y="2763680"/>
                      <a:pt x="-505400" y="1379283"/>
                      <a:pt x="767061" y="536832"/>
                    </a:cubicBezTo>
                    <a:cubicBezTo>
                      <a:pt x="1293189" y="188501"/>
                      <a:pt x="2013104" y="-578"/>
                      <a:pt x="2751398"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en-US" sz="1714" dirty="0"/>
              </a:p>
            </p:txBody>
          </p:sp>
        </p:grpSp>
        <p:grpSp>
          <p:nvGrpSpPr>
            <p:cNvPr id="28" name="Group 27">
              <a:extLst>
                <a:ext uri="{FF2B5EF4-FFF2-40B4-BE49-F238E27FC236}">
                  <a16:creationId xmlns:a16="http://schemas.microsoft.com/office/drawing/2014/main" xmlns="" id="{B35FDA5B-C37E-4A7F-A153-20ABE81EA1F4}"/>
                </a:ext>
              </a:extLst>
            </p:cNvPr>
            <p:cNvGrpSpPr/>
            <p:nvPr/>
          </p:nvGrpSpPr>
          <p:grpSpPr>
            <a:xfrm>
              <a:off x="5485395" y="2505242"/>
              <a:ext cx="1684997" cy="2377440"/>
              <a:chOff x="5759665" y="2411628"/>
              <a:chExt cx="1769247" cy="2496312"/>
            </a:xfrm>
          </p:grpSpPr>
          <p:sp>
            <p:nvSpPr>
              <p:cNvPr id="14" name="Rectangle 13"/>
              <p:cNvSpPr/>
              <p:nvPr/>
            </p:nvSpPr>
            <p:spPr>
              <a:xfrm>
                <a:off x="5759665" y="2411628"/>
                <a:ext cx="1769247" cy="2496312"/>
              </a:xfrm>
              <a:prstGeom prst="rect">
                <a:avLst/>
              </a:prstGeom>
              <a:solidFill>
                <a:srgbClr val="DC6029"/>
              </a:solidFill>
              <a:ln>
                <a:noFill/>
              </a:ln>
            </p:spPr>
            <p:txBody>
              <a:bodyPr rot="0" spcFirstLastPara="0" vertOverflow="overflow" horzOverflow="overflow" vert="horz" wrap="square" lIns="45720" tIns="731520" rIns="45720" bIns="0" numCol="1" spcCol="0" rtlCol="0" fromWordArt="0" anchor="t" anchorCtr="0" forceAA="0" compatLnSpc="1">
                <a:prstTxWarp prst="textNoShape">
                  <a:avLst/>
                </a:prstTxWarp>
                <a:noAutofit/>
              </a:bodyPr>
              <a:lstStyle/>
              <a:p>
                <a:pPr marL="0" lvl="1" algn="ctr">
                  <a:spcBef>
                    <a:spcPts val="190"/>
                  </a:spcBef>
                  <a:spcAft>
                    <a:spcPts val="190"/>
                  </a:spcAft>
                  <a:buSzPct val="100000"/>
                </a:pPr>
                <a:r>
                  <a:rPr lang="en-US" dirty="0">
                    <a:solidFill>
                      <a:schemeClr val="bg1"/>
                    </a:solidFill>
                    <a:ea typeface="ＭＳ Ｐゴシック" charset="-128"/>
                  </a:rPr>
                  <a:t>Send a letter </a:t>
                </a:r>
                <a:br>
                  <a:rPr lang="en-US" dirty="0">
                    <a:solidFill>
                      <a:schemeClr val="bg1"/>
                    </a:solidFill>
                    <a:ea typeface="ＭＳ Ｐゴシック" charset="-128"/>
                  </a:rPr>
                </a:br>
                <a:r>
                  <a:rPr lang="en-US" sz="1400" dirty="0">
                    <a:solidFill>
                      <a:schemeClr val="bg1"/>
                    </a:solidFill>
                    <a:ea typeface="ＭＳ Ｐゴシック" charset="-128"/>
                  </a:rPr>
                  <a:t>to the Hill expressing concerns about the potential negative impact on </a:t>
                </a:r>
                <a:br>
                  <a:rPr lang="en-US" sz="1400" dirty="0">
                    <a:solidFill>
                      <a:schemeClr val="bg1"/>
                    </a:solidFill>
                    <a:ea typeface="ＭＳ Ｐゴシック" charset="-128"/>
                  </a:rPr>
                </a:br>
                <a:r>
                  <a:rPr lang="en-US" sz="1400" dirty="0">
                    <a:solidFill>
                      <a:schemeClr val="bg1"/>
                    </a:solidFill>
                    <a:ea typeface="ＭＳ Ｐゴシック" charset="-128"/>
                  </a:rPr>
                  <a:t>patient care</a:t>
                </a:r>
              </a:p>
            </p:txBody>
          </p:sp>
          <p:sp>
            <p:nvSpPr>
              <p:cNvPr id="13" name="Freeform 12"/>
              <p:cNvSpPr>
                <a:spLocks noChangeAspect="1"/>
              </p:cNvSpPr>
              <p:nvPr/>
            </p:nvSpPr>
            <p:spPr>
              <a:xfrm>
                <a:off x="6381669" y="2606941"/>
                <a:ext cx="525238" cy="481946"/>
              </a:xfrm>
              <a:custGeom>
                <a:avLst/>
                <a:gdLst>
                  <a:gd name="connsiteX0" fmla="*/ 2010333 w 3356206"/>
                  <a:gd name="connsiteY0" fmla="*/ 2030271 h 2932934"/>
                  <a:gd name="connsiteX1" fmla="*/ 2017082 w 3356206"/>
                  <a:gd name="connsiteY1" fmla="*/ 2032806 h 2932934"/>
                  <a:gd name="connsiteX2" fmla="*/ 2022643 w 3356206"/>
                  <a:gd name="connsiteY2" fmla="*/ 2033536 h 2932934"/>
                  <a:gd name="connsiteX3" fmla="*/ 2025394 w 3356206"/>
                  <a:gd name="connsiteY3" fmla="*/ 2035928 h 2932934"/>
                  <a:gd name="connsiteX4" fmla="*/ 2025532 w 3356206"/>
                  <a:gd name="connsiteY4" fmla="*/ 2035980 h 2932934"/>
                  <a:gd name="connsiteX5" fmla="*/ 3336982 w 3356206"/>
                  <a:gd name="connsiteY5" fmla="*/ 2855466 h 2932934"/>
                  <a:gd name="connsiteX6" fmla="*/ 3349989 w 3356206"/>
                  <a:gd name="connsiteY6" fmla="*/ 2911804 h 2932934"/>
                  <a:gd name="connsiteX7" fmla="*/ 3338830 w 3356206"/>
                  <a:gd name="connsiteY7" fmla="*/ 2923598 h 2932934"/>
                  <a:gd name="connsiteX8" fmla="*/ 3333841 w 3356206"/>
                  <a:gd name="connsiteY8" fmla="*/ 2925821 h 2932934"/>
                  <a:gd name="connsiteX9" fmla="*/ 3328056 w 3356206"/>
                  <a:gd name="connsiteY9" fmla="*/ 2929721 h 2932934"/>
                  <a:gd name="connsiteX10" fmla="*/ 3312141 w 3356206"/>
                  <a:gd name="connsiteY10" fmla="*/ 2932934 h 2932934"/>
                  <a:gd name="connsiteX11" fmla="*/ 40886 w 3356206"/>
                  <a:gd name="connsiteY11" fmla="*/ 2932934 h 2932934"/>
                  <a:gd name="connsiteX12" fmla="*/ 11976 w 3356206"/>
                  <a:gd name="connsiteY12" fmla="*/ 2920959 h 2932934"/>
                  <a:gd name="connsiteX13" fmla="*/ 8868 w 3356206"/>
                  <a:gd name="connsiteY13" fmla="*/ 2913457 h 2932934"/>
                  <a:gd name="connsiteX14" fmla="*/ 5720 w 3356206"/>
                  <a:gd name="connsiteY14" fmla="*/ 2910129 h 2932934"/>
                  <a:gd name="connsiteX15" fmla="*/ 4521 w 3356206"/>
                  <a:gd name="connsiteY15" fmla="*/ 2902960 h 2932934"/>
                  <a:gd name="connsiteX16" fmla="*/ 0 w 3356206"/>
                  <a:gd name="connsiteY16" fmla="*/ 2892049 h 2932934"/>
                  <a:gd name="connsiteX17" fmla="*/ 1920 w 3356206"/>
                  <a:gd name="connsiteY17" fmla="*/ 2887418 h 2932934"/>
                  <a:gd name="connsiteX18" fmla="*/ 556 w 3356206"/>
                  <a:gd name="connsiteY18" fmla="*/ 2879266 h 2932934"/>
                  <a:gd name="connsiteX19" fmla="*/ 11862 w 3356206"/>
                  <a:gd name="connsiteY19" fmla="*/ 2863415 h 2932934"/>
                  <a:gd name="connsiteX20" fmla="*/ 11976 w 3356206"/>
                  <a:gd name="connsiteY20" fmla="*/ 2863139 h 2932934"/>
                  <a:gd name="connsiteX21" fmla="*/ 12135 w 3356206"/>
                  <a:gd name="connsiteY21" fmla="*/ 2863032 h 2932934"/>
                  <a:gd name="connsiteX22" fmla="*/ 18726 w 3356206"/>
                  <a:gd name="connsiteY22" fmla="*/ 2853790 h 2932934"/>
                  <a:gd name="connsiteX23" fmla="*/ 1321322 w 3356206"/>
                  <a:gd name="connsiteY23" fmla="*/ 2039838 h 2932934"/>
                  <a:gd name="connsiteX24" fmla="*/ 1323567 w 3356206"/>
                  <a:gd name="connsiteY24" fmla="*/ 2037465 h 2932934"/>
                  <a:gd name="connsiteX25" fmla="*/ 1337884 w 3356206"/>
                  <a:gd name="connsiteY25" fmla="*/ 2031087 h 2932934"/>
                  <a:gd name="connsiteX26" fmla="*/ 1341214 w 3356206"/>
                  <a:gd name="connsiteY26" fmla="*/ 2030971 h 2932934"/>
                  <a:gd name="connsiteX27" fmla="*/ 1342116 w 3356206"/>
                  <a:gd name="connsiteY27" fmla="*/ 2030632 h 2932934"/>
                  <a:gd name="connsiteX28" fmla="*/ 1346544 w 3356206"/>
                  <a:gd name="connsiteY28" fmla="*/ 2030786 h 2932934"/>
                  <a:gd name="connsiteX29" fmla="*/ 1353548 w 3356206"/>
                  <a:gd name="connsiteY29" fmla="*/ 2030543 h 2932934"/>
                  <a:gd name="connsiteX30" fmla="*/ 1354975 w 3356206"/>
                  <a:gd name="connsiteY30" fmla="*/ 2031079 h 2932934"/>
                  <a:gd name="connsiteX31" fmla="*/ 1357780 w 3356206"/>
                  <a:gd name="connsiteY31" fmla="*/ 2031176 h 2932934"/>
                  <a:gd name="connsiteX32" fmla="*/ 1372098 w 3356206"/>
                  <a:gd name="connsiteY32" fmla="*/ 2037555 h 2932934"/>
                  <a:gd name="connsiteX33" fmla="*/ 1373929 w 3356206"/>
                  <a:gd name="connsiteY33" fmla="*/ 2039491 h 2932934"/>
                  <a:gd name="connsiteX34" fmla="*/ 1676513 w 3356206"/>
                  <a:gd name="connsiteY34" fmla="*/ 2228566 h 2932934"/>
                  <a:gd name="connsiteX35" fmla="*/ 1976849 w 3356206"/>
                  <a:gd name="connsiteY35" fmla="*/ 2040895 h 2932934"/>
                  <a:gd name="connsiteX36" fmla="*/ 1980351 w 3356206"/>
                  <a:gd name="connsiteY36" fmla="*/ 2037194 h 2932934"/>
                  <a:gd name="connsiteX37" fmla="*/ 1994669 w 3356206"/>
                  <a:gd name="connsiteY37" fmla="*/ 2030816 h 2932934"/>
                  <a:gd name="connsiteX38" fmla="*/ 1999127 w 3356206"/>
                  <a:gd name="connsiteY38" fmla="*/ 2030660 h 2932934"/>
                  <a:gd name="connsiteX39" fmla="*/ 1999538 w 3356206"/>
                  <a:gd name="connsiteY39" fmla="*/ 2030506 h 2932934"/>
                  <a:gd name="connsiteX40" fmla="*/ 2000386 w 3356206"/>
                  <a:gd name="connsiteY40" fmla="*/ 2030617 h 2932934"/>
                  <a:gd name="connsiteX41" fmla="*/ 1323690 w 3356206"/>
                  <a:gd name="connsiteY41" fmla="*/ 1808659 h 2932934"/>
                  <a:gd name="connsiteX42" fmla="*/ 1893919 w 3356206"/>
                  <a:gd name="connsiteY42" fmla="*/ 1893278 h 2932934"/>
                  <a:gd name="connsiteX43" fmla="*/ 1682995 w 3356206"/>
                  <a:gd name="connsiteY43" fmla="*/ 2025077 h 2932934"/>
                  <a:gd name="connsiteX44" fmla="*/ 1665995 w 3356206"/>
                  <a:gd name="connsiteY44" fmla="*/ 2022555 h 2932934"/>
                  <a:gd name="connsiteX45" fmla="*/ 656704 w 3356206"/>
                  <a:gd name="connsiteY45" fmla="*/ 1379019 h 2932934"/>
                  <a:gd name="connsiteX46" fmla="*/ 2321539 w 3356206"/>
                  <a:gd name="connsiteY46" fmla="*/ 1626070 h 2932934"/>
                  <a:gd name="connsiteX47" fmla="*/ 2110616 w 3356206"/>
                  <a:gd name="connsiteY47" fmla="*/ 1757870 h 2932934"/>
                  <a:gd name="connsiteX48" fmla="*/ 972017 w 3356206"/>
                  <a:gd name="connsiteY48" fmla="*/ 1588909 h 2932934"/>
                  <a:gd name="connsiteX49" fmla="*/ 638527 w 3356206"/>
                  <a:gd name="connsiteY49" fmla="*/ 1380521 h 2932934"/>
                  <a:gd name="connsiteX50" fmla="*/ 40886 w 3356206"/>
                  <a:gd name="connsiteY50" fmla="*/ 1215911 h 2932934"/>
                  <a:gd name="connsiteX51" fmla="*/ 52911 w 3356206"/>
                  <a:gd name="connsiteY51" fmla="*/ 1218339 h 2932934"/>
                  <a:gd name="connsiteX52" fmla="*/ 53707 w 3356206"/>
                  <a:gd name="connsiteY52" fmla="*/ 1218311 h 2932934"/>
                  <a:gd name="connsiteX53" fmla="*/ 54791 w 3356206"/>
                  <a:gd name="connsiteY53" fmla="*/ 1218717 h 2932934"/>
                  <a:gd name="connsiteX54" fmla="*/ 56800 w 3356206"/>
                  <a:gd name="connsiteY54" fmla="*/ 1219124 h 2932934"/>
                  <a:gd name="connsiteX55" fmla="*/ 57971 w 3356206"/>
                  <a:gd name="connsiteY55" fmla="*/ 1219913 h 2932934"/>
                  <a:gd name="connsiteX56" fmla="*/ 68906 w 3356206"/>
                  <a:gd name="connsiteY56" fmla="*/ 1224020 h 2932934"/>
                  <a:gd name="connsiteX57" fmla="*/ 1110963 w 3356206"/>
                  <a:gd name="connsiteY57" fmla="*/ 1875169 h 2932934"/>
                  <a:gd name="connsiteX58" fmla="*/ 1123968 w 3356206"/>
                  <a:gd name="connsiteY58" fmla="*/ 1931508 h 2932934"/>
                  <a:gd name="connsiteX59" fmla="*/ 1121075 w 3356206"/>
                  <a:gd name="connsiteY59" fmla="*/ 1933572 h 2932934"/>
                  <a:gd name="connsiteX60" fmla="*/ 1118998 w 3356206"/>
                  <a:gd name="connsiteY60" fmla="*/ 1938235 h 2932934"/>
                  <a:gd name="connsiteX61" fmla="*/ 1107204 w 3356206"/>
                  <a:gd name="connsiteY61" fmla="*/ 1949393 h 2932934"/>
                  <a:gd name="connsiteX62" fmla="*/ 68906 w 3356206"/>
                  <a:gd name="connsiteY62" fmla="*/ 2598193 h 2932934"/>
                  <a:gd name="connsiteX63" fmla="*/ 60895 w 3356206"/>
                  <a:gd name="connsiteY63" fmla="*/ 2601203 h 2932934"/>
                  <a:gd name="connsiteX64" fmla="*/ 56800 w 3356206"/>
                  <a:gd name="connsiteY64" fmla="*/ 2603964 h 2932934"/>
                  <a:gd name="connsiteX65" fmla="*/ 40886 w 3356206"/>
                  <a:gd name="connsiteY65" fmla="*/ 2607177 h 2932934"/>
                  <a:gd name="connsiteX66" fmla="*/ 2 w 3356206"/>
                  <a:gd name="connsiteY66" fmla="*/ 2566291 h 2932934"/>
                  <a:gd name="connsiteX67" fmla="*/ 1 w 3356206"/>
                  <a:gd name="connsiteY67" fmla="*/ 1256795 h 2932934"/>
                  <a:gd name="connsiteX68" fmla="*/ 40886 w 3356206"/>
                  <a:gd name="connsiteY68" fmla="*/ 1215911 h 2932934"/>
                  <a:gd name="connsiteX69" fmla="*/ 3312142 w 3356206"/>
                  <a:gd name="connsiteY69" fmla="*/ 1215910 h 2932934"/>
                  <a:gd name="connsiteX70" fmla="*/ 3353027 w 3356206"/>
                  <a:gd name="connsiteY70" fmla="*/ 1256795 h 2932934"/>
                  <a:gd name="connsiteX71" fmla="*/ 3353027 w 3356206"/>
                  <a:gd name="connsiteY71" fmla="*/ 2566290 h 2932934"/>
                  <a:gd name="connsiteX72" fmla="*/ 3312142 w 3356206"/>
                  <a:gd name="connsiteY72" fmla="*/ 2607175 h 2932934"/>
                  <a:gd name="connsiteX73" fmla="*/ 3296227 w 3356206"/>
                  <a:gd name="connsiteY73" fmla="*/ 2603962 h 2932934"/>
                  <a:gd name="connsiteX74" fmla="*/ 3292133 w 3356206"/>
                  <a:gd name="connsiteY74" fmla="*/ 2601201 h 2932934"/>
                  <a:gd name="connsiteX75" fmla="*/ 3284121 w 3356206"/>
                  <a:gd name="connsiteY75" fmla="*/ 2598193 h 2932934"/>
                  <a:gd name="connsiteX76" fmla="*/ 2245824 w 3356206"/>
                  <a:gd name="connsiteY76" fmla="*/ 1949391 h 2932934"/>
                  <a:gd name="connsiteX77" fmla="*/ 2234030 w 3356206"/>
                  <a:gd name="connsiteY77" fmla="*/ 1938233 h 2932934"/>
                  <a:gd name="connsiteX78" fmla="*/ 2231953 w 3356206"/>
                  <a:gd name="connsiteY78" fmla="*/ 1933571 h 2932934"/>
                  <a:gd name="connsiteX79" fmla="*/ 2229059 w 3356206"/>
                  <a:gd name="connsiteY79" fmla="*/ 1931507 h 2932934"/>
                  <a:gd name="connsiteX80" fmla="*/ 2242066 w 3356206"/>
                  <a:gd name="connsiteY80" fmla="*/ 1875169 h 2932934"/>
                  <a:gd name="connsiteX81" fmla="*/ 3284122 w 3356206"/>
                  <a:gd name="connsiteY81" fmla="*/ 1224018 h 2932934"/>
                  <a:gd name="connsiteX82" fmla="*/ 3295058 w 3356206"/>
                  <a:gd name="connsiteY82" fmla="*/ 1219911 h 2932934"/>
                  <a:gd name="connsiteX83" fmla="*/ 3296227 w 3356206"/>
                  <a:gd name="connsiteY83" fmla="*/ 1219123 h 2932934"/>
                  <a:gd name="connsiteX84" fmla="*/ 3298237 w 3356206"/>
                  <a:gd name="connsiteY84" fmla="*/ 1218717 h 2932934"/>
                  <a:gd name="connsiteX85" fmla="*/ 3299321 w 3356206"/>
                  <a:gd name="connsiteY85" fmla="*/ 1218310 h 2932934"/>
                  <a:gd name="connsiteX86" fmla="*/ 3299887 w 3356206"/>
                  <a:gd name="connsiteY86" fmla="*/ 1218385 h 2932934"/>
                  <a:gd name="connsiteX87" fmla="*/ 706540 w 3356206"/>
                  <a:gd name="connsiteY87" fmla="*/ 1043185 h 2932934"/>
                  <a:gd name="connsiteX88" fmla="*/ 2732982 w 3356206"/>
                  <a:gd name="connsiteY88" fmla="*/ 1343897 h 2932934"/>
                  <a:gd name="connsiteX89" fmla="*/ 2757543 w 3356206"/>
                  <a:gd name="connsiteY89" fmla="*/ 1353624 h 2932934"/>
                  <a:gd name="connsiteX90" fmla="*/ 2554486 w 3356206"/>
                  <a:gd name="connsiteY90" fmla="*/ 1480509 h 2932934"/>
                  <a:gd name="connsiteX91" fmla="*/ 682858 w 3356206"/>
                  <a:gd name="connsiteY91" fmla="*/ 1202771 h 2932934"/>
                  <a:gd name="connsiteX92" fmla="*/ 625829 w 3356206"/>
                  <a:gd name="connsiteY92" fmla="*/ 1112758 h 2932934"/>
                  <a:gd name="connsiteX93" fmla="*/ 706540 w 3356206"/>
                  <a:gd name="connsiteY93" fmla="*/ 1043185 h 2932934"/>
                  <a:gd name="connsiteX94" fmla="*/ 3226968 w 3356206"/>
                  <a:gd name="connsiteY94" fmla="*/ 959093 h 2932934"/>
                  <a:gd name="connsiteX95" fmla="*/ 3329044 w 3356206"/>
                  <a:gd name="connsiteY95" fmla="*/ 1022876 h 2932934"/>
                  <a:gd name="connsiteX96" fmla="*/ 3335170 w 3356206"/>
                  <a:gd name="connsiteY96" fmla="*/ 1031466 h 2932934"/>
                  <a:gd name="connsiteX97" fmla="*/ 3342641 w 3356206"/>
                  <a:gd name="connsiteY97" fmla="*/ 1036503 h 2932934"/>
                  <a:gd name="connsiteX98" fmla="*/ 3354616 w 3356206"/>
                  <a:gd name="connsiteY98" fmla="*/ 1065413 h 2932934"/>
                  <a:gd name="connsiteX99" fmla="*/ 3313731 w 3356206"/>
                  <a:gd name="connsiteY99" fmla="*/ 1106298 h 2932934"/>
                  <a:gd name="connsiteX100" fmla="*/ 3206281 w 3356206"/>
                  <a:gd name="connsiteY100" fmla="*/ 1106298 h 2932934"/>
                  <a:gd name="connsiteX101" fmla="*/ 266835 w 3356206"/>
                  <a:gd name="connsiteY101" fmla="*/ 873114 h 2932934"/>
                  <a:gd name="connsiteX102" fmla="*/ 235638 w 3356206"/>
                  <a:gd name="connsiteY102" fmla="*/ 1095089 h 2932934"/>
                  <a:gd name="connsiteX103" fmla="*/ 238537 w 3356206"/>
                  <a:gd name="connsiteY103" fmla="*/ 1106298 h 2932934"/>
                  <a:gd name="connsiteX104" fmla="*/ 42476 w 3356206"/>
                  <a:gd name="connsiteY104" fmla="*/ 1106299 h 2932934"/>
                  <a:gd name="connsiteX105" fmla="*/ 1590 w 3356206"/>
                  <a:gd name="connsiteY105" fmla="*/ 1065413 h 2932934"/>
                  <a:gd name="connsiteX106" fmla="*/ 13565 w 3356206"/>
                  <a:gd name="connsiteY106" fmla="*/ 1036504 h 2932934"/>
                  <a:gd name="connsiteX107" fmla="*/ 21038 w 3356206"/>
                  <a:gd name="connsiteY107" fmla="*/ 1031466 h 2932934"/>
                  <a:gd name="connsiteX108" fmla="*/ 27164 w 3356206"/>
                  <a:gd name="connsiteY108" fmla="*/ 1022877 h 2932934"/>
                  <a:gd name="connsiteX109" fmla="*/ 754551 w 3356206"/>
                  <a:gd name="connsiteY109" fmla="*/ 719646 h 2932934"/>
                  <a:gd name="connsiteX110" fmla="*/ 2780994 w 3356206"/>
                  <a:gd name="connsiteY110" fmla="*/ 1020358 h 2932934"/>
                  <a:gd name="connsiteX111" fmla="*/ 2838023 w 3356206"/>
                  <a:gd name="connsiteY111" fmla="*/ 1110371 h 2932934"/>
                  <a:gd name="connsiteX112" fmla="*/ 2757313 w 3356206"/>
                  <a:gd name="connsiteY112" fmla="*/ 1179944 h 2932934"/>
                  <a:gd name="connsiteX113" fmla="*/ 730870 w 3356206"/>
                  <a:gd name="connsiteY113" fmla="*/ 879232 h 2932934"/>
                  <a:gd name="connsiteX114" fmla="*/ 673840 w 3356206"/>
                  <a:gd name="connsiteY114" fmla="*/ 789219 h 2932934"/>
                  <a:gd name="connsiteX115" fmla="*/ 754551 w 3356206"/>
                  <a:gd name="connsiteY115" fmla="*/ 719646 h 2932934"/>
                  <a:gd name="connsiteX116" fmla="*/ 499401 w 3356206"/>
                  <a:gd name="connsiteY116" fmla="*/ 348695 h 2932934"/>
                  <a:gd name="connsiteX117" fmla="*/ 3132870 w 3356206"/>
                  <a:gd name="connsiteY117" fmla="*/ 739487 h 2932934"/>
                  <a:gd name="connsiteX118" fmla="*/ 3169808 w 3356206"/>
                  <a:gd name="connsiteY118" fmla="*/ 797787 h 2932934"/>
                  <a:gd name="connsiteX119" fmla="*/ 3121029 w 3356206"/>
                  <a:gd name="connsiteY119" fmla="*/ 1126493 h 2932934"/>
                  <a:gd name="connsiteX120" fmla="*/ 3003067 w 3356206"/>
                  <a:gd name="connsiteY120" fmla="*/ 1200205 h 2932934"/>
                  <a:gd name="connsiteX121" fmla="*/ 3049232 w 3356206"/>
                  <a:gd name="connsiteY121" fmla="*/ 889102 h 2932934"/>
                  <a:gd name="connsiteX122" fmla="*/ 3031562 w 3356206"/>
                  <a:gd name="connsiteY122" fmla="*/ 861211 h 2932934"/>
                  <a:gd name="connsiteX123" fmla="*/ 560996 w 3356206"/>
                  <a:gd name="connsiteY123" fmla="*/ 494593 h 2932934"/>
                  <a:gd name="connsiteX124" fmla="*/ 535988 w 3356206"/>
                  <a:gd name="connsiteY124" fmla="*/ 516151 h 2932934"/>
                  <a:gd name="connsiteX125" fmla="*/ 427306 w 3356206"/>
                  <a:gd name="connsiteY125" fmla="*/ 1248536 h 2932934"/>
                  <a:gd name="connsiteX126" fmla="*/ 329364 w 3356206"/>
                  <a:gd name="connsiteY126" fmla="*/ 1187334 h 2932934"/>
                  <a:gd name="connsiteX127" fmla="*/ 447126 w 3356206"/>
                  <a:gd name="connsiteY127" fmla="*/ 393757 h 2932934"/>
                  <a:gd name="connsiteX128" fmla="*/ 499401 w 3356206"/>
                  <a:gd name="connsiteY128" fmla="*/ 348695 h 2932934"/>
                  <a:gd name="connsiteX129" fmla="*/ 1670170 w 3356206"/>
                  <a:gd name="connsiteY129" fmla="*/ 0 h 2932934"/>
                  <a:gd name="connsiteX130" fmla="*/ 1678104 w 3356206"/>
                  <a:gd name="connsiteY130" fmla="*/ 275 h 2932934"/>
                  <a:gd name="connsiteX131" fmla="*/ 1686036 w 3356206"/>
                  <a:gd name="connsiteY131" fmla="*/ 0 h 2932934"/>
                  <a:gd name="connsiteX132" fmla="*/ 1701235 w 3356206"/>
                  <a:gd name="connsiteY132" fmla="*/ 5708 h 2932934"/>
                  <a:gd name="connsiteX133" fmla="*/ 2570077 w 3356206"/>
                  <a:gd name="connsiteY133" fmla="*/ 548620 h 2932934"/>
                  <a:gd name="connsiteX134" fmla="*/ 1113690 w 3356206"/>
                  <a:gd name="connsiteY134" fmla="*/ 343939 h 2932934"/>
                  <a:gd name="connsiteX135" fmla="*/ 1654971 w 3356206"/>
                  <a:gd name="connsiteY135" fmla="*/ 5708 h 2932934"/>
                  <a:gd name="connsiteX136" fmla="*/ 1670170 w 3356206"/>
                  <a:gd name="connsiteY136" fmla="*/ 0 h 293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356206" h="2932934">
                    <a:moveTo>
                      <a:pt x="2010333" y="2030271"/>
                    </a:moveTo>
                    <a:lnTo>
                      <a:pt x="2017082" y="2032806"/>
                    </a:lnTo>
                    <a:lnTo>
                      <a:pt x="2022643" y="2033536"/>
                    </a:lnTo>
                    <a:lnTo>
                      <a:pt x="2025394" y="2035928"/>
                    </a:lnTo>
                    <a:lnTo>
                      <a:pt x="2025532" y="2035980"/>
                    </a:lnTo>
                    <a:lnTo>
                      <a:pt x="3336982" y="2855466"/>
                    </a:lnTo>
                    <a:cubicBezTo>
                      <a:pt x="3356131" y="2867432"/>
                      <a:pt x="3361954" y="2892655"/>
                      <a:pt x="3349989" y="2911804"/>
                    </a:cubicBezTo>
                    <a:cubicBezTo>
                      <a:pt x="3346998" y="2916591"/>
                      <a:pt x="3343178" y="2920546"/>
                      <a:pt x="3338830" y="2923598"/>
                    </a:cubicBezTo>
                    <a:lnTo>
                      <a:pt x="3333841" y="2925821"/>
                    </a:lnTo>
                    <a:lnTo>
                      <a:pt x="3328056" y="2929721"/>
                    </a:lnTo>
                    <a:cubicBezTo>
                      <a:pt x="3323165" y="2931790"/>
                      <a:pt x="3317787" y="2932934"/>
                      <a:pt x="3312141" y="2932934"/>
                    </a:cubicBezTo>
                    <a:lnTo>
                      <a:pt x="40886" y="2932934"/>
                    </a:lnTo>
                    <a:cubicBezTo>
                      <a:pt x="29596" y="2932935"/>
                      <a:pt x="19375" y="2928358"/>
                      <a:pt x="11976" y="2920959"/>
                    </a:cubicBezTo>
                    <a:lnTo>
                      <a:pt x="8868" y="2913457"/>
                    </a:lnTo>
                    <a:lnTo>
                      <a:pt x="5720" y="2910129"/>
                    </a:lnTo>
                    <a:lnTo>
                      <a:pt x="4521" y="2902960"/>
                    </a:lnTo>
                    <a:lnTo>
                      <a:pt x="0" y="2892049"/>
                    </a:lnTo>
                    <a:lnTo>
                      <a:pt x="1920" y="2887418"/>
                    </a:lnTo>
                    <a:lnTo>
                      <a:pt x="556" y="2879266"/>
                    </a:lnTo>
                    <a:lnTo>
                      <a:pt x="11862" y="2863415"/>
                    </a:lnTo>
                    <a:lnTo>
                      <a:pt x="11976" y="2863139"/>
                    </a:lnTo>
                    <a:lnTo>
                      <a:pt x="12135" y="2863032"/>
                    </a:lnTo>
                    <a:lnTo>
                      <a:pt x="18726" y="2853790"/>
                    </a:lnTo>
                    <a:lnTo>
                      <a:pt x="1321322" y="2039838"/>
                    </a:lnTo>
                    <a:lnTo>
                      <a:pt x="1323567" y="2037465"/>
                    </a:lnTo>
                    <a:cubicBezTo>
                      <a:pt x="1327913" y="2034413"/>
                      <a:pt x="1332787" y="2032263"/>
                      <a:pt x="1337884" y="2031087"/>
                    </a:cubicBezTo>
                    <a:lnTo>
                      <a:pt x="1341214" y="2030971"/>
                    </a:lnTo>
                    <a:lnTo>
                      <a:pt x="1342116" y="2030632"/>
                    </a:lnTo>
                    <a:lnTo>
                      <a:pt x="1346544" y="2030786"/>
                    </a:lnTo>
                    <a:lnTo>
                      <a:pt x="1353548" y="2030543"/>
                    </a:lnTo>
                    <a:lnTo>
                      <a:pt x="1354975" y="2031079"/>
                    </a:lnTo>
                    <a:lnTo>
                      <a:pt x="1357780" y="2031176"/>
                    </a:lnTo>
                    <a:cubicBezTo>
                      <a:pt x="1362878" y="2032353"/>
                      <a:pt x="1367751" y="2034503"/>
                      <a:pt x="1372098" y="2037555"/>
                    </a:cubicBezTo>
                    <a:lnTo>
                      <a:pt x="1373929" y="2039491"/>
                    </a:lnTo>
                    <a:lnTo>
                      <a:pt x="1676513" y="2228566"/>
                    </a:lnTo>
                    <a:lnTo>
                      <a:pt x="1976849" y="2040895"/>
                    </a:lnTo>
                    <a:lnTo>
                      <a:pt x="1980351" y="2037194"/>
                    </a:lnTo>
                    <a:cubicBezTo>
                      <a:pt x="1984699" y="2034142"/>
                      <a:pt x="1989572" y="2031993"/>
                      <a:pt x="1994669" y="2030816"/>
                    </a:cubicBezTo>
                    <a:lnTo>
                      <a:pt x="1999127" y="2030660"/>
                    </a:lnTo>
                    <a:lnTo>
                      <a:pt x="1999538" y="2030506"/>
                    </a:lnTo>
                    <a:lnTo>
                      <a:pt x="2000386" y="2030617"/>
                    </a:lnTo>
                    <a:close/>
                    <a:moveTo>
                      <a:pt x="1323690" y="1808659"/>
                    </a:moveTo>
                    <a:lnTo>
                      <a:pt x="1893919" y="1893278"/>
                    </a:lnTo>
                    <a:lnTo>
                      <a:pt x="1682995" y="2025077"/>
                    </a:lnTo>
                    <a:lnTo>
                      <a:pt x="1665995" y="2022555"/>
                    </a:lnTo>
                    <a:close/>
                    <a:moveTo>
                      <a:pt x="656704" y="1379019"/>
                    </a:moveTo>
                    <a:lnTo>
                      <a:pt x="2321539" y="1626070"/>
                    </a:lnTo>
                    <a:lnTo>
                      <a:pt x="2110616" y="1757870"/>
                    </a:lnTo>
                    <a:lnTo>
                      <a:pt x="972017" y="1588909"/>
                    </a:lnTo>
                    <a:lnTo>
                      <a:pt x="638527" y="1380521"/>
                    </a:lnTo>
                    <a:close/>
                    <a:moveTo>
                      <a:pt x="40886" y="1215911"/>
                    </a:moveTo>
                    <a:lnTo>
                      <a:pt x="52911" y="1218339"/>
                    </a:lnTo>
                    <a:lnTo>
                      <a:pt x="53707" y="1218311"/>
                    </a:lnTo>
                    <a:lnTo>
                      <a:pt x="54791" y="1218717"/>
                    </a:lnTo>
                    <a:lnTo>
                      <a:pt x="56800" y="1219124"/>
                    </a:lnTo>
                    <a:lnTo>
                      <a:pt x="57971" y="1219913"/>
                    </a:lnTo>
                    <a:lnTo>
                      <a:pt x="68906" y="1224020"/>
                    </a:lnTo>
                    <a:lnTo>
                      <a:pt x="1110963" y="1875169"/>
                    </a:lnTo>
                    <a:cubicBezTo>
                      <a:pt x="1130111" y="1887135"/>
                      <a:pt x="1135935" y="1912359"/>
                      <a:pt x="1123968" y="1931508"/>
                    </a:cubicBezTo>
                    <a:lnTo>
                      <a:pt x="1121075" y="1933572"/>
                    </a:lnTo>
                    <a:lnTo>
                      <a:pt x="1118998" y="1938235"/>
                    </a:lnTo>
                    <a:cubicBezTo>
                      <a:pt x="1115946" y="1942581"/>
                      <a:pt x="1111991" y="1946401"/>
                      <a:pt x="1107204" y="1949393"/>
                    </a:cubicBezTo>
                    <a:lnTo>
                      <a:pt x="68906" y="2598193"/>
                    </a:lnTo>
                    <a:lnTo>
                      <a:pt x="60895" y="2601203"/>
                    </a:lnTo>
                    <a:lnTo>
                      <a:pt x="56800" y="2603964"/>
                    </a:lnTo>
                    <a:cubicBezTo>
                      <a:pt x="51909" y="2606032"/>
                      <a:pt x="46532" y="2607176"/>
                      <a:pt x="40886" y="2607177"/>
                    </a:cubicBezTo>
                    <a:cubicBezTo>
                      <a:pt x="18306" y="2607177"/>
                      <a:pt x="1" y="2588872"/>
                      <a:pt x="2" y="2566291"/>
                    </a:cubicBezTo>
                    <a:lnTo>
                      <a:pt x="1" y="1256795"/>
                    </a:lnTo>
                    <a:cubicBezTo>
                      <a:pt x="1" y="1234215"/>
                      <a:pt x="18306" y="1215911"/>
                      <a:pt x="40886" y="1215911"/>
                    </a:cubicBezTo>
                    <a:close/>
                    <a:moveTo>
                      <a:pt x="3312142" y="1215910"/>
                    </a:moveTo>
                    <a:cubicBezTo>
                      <a:pt x="3334722" y="1215909"/>
                      <a:pt x="3353027" y="1234214"/>
                      <a:pt x="3353027" y="1256795"/>
                    </a:cubicBezTo>
                    <a:lnTo>
                      <a:pt x="3353027" y="2566290"/>
                    </a:lnTo>
                    <a:cubicBezTo>
                      <a:pt x="3353027" y="2588870"/>
                      <a:pt x="3334722" y="2607175"/>
                      <a:pt x="3312142" y="2607175"/>
                    </a:cubicBezTo>
                    <a:cubicBezTo>
                      <a:pt x="3306497" y="2607175"/>
                      <a:pt x="3301118" y="2606032"/>
                      <a:pt x="3296227" y="2603962"/>
                    </a:cubicBezTo>
                    <a:lnTo>
                      <a:pt x="3292133" y="2601201"/>
                    </a:lnTo>
                    <a:lnTo>
                      <a:pt x="3284121" y="2598193"/>
                    </a:lnTo>
                    <a:lnTo>
                      <a:pt x="2245824" y="1949391"/>
                    </a:lnTo>
                    <a:cubicBezTo>
                      <a:pt x="2241036" y="1946400"/>
                      <a:pt x="2237082" y="1942580"/>
                      <a:pt x="2234030" y="1938233"/>
                    </a:cubicBezTo>
                    <a:lnTo>
                      <a:pt x="2231953" y="1933571"/>
                    </a:lnTo>
                    <a:lnTo>
                      <a:pt x="2229059" y="1931507"/>
                    </a:lnTo>
                    <a:cubicBezTo>
                      <a:pt x="2217094" y="1912358"/>
                      <a:pt x="2222917" y="1887134"/>
                      <a:pt x="2242066" y="1875169"/>
                    </a:cubicBezTo>
                    <a:lnTo>
                      <a:pt x="3284122" y="1224018"/>
                    </a:lnTo>
                    <a:lnTo>
                      <a:pt x="3295058" y="1219911"/>
                    </a:lnTo>
                    <a:lnTo>
                      <a:pt x="3296227" y="1219123"/>
                    </a:lnTo>
                    <a:lnTo>
                      <a:pt x="3298237" y="1218717"/>
                    </a:lnTo>
                    <a:lnTo>
                      <a:pt x="3299321" y="1218310"/>
                    </a:lnTo>
                    <a:lnTo>
                      <a:pt x="3299887" y="1218385"/>
                    </a:lnTo>
                    <a:close/>
                    <a:moveTo>
                      <a:pt x="706540" y="1043185"/>
                    </a:moveTo>
                    <a:lnTo>
                      <a:pt x="2732982" y="1343897"/>
                    </a:lnTo>
                    <a:lnTo>
                      <a:pt x="2757543" y="1353624"/>
                    </a:lnTo>
                    <a:lnTo>
                      <a:pt x="2554486" y="1480509"/>
                    </a:lnTo>
                    <a:lnTo>
                      <a:pt x="682858" y="1202771"/>
                    </a:lnTo>
                    <a:cubicBezTo>
                      <a:pt x="644822" y="1197126"/>
                      <a:pt x="619289" y="1156826"/>
                      <a:pt x="625829" y="1112758"/>
                    </a:cubicBezTo>
                    <a:cubicBezTo>
                      <a:pt x="632368" y="1068689"/>
                      <a:pt x="668504" y="1037540"/>
                      <a:pt x="706540" y="1043185"/>
                    </a:cubicBezTo>
                    <a:close/>
                    <a:moveTo>
                      <a:pt x="3226968" y="959093"/>
                    </a:moveTo>
                    <a:lnTo>
                      <a:pt x="3329044" y="1022876"/>
                    </a:lnTo>
                    <a:lnTo>
                      <a:pt x="3335170" y="1031466"/>
                    </a:lnTo>
                    <a:lnTo>
                      <a:pt x="3342641" y="1036503"/>
                    </a:lnTo>
                    <a:cubicBezTo>
                      <a:pt x="3350040" y="1043902"/>
                      <a:pt x="3354616" y="1054122"/>
                      <a:pt x="3354616" y="1065413"/>
                    </a:cubicBezTo>
                    <a:cubicBezTo>
                      <a:pt x="3354616" y="1087993"/>
                      <a:pt x="3336311" y="1106298"/>
                      <a:pt x="3313731" y="1106298"/>
                    </a:cubicBezTo>
                    <a:lnTo>
                      <a:pt x="3206281" y="1106298"/>
                    </a:lnTo>
                    <a:close/>
                    <a:moveTo>
                      <a:pt x="266835" y="873114"/>
                    </a:moveTo>
                    <a:lnTo>
                      <a:pt x="235638" y="1095089"/>
                    </a:lnTo>
                    <a:lnTo>
                      <a:pt x="238537" y="1106298"/>
                    </a:lnTo>
                    <a:lnTo>
                      <a:pt x="42476" y="1106299"/>
                    </a:lnTo>
                    <a:cubicBezTo>
                      <a:pt x="19896" y="1106298"/>
                      <a:pt x="1590" y="1087993"/>
                      <a:pt x="1590" y="1065413"/>
                    </a:cubicBezTo>
                    <a:cubicBezTo>
                      <a:pt x="1590" y="1054123"/>
                      <a:pt x="6167" y="1043902"/>
                      <a:pt x="13565" y="1036504"/>
                    </a:cubicBezTo>
                    <a:lnTo>
                      <a:pt x="21038" y="1031466"/>
                    </a:lnTo>
                    <a:lnTo>
                      <a:pt x="27164" y="1022877"/>
                    </a:lnTo>
                    <a:close/>
                    <a:moveTo>
                      <a:pt x="754551" y="719646"/>
                    </a:moveTo>
                    <a:lnTo>
                      <a:pt x="2780994" y="1020358"/>
                    </a:lnTo>
                    <a:cubicBezTo>
                      <a:pt x="2819029" y="1026003"/>
                      <a:pt x="2844563" y="1066303"/>
                      <a:pt x="2838023" y="1110371"/>
                    </a:cubicBezTo>
                    <a:cubicBezTo>
                      <a:pt x="2831484" y="1154440"/>
                      <a:pt x="2795349" y="1185588"/>
                      <a:pt x="2757313" y="1179944"/>
                    </a:cubicBezTo>
                    <a:lnTo>
                      <a:pt x="730870" y="879232"/>
                    </a:lnTo>
                    <a:cubicBezTo>
                      <a:pt x="692833" y="873587"/>
                      <a:pt x="667301" y="833287"/>
                      <a:pt x="673840" y="789219"/>
                    </a:cubicBezTo>
                    <a:cubicBezTo>
                      <a:pt x="680380" y="745151"/>
                      <a:pt x="716515" y="714002"/>
                      <a:pt x="754551" y="719646"/>
                    </a:cubicBezTo>
                    <a:close/>
                    <a:moveTo>
                      <a:pt x="499401" y="348695"/>
                    </a:moveTo>
                    <a:lnTo>
                      <a:pt x="3132870" y="739487"/>
                    </a:lnTo>
                    <a:cubicBezTo>
                      <a:pt x="3157506" y="743143"/>
                      <a:pt x="3174043" y="769245"/>
                      <a:pt x="3169808" y="797787"/>
                    </a:cubicBezTo>
                    <a:lnTo>
                      <a:pt x="3121029" y="1126493"/>
                    </a:lnTo>
                    <a:lnTo>
                      <a:pt x="3003067" y="1200205"/>
                    </a:lnTo>
                    <a:lnTo>
                      <a:pt x="3049232" y="889102"/>
                    </a:lnTo>
                    <a:cubicBezTo>
                      <a:pt x="3051259" y="875447"/>
                      <a:pt x="3043348" y="862960"/>
                      <a:pt x="3031562" y="861211"/>
                    </a:cubicBezTo>
                    <a:lnTo>
                      <a:pt x="560996" y="494593"/>
                    </a:lnTo>
                    <a:cubicBezTo>
                      <a:pt x="549211" y="492844"/>
                      <a:pt x="538014" y="502496"/>
                      <a:pt x="535988" y="516151"/>
                    </a:cubicBezTo>
                    <a:lnTo>
                      <a:pt x="427306" y="1248536"/>
                    </a:lnTo>
                    <a:lnTo>
                      <a:pt x="329364" y="1187334"/>
                    </a:lnTo>
                    <a:lnTo>
                      <a:pt x="447126" y="393757"/>
                    </a:lnTo>
                    <a:cubicBezTo>
                      <a:pt x="451361" y="365214"/>
                      <a:pt x="474766" y="345040"/>
                      <a:pt x="499401" y="348695"/>
                    </a:cubicBezTo>
                    <a:close/>
                    <a:moveTo>
                      <a:pt x="1670170" y="0"/>
                    </a:moveTo>
                    <a:lnTo>
                      <a:pt x="1678104" y="275"/>
                    </a:lnTo>
                    <a:lnTo>
                      <a:pt x="1686036" y="0"/>
                    </a:lnTo>
                    <a:cubicBezTo>
                      <a:pt x="1691282" y="837"/>
                      <a:pt x="1696448" y="2717"/>
                      <a:pt x="1701235" y="5708"/>
                    </a:cubicBezTo>
                    <a:lnTo>
                      <a:pt x="2570077" y="548620"/>
                    </a:lnTo>
                    <a:lnTo>
                      <a:pt x="1113690" y="343939"/>
                    </a:lnTo>
                    <a:lnTo>
                      <a:pt x="1654971" y="5708"/>
                    </a:lnTo>
                    <a:cubicBezTo>
                      <a:pt x="1659759" y="2717"/>
                      <a:pt x="1664925" y="837"/>
                      <a:pt x="16701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86" tIns="43543" rIns="87086" bIns="43543" numCol="1" spcCol="0" rtlCol="0" fromWordArt="0" anchor="ctr" anchorCtr="0" forceAA="0" compatLnSpc="1">
                <a:prstTxWarp prst="textNoShape">
                  <a:avLst/>
                </a:prstTxWarp>
                <a:noAutofit/>
              </a:bodyPr>
              <a:lstStyle/>
              <a:p>
                <a:pPr algn="ctr"/>
                <a:endParaRPr lang="en-US" sz="1714" dirty="0"/>
              </a:p>
            </p:txBody>
          </p:sp>
        </p:grpSp>
        <p:grpSp>
          <p:nvGrpSpPr>
            <p:cNvPr id="29" name="Group 28">
              <a:extLst>
                <a:ext uri="{FF2B5EF4-FFF2-40B4-BE49-F238E27FC236}">
                  <a16:creationId xmlns:a16="http://schemas.microsoft.com/office/drawing/2014/main" xmlns="" id="{2FD8FC43-5805-4338-9BF4-8D0812D2E676}"/>
                </a:ext>
              </a:extLst>
            </p:cNvPr>
            <p:cNvGrpSpPr/>
            <p:nvPr/>
          </p:nvGrpSpPr>
          <p:grpSpPr>
            <a:xfrm>
              <a:off x="7241289" y="2505242"/>
              <a:ext cx="1684997" cy="2377440"/>
              <a:chOff x="7603353" y="2411628"/>
              <a:chExt cx="1769247" cy="2496312"/>
            </a:xfrm>
          </p:grpSpPr>
          <p:sp>
            <p:nvSpPr>
              <p:cNvPr id="20" name="Rectangle 19"/>
              <p:cNvSpPr/>
              <p:nvPr/>
            </p:nvSpPr>
            <p:spPr>
              <a:xfrm>
                <a:off x="7603353" y="2411628"/>
                <a:ext cx="1769247" cy="2496312"/>
              </a:xfrm>
              <a:prstGeom prst="rect">
                <a:avLst/>
              </a:prstGeom>
              <a:solidFill>
                <a:srgbClr val="208EA2"/>
              </a:solidFill>
              <a:ln>
                <a:noFill/>
              </a:ln>
            </p:spPr>
            <p:txBody>
              <a:bodyPr rot="0" spcFirstLastPara="0" vertOverflow="overflow" horzOverflow="overflow" vert="horz" wrap="square" lIns="45720" tIns="731520" rIns="45720" bIns="0" numCol="1" spcCol="0" rtlCol="0" fromWordArt="0" anchor="t" anchorCtr="0" forceAA="0" compatLnSpc="1">
                <a:prstTxWarp prst="textNoShape">
                  <a:avLst/>
                </a:prstTxWarp>
                <a:noAutofit/>
              </a:bodyPr>
              <a:lstStyle/>
              <a:p>
                <a:pPr marL="0" lvl="1" algn="ctr">
                  <a:spcBef>
                    <a:spcPts val="190"/>
                  </a:spcBef>
                  <a:spcAft>
                    <a:spcPts val="190"/>
                  </a:spcAft>
                  <a:buSzPct val="100000"/>
                </a:pPr>
                <a:r>
                  <a:rPr lang="en-US" dirty="0">
                    <a:solidFill>
                      <a:schemeClr val="bg1"/>
                    </a:solidFill>
                    <a:ea typeface="ＭＳ Ｐゴシック" charset="-128"/>
                  </a:rPr>
                  <a:t>Educate</a:t>
                </a:r>
                <a:r>
                  <a:rPr lang="en-US" sz="1400" dirty="0">
                    <a:solidFill>
                      <a:schemeClr val="bg1"/>
                    </a:solidFill>
                    <a:ea typeface="ＭＳ Ｐゴシック" charset="-128"/>
                  </a:rPr>
                  <a:t/>
                </a:r>
                <a:br>
                  <a:rPr lang="en-US" sz="1400" dirty="0">
                    <a:solidFill>
                      <a:schemeClr val="bg1"/>
                    </a:solidFill>
                    <a:ea typeface="ＭＳ Ｐゴシック" charset="-128"/>
                  </a:rPr>
                </a:br>
                <a:r>
                  <a:rPr lang="en-US" sz="1400" dirty="0">
                    <a:solidFill>
                      <a:schemeClr val="bg1"/>
                    </a:solidFill>
                    <a:ea typeface="ＭＳ Ｐゴシック" charset="-128"/>
                  </a:rPr>
                  <a:t>if not willing</a:t>
                </a:r>
                <a:br>
                  <a:rPr lang="en-US" sz="1400" dirty="0">
                    <a:solidFill>
                      <a:schemeClr val="bg1"/>
                    </a:solidFill>
                    <a:ea typeface="ＭＳ Ｐゴシック" charset="-128"/>
                  </a:rPr>
                </a:br>
                <a:r>
                  <a:rPr lang="en-US" sz="1400" dirty="0">
                    <a:solidFill>
                      <a:schemeClr val="bg1"/>
                    </a:solidFill>
                    <a:ea typeface="ＭＳ Ｐゴシック" charset="-128"/>
                  </a:rPr>
                  <a:t>to be active</a:t>
                </a:r>
              </a:p>
              <a:p>
                <a:pPr marL="0" lvl="1" algn="ctr">
                  <a:spcBef>
                    <a:spcPts val="190"/>
                  </a:spcBef>
                  <a:spcAft>
                    <a:spcPts val="190"/>
                  </a:spcAft>
                  <a:buSzPct val="100000"/>
                </a:pPr>
                <a:r>
                  <a:rPr lang="en-US" sz="1200" i="1" dirty="0">
                    <a:solidFill>
                      <a:schemeClr val="bg1"/>
                    </a:solidFill>
                    <a:ea typeface="ＭＳ Ｐゴシック" charset="-128"/>
                  </a:rPr>
                  <a:t>e.g. educating divergent viewpoints helps shift to or stabilize a neutral position</a:t>
                </a:r>
              </a:p>
            </p:txBody>
          </p:sp>
          <p:sp>
            <p:nvSpPr>
              <p:cNvPr id="15" name="Freeform 14"/>
              <p:cNvSpPr>
                <a:spLocks noChangeAspect="1"/>
              </p:cNvSpPr>
              <p:nvPr/>
            </p:nvSpPr>
            <p:spPr>
              <a:xfrm>
                <a:off x="8092535" y="2631738"/>
                <a:ext cx="790882" cy="492462"/>
              </a:xfrm>
              <a:custGeom>
                <a:avLst/>
                <a:gdLst>
                  <a:gd name="connsiteX0" fmla="*/ 4206399 w 4914900"/>
                  <a:gd name="connsiteY0" fmla="*/ 2337793 h 2914650"/>
                  <a:gd name="connsiteX1" fmla="*/ 4235599 w 4914900"/>
                  <a:gd name="connsiteY1" fmla="*/ 2346858 h 2914650"/>
                  <a:gd name="connsiteX2" fmla="*/ 4293101 w 4914900"/>
                  <a:gd name="connsiteY2" fmla="*/ 2352654 h 2914650"/>
                  <a:gd name="connsiteX3" fmla="*/ 4350603 w 4914900"/>
                  <a:gd name="connsiteY3" fmla="*/ 2346858 h 2914650"/>
                  <a:gd name="connsiteX4" fmla="*/ 4379803 w 4914900"/>
                  <a:gd name="connsiteY4" fmla="*/ 2337793 h 2914650"/>
                  <a:gd name="connsiteX5" fmla="*/ 4444391 w 4914900"/>
                  <a:gd name="connsiteY5" fmla="*/ 2914650 h 2914650"/>
                  <a:gd name="connsiteX6" fmla="*/ 4141811 w 4914900"/>
                  <a:gd name="connsiteY6" fmla="*/ 2914650 h 2914650"/>
                  <a:gd name="connsiteX7" fmla="*/ 4293101 w 4914900"/>
                  <a:gd name="connsiteY7" fmla="*/ 1878222 h 2914650"/>
                  <a:gd name="connsiteX8" fmla="*/ 4482214 w 4914900"/>
                  <a:gd name="connsiteY8" fmla="*/ 2067335 h 2914650"/>
                  <a:gd name="connsiteX9" fmla="*/ 4293101 w 4914900"/>
                  <a:gd name="connsiteY9" fmla="*/ 2256447 h 2914650"/>
                  <a:gd name="connsiteX10" fmla="*/ 4103988 w 4914900"/>
                  <a:gd name="connsiteY10" fmla="*/ 2067335 h 2914650"/>
                  <a:gd name="connsiteX11" fmla="*/ 4293101 w 4914900"/>
                  <a:gd name="connsiteY11" fmla="*/ 1878222 h 2914650"/>
                  <a:gd name="connsiteX12" fmla="*/ 919270 w 4914900"/>
                  <a:gd name="connsiteY12" fmla="*/ 1319637 h 2914650"/>
                  <a:gd name="connsiteX13" fmla="*/ 2457450 w 4914900"/>
                  <a:gd name="connsiteY13" fmla="*/ 1838326 h 2914650"/>
                  <a:gd name="connsiteX14" fmla="*/ 3891070 w 4914900"/>
                  <a:gd name="connsiteY14" fmla="*/ 1354896 h 2914650"/>
                  <a:gd name="connsiteX15" fmla="*/ 3891070 w 4914900"/>
                  <a:gd name="connsiteY15" fmla="*/ 2153207 h 2914650"/>
                  <a:gd name="connsiteX16" fmla="*/ 3845761 w 4914900"/>
                  <a:gd name="connsiteY16" fmla="*/ 2192158 h 2914650"/>
                  <a:gd name="connsiteX17" fmla="*/ 2405170 w 4914900"/>
                  <a:gd name="connsiteY17" fmla="*/ 2628901 h 2914650"/>
                  <a:gd name="connsiteX18" fmla="*/ 964580 w 4914900"/>
                  <a:gd name="connsiteY18" fmla="*/ 2192158 h 2914650"/>
                  <a:gd name="connsiteX19" fmla="*/ 919270 w 4914900"/>
                  <a:gd name="connsiteY19" fmla="*/ 2153207 h 2914650"/>
                  <a:gd name="connsiteX20" fmla="*/ 4368746 w 4914900"/>
                  <a:gd name="connsiteY20" fmla="*/ 1193819 h 2914650"/>
                  <a:gd name="connsiteX21" fmla="*/ 4368746 w 4914900"/>
                  <a:gd name="connsiteY21" fmla="*/ 1793444 h 2914650"/>
                  <a:gd name="connsiteX22" fmla="*/ 4350603 w 4914900"/>
                  <a:gd name="connsiteY22" fmla="*/ 1787812 h 2914650"/>
                  <a:gd name="connsiteX23" fmla="*/ 4293101 w 4914900"/>
                  <a:gd name="connsiteY23" fmla="*/ 1782015 h 2914650"/>
                  <a:gd name="connsiteX24" fmla="*/ 4235599 w 4914900"/>
                  <a:gd name="connsiteY24" fmla="*/ 1787812 h 2914650"/>
                  <a:gd name="connsiteX25" fmla="*/ 4217456 w 4914900"/>
                  <a:gd name="connsiteY25" fmla="*/ 1793444 h 2914650"/>
                  <a:gd name="connsiteX26" fmla="*/ 4217456 w 4914900"/>
                  <a:gd name="connsiteY26" fmla="*/ 1244836 h 2914650"/>
                  <a:gd name="connsiteX27" fmla="*/ 2457450 w 4914900"/>
                  <a:gd name="connsiteY27" fmla="*/ 0 h 2914650"/>
                  <a:gd name="connsiteX28" fmla="*/ 4914900 w 4914900"/>
                  <a:gd name="connsiteY28" fmla="*/ 828675 h 2914650"/>
                  <a:gd name="connsiteX29" fmla="*/ 2457450 w 4914900"/>
                  <a:gd name="connsiteY29" fmla="*/ 1657350 h 2914650"/>
                  <a:gd name="connsiteX30" fmla="*/ 0 w 4914900"/>
                  <a:gd name="connsiteY30" fmla="*/ 828675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14900" h="2914650">
                    <a:moveTo>
                      <a:pt x="4206399" y="2337793"/>
                    </a:moveTo>
                    <a:lnTo>
                      <a:pt x="4235599" y="2346858"/>
                    </a:lnTo>
                    <a:cubicBezTo>
                      <a:pt x="4254173" y="2350658"/>
                      <a:pt x="4273404" y="2352654"/>
                      <a:pt x="4293101" y="2352654"/>
                    </a:cubicBezTo>
                    <a:cubicBezTo>
                      <a:pt x="4312798" y="2352654"/>
                      <a:pt x="4332029" y="2350658"/>
                      <a:pt x="4350603" y="2346858"/>
                    </a:cubicBezTo>
                    <a:lnTo>
                      <a:pt x="4379803" y="2337793"/>
                    </a:lnTo>
                    <a:lnTo>
                      <a:pt x="4444391" y="2914650"/>
                    </a:lnTo>
                    <a:lnTo>
                      <a:pt x="4141811" y="2914650"/>
                    </a:lnTo>
                    <a:close/>
                    <a:moveTo>
                      <a:pt x="4293101" y="1878222"/>
                    </a:moveTo>
                    <a:cubicBezTo>
                      <a:pt x="4397545" y="1878222"/>
                      <a:pt x="4482214" y="1962890"/>
                      <a:pt x="4482214" y="2067335"/>
                    </a:cubicBezTo>
                    <a:cubicBezTo>
                      <a:pt x="4482214" y="2171779"/>
                      <a:pt x="4397545" y="2256447"/>
                      <a:pt x="4293101" y="2256447"/>
                    </a:cubicBezTo>
                    <a:cubicBezTo>
                      <a:pt x="4188657" y="2256447"/>
                      <a:pt x="4103988" y="2171779"/>
                      <a:pt x="4103988" y="2067335"/>
                    </a:cubicBezTo>
                    <a:cubicBezTo>
                      <a:pt x="4103988" y="1962890"/>
                      <a:pt x="4188657" y="1878222"/>
                      <a:pt x="4293101" y="1878222"/>
                    </a:cubicBezTo>
                    <a:close/>
                    <a:moveTo>
                      <a:pt x="919270" y="1319637"/>
                    </a:moveTo>
                    <a:lnTo>
                      <a:pt x="2457450" y="1838326"/>
                    </a:lnTo>
                    <a:lnTo>
                      <a:pt x="3891070" y="1354896"/>
                    </a:lnTo>
                    <a:lnTo>
                      <a:pt x="3891070" y="2153207"/>
                    </a:lnTo>
                    <a:lnTo>
                      <a:pt x="3845761" y="2192158"/>
                    </a:lnTo>
                    <a:cubicBezTo>
                      <a:pt x="3503344" y="2458888"/>
                      <a:pt x="2985142" y="2628901"/>
                      <a:pt x="2405170" y="2628901"/>
                    </a:cubicBezTo>
                    <a:cubicBezTo>
                      <a:pt x="1825199" y="2628901"/>
                      <a:pt x="1306997" y="2458888"/>
                      <a:pt x="964580" y="2192158"/>
                    </a:cubicBezTo>
                    <a:lnTo>
                      <a:pt x="919270" y="2153207"/>
                    </a:lnTo>
                    <a:close/>
                    <a:moveTo>
                      <a:pt x="4368746" y="1193819"/>
                    </a:moveTo>
                    <a:lnTo>
                      <a:pt x="4368746" y="1793444"/>
                    </a:lnTo>
                    <a:lnTo>
                      <a:pt x="4350603" y="1787812"/>
                    </a:lnTo>
                    <a:cubicBezTo>
                      <a:pt x="4332029" y="1784011"/>
                      <a:pt x="4312798" y="1782015"/>
                      <a:pt x="4293101" y="1782015"/>
                    </a:cubicBezTo>
                    <a:cubicBezTo>
                      <a:pt x="4273404" y="1782015"/>
                      <a:pt x="4254173" y="1784011"/>
                      <a:pt x="4235599" y="1787812"/>
                    </a:cubicBezTo>
                    <a:lnTo>
                      <a:pt x="4217456" y="1793444"/>
                    </a:lnTo>
                    <a:lnTo>
                      <a:pt x="4217456" y="1244836"/>
                    </a:lnTo>
                    <a:close/>
                    <a:moveTo>
                      <a:pt x="2457450" y="0"/>
                    </a:moveTo>
                    <a:lnTo>
                      <a:pt x="4914900" y="828675"/>
                    </a:lnTo>
                    <a:lnTo>
                      <a:pt x="2457450" y="1657350"/>
                    </a:lnTo>
                    <a:lnTo>
                      <a:pt x="0" y="828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4" dirty="0"/>
              </a:p>
            </p:txBody>
          </p:sp>
        </p:grpSp>
        <p:grpSp>
          <p:nvGrpSpPr>
            <p:cNvPr id="26" name="Group 25">
              <a:extLst>
                <a:ext uri="{FF2B5EF4-FFF2-40B4-BE49-F238E27FC236}">
                  <a16:creationId xmlns:a16="http://schemas.microsoft.com/office/drawing/2014/main" xmlns="" id="{D88C4AB6-F9A2-4A1F-A239-096873FC9856}"/>
                </a:ext>
              </a:extLst>
            </p:cNvPr>
            <p:cNvGrpSpPr/>
            <p:nvPr/>
          </p:nvGrpSpPr>
          <p:grpSpPr>
            <a:xfrm>
              <a:off x="1973608" y="2505242"/>
              <a:ext cx="1684997" cy="2377440"/>
              <a:chOff x="2072289" y="2411628"/>
              <a:chExt cx="1769247" cy="2496312"/>
            </a:xfrm>
          </p:grpSpPr>
          <p:sp>
            <p:nvSpPr>
              <p:cNvPr id="10" name="Rectangle 9"/>
              <p:cNvSpPr/>
              <p:nvPr/>
            </p:nvSpPr>
            <p:spPr>
              <a:xfrm>
                <a:off x="2072289" y="2411628"/>
                <a:ext cx="1769247" cy="2496312"/>
              </a:xfrm>
              <a:prstGeom prst="rect">
                <a:avLst/>
              </a:prstGeom>
              <a:solidFill>
                <a:srgbClr val="DC6029"/>
              </a:solidFill>
              <a:ln>
                <a:noFill/>
              </a:ln>
            </p:spPr>
            <p:txBody>
              <a:bodyPr rot="0" spcFirstLastPara="0" vertOverflow="overflow" horzOverflow="overflow" vert="horz" wrap="square" lIns="45720" tIns="731520" rIns="45720" bIns="0" numCol="1" spcCol="0" rtlCol="0" fromWordArt="0" anchor="t" anchorCtr="0" forceAA="0" compatLnSpc="1">
                <a:prstTxWarp prst="textNoShape">
                  <a:avLst/>
                </a:prstTxWarp>
                <a:noAutofit/>
              </a:bodyPr>
              <a:lstStyle/>
              <a:p>
                <a:pPr marL="0" lvl="1" algn="ctr">
                  <a:spcBef>
                    <a:spcPts val="190"/>
                  </a:spcBef>
                  <a:spcAft>
                    <a:spcPts val="190"/>
                  </a:spcAft>
                  <a:buSzPct val="100000"/>
                </a:pPr>
                <a:r>
                  <a:rPr lang="en-US" dirty="0">
                    <a:solidFill>
                      <a:schemeClr val="bg1"/>
                    </a:solidFill>
                    <a:ea typeface="ＭＳ Ｐゴシック" charset="-128"/>
                  </a:rPr>
                  <a:t>Write</a:t>
                </a:r>
                <a:r>
                  <a:rPr lang="en-US" sz="1400" dirty="0">
                    <a:solidFill>
                      <a:schemeClr val="bg1"/>
                    </a:solidFill>
                    <a:ea typeface="ＭＳ Ｐゴシック" charset="-128"/>
                  </a:rPr>
                  <a:t> </a:t>
                </a:r>
                <a:br>
                  <a:rPr lang="en-US" sz="1400" dirty="0">
                    <a:solidFill>
                      <a:schemeClr val="bg1"/>
                    </a:solidFill>
                    <a:ea typeface="ＭＳ Ｐゴシック" charset="-128"/>
                  </a:rPr>
                </a:br>
                <a:r>
                  <a:rPr lang="en-US" sz="1400" dirty="0">
                    <a:solidFill>
                      <a:schemeClr val="bg1"/>
                    </a:solidFill>
                    <a:ea typeface="ＭＳ Ｐゴシック" charset="-128"/>
                  </a:rPr>
                  <a:t>an op-ed expressing concern against harmful proposed legislation</a:t>
                </a:r>
              </a:p>
            </p:txBody>
          </p:sp>
          <p:sp>
            <p:nvSpPr>
              <p:cNvPr id="25" name="Freeform 24"/>
              <p:cNvSpPr>
                <a:spLocks noChangeAspect="1"/>
              </p:cNvSpPr>
              <p:nvPr/>
            </p:nvSpPr>
            <p:spPr>
              <a:xfrm>
                <a:off x="2749292" y="2571628"/>
                <a:ext cx="415240" cy="552572"/>
              </a:xfrm>
              <a:custGeom>
                <a:avLst/>
                <a:gdLst>
                  <a:gd name="connsiteX0" fmla="*/ 1745118 w 4458706"/>
                  <a:gd name="connsiteY0" fmla="*/ 4057173 h 5650804"/>
                  <a:gd name="connsiteX1" fmla="*/ 1674955 w 4458706"/>
                  <a:gd name="connsiteY1" fmla="*/ 4552004 h 5650804"/>
                  <a:gd name="connsiteX2" fmla="*/ 1366774 w 4458706"/>
                  <a:gd name="connsiteY2" fmla="*/ 4158550 h 5650804"/>
                  <a:gd name="connsiteX3" fmla="*/ 1720933 w 4458706"/>
                  <a:gd name="connsiteY3" fmla="*/ 3254397 h 5650804"/>
                  <a:gd name="connsiteX4" fmla="*/ 1851815 w 4458706"/>
                  <a:gd name="connsiteY4" fmla="*/ 3304696 h 5650804"/>
                  <a:gd name="connsiteX5" fmla="*/ 1779018 w 4458706"/>
                  <a:gd name="connsiteY5" fmla="*/ 3818098 h 5650804"/>
                  <a:gd name="connsiteX6" fmla="*/ 1217880 w 4458706"/>
                  <a:gd name="connsiteY6" fmla="*/ 3968454 h 5650804"/>
                  <a:gd name="connsiteX7" fmla="*/ 898134 w 4458706"/>
                  <a:gd name="connsiteY7" fmla="*/ 3560235 h 5650804"/>
                  <a:gd name="connsiteX8" fmla="*/ 986334 w 4458706"/>
                  <a:gd name="connsiteY8" fmla="*/ 3451233 h 5650804"/>
                  <a:gd name="connsiteX9" fmla="*/ 1282072 w 4458706"/>
                  <a:gd name="connsiteY9" fmla="*/ 3085746 h 5650804"/>
                  <a:gd name="connsiteX10" fmla="*/ 1720930 w 4458706"/>
                  <a:gd name="connsiteY10" fmla="*/ 3254397 h 5650804"/>
                  <a:gd name="connsiteX11" fmla="*/ 986334 w 4458706"/>
                  <a:gd name="connsiteY11" fmla="*/ 3451231 h 5650804"/>
                  <a:gd name="connsiteX12" fmla="*/ 498351 w 4458706"/>
                  <a:gd name="connsiteY12" fmla="*/ 1315759 h 5650804"/>
                  <a:gd name="connsiteX13" fmla="*/ 467783 w 4458706"/>
                  <a:gd name="connsiteY13" fmla="*/ 1317674 h 5650804"/>
                  <a:gd name="connsiteX14" fmla="*/ 413242 w 4458706"/>
                  <a:gd name="connsiteY14" fmla="*/ 1412141 h 5650804"/>
                  <a:gd name="connsiteX15" fmla="*/ 753048 w 4458706"/>
                  <a:gd name="connsiteY15" fmla="*/ 2680315 h 5650804"/>
                  <a:gd name="connsiteX16" fmla="*/ 847515 w 4458706"/>
                  <a:gd name="connsiteY16" fmla="*/ 2734856 h 5650804"/>
                  <a:gd name="connsiteX17" fmla="*/ 902056 w 4458706"/>
                  <a:gd name="connsiteY17" fmla="*/ 2640389 h 5650804"/>
                  <a:gd name="connsiteX18" fmla="*/ 562250 w 4458706"/>
                  <a:gd name="connsiteY18" fmla="*/ 1372215 h 5650804"/>
                  <a:gd name="connsiteX19" fmla="*/ 498351 w 4458706"/>
                  <a:gd name="connsiteY19" fmla="*/ 1315759 h 5650804"/>
                  <a:gd name="connsiteX20" fmla="*/ 797396 w 4458706"/>
                  <a:gd name="connsiteY20" fmla="*/ 1160906 h 5650804"/>
                  <a:gd name="connsiteX21" fmla="*/ 766827 w 4458706"/>
                  <a:gd name="connsiteY21" fmla="*/ 1162822 h 5650804"/>
                  <a:gd name="connsiteX22" fmla="*/ 712286 w 4458706"/>
                  <a:gd name="connsiteY22" fmla="*/ 1257289 h 5650804"/>
                  <a:gd name="connsiteX23" fmla="*/ 1089454 w 4458706"/>
                  <a:gd name="connsiteY23" fmla="*/ 2664900 h 5650804"/>
                  <a:gd name="connsiteX24" fmla="*/ 1183921 w 4458706"/>
                  <a:gd name="connsiteY24" fmla="*/ 2719441 h 5650804"/>
                  <a:gd name="connsiteX25" fmla="*/ 1238462 w 4458706"/>
                  <a:gd name="connsiteY25" fmla="*/ 2624973 h 5650804"/>
                  <a:gd name="connsiteX26" fmla="*/ 861294 w 4458706"/>
                  <a:gd name="connsiteY26" fmla="*/ 1217362 h 5650804"/>
                  <a:gd name="connsiteX27" fmla="*/ 797396 w 4458706"/>
                  <a:gd name="connsiteY27" fmla="*/ 1160906 h 5650804"/>
                  <a:gd name="connsiteX28" fmla="*/ 1133802 w 4458706"/>
                  <a:gd name="connsiteY28" fmla="*/ 1145490 h 5650804"/>
                  <a:gd name="connsiteX29" fmla="*/ 1103233 w 4458706"/>
                  <a:gd name="connsiteY29" fmla="*/ 1147406 h 5650804"/>
                  <a:gd name="connsiteX30" fmla="*/ 1048693 w 4458706"/>
                  <a:gd name="connsiteY30" fmla="*/ 1241873 h 5650804"/>
                  <a:gd name="connsiteX31" fmla="*/ 1388499 w 4458706"/>
                  <a:gd name="connsiteY31" fmla="*/ 2510047 h 5650804"/>
                  <a:gd name="connsiteX32" fmla="*/ 1482965 w 4458706"/>
                  <a:gd name="connsiteY32" fmla="*/ 2564588 h 5650804"/>
                  <a:gd name="connsiteX33" fmla="*/ 1537505 w 4458706"/>
                  <a:gd name="connsiteY33" fmla="*/ 2470121 h 5650804"/>
                  <a:gd name="connsiteX34" fmla="*/ 1197699 w 4458706"/>
                  <a:gd name="connsiteY34" fmla="*/ 1201947 h 5650804"/>
                  <a:gd name="connsiteX35" fmla="*/ 1133802 w 4458706"/>
                  <a:gd name="connsiteY35" fmla="*/ 1145490 h 5650804"/>
                  <a:gd name="connsiteX36" fmla="*/ 1195970 w 4458706"/>
                  <a:gd name="connsiteY36" fmla="*/ 721348 h 5650804"/>
                  <a:gd name="connsiteX37" fmla="*/ 1836990 w 4458706"/>
                  <a:gd name="connsiteY37" fmla="*/ 3113670 h 5650804"/>
                  <a:gd name="connsiteX38" fmla="*/ 1222725 w 4458706"/>
                  <a:gd name="connsiteY38" fmla="*/ 2864256 h 5650804"/>
                  <a:gd name="connsiteX39" fmla="*/ 815461 w 4458706"/>
                  <a:gd name="connsiteY39" fmla="*/ 3387388 h 5650804"/>
                  <a:gd name="connsiteX40" fmla="*/ 174440 w 4458706"/>
                  <a:gd name="connsiteY40" fmla="*/ 995066 h 5650804"/>
                  <a:gd name="connsiteX41" fmla="*/ 2852384 w 4458706"/>
                  <a:gd name="connsiteY41" fmla="*/ 319119 h 5650804"/>
                  <a:gd name="connsiteX42" fmla="*/ 4458706 w 4458706"/>
                  <a:gd name="connsiteY42" fmla="*/ 1925441 h 5650804"/>
                  <a:gd name="connsiteX43" fmla="*/ 2852384 w 4458706"/>
                  <a:gd name="connsiteY43" fmla="*/ 1925441 h 5650804"/>
                  <a:gd name="connsiteX44" fmla="*/ 1241351 w 4458706"/>
                  <a:gd name="connsiteY44" fmla="*/ 319119 h 5650804"/>
                  <a:gd name="connsiteX45" fmla="*/ 2551199 w 4458706"/>
                  <a:gd name="connsiteY45" fmla="*/ 319119 h 5650804"/>
                  <a:gd name="connsiteX46" fmla="*/ 2551199 w 4458706"/>
                  <a:gd name="connsiteY46" fmla="*/ 2176430 h 5650804"/>
                  <a:gd name="connsiteX47" fmla="*/ 4458706 w 4458706"/>
                  <a:gd name="connsiteY47" fmla="*/ 2176430 h 5650804"/>
                  <a:gd name="connsiteX48" fmla="*/ 4458706 w 4458706"/>
                  <a:gd name="connsiteY48" fmla="*/ 5650804 h 5650804"/>
                  <a:gd name="connsiteX49" fmla="*/ 338755 w 4458706"/>
                  <a:gd name="connsiteY49" fmla="*/ 5650804 h 5650804"/>
                  <a:gd name="connsiteX50" fmla="*/ 338755 w 4458706"/>
                  <a:gd name="connsiteY50" fmla="*/ 2121165 h 5650804"/>
                  <a:gd name="connsiteX51" fmla="*/ 739499 w 4458706"/>
                  <a:gd name="connsiteY51" fmla="*/ 3616762 h 5650804"/>
                  <a:gd name="connsiteX52" fmla="*/ 1752409 w 4458706"/>
                  <a:gd name="connsiteY52" fmla="*/ 4811703 h 5650804"/>
                  <a:gd name="connsiteX53" fmla="*/ 2032143 w 4458706"/>
                  <a:gd name="connsiteY53" fmla="*/ 3270399 h 5650804"/>
                  <a:gd name="connsiteX54" fmla="*/ 928654 w 4458706"/>
                  <a:gd name="connsiteY54" fmla="*/ 1006 h 5650804"/>
                  <a:gd name="connsiteX55" fmla="*/ 1025394 w 4458706"/>
                  <a:gd name="connsiteY55" fmla="*/ 84744 h 5650804"/>
                  <a:gd name="connsiteX56" fmla="*/ 1067045 w 4458706"/>
                  <a:gd name="connsiteY56" fmla="*/ 240192 h 5650804"/>
                  <a:gd name="connsiteX57" fmla="*/ 1137321 w 4458706"/>
                  <a:gd name="connsiteY57" fmla="*/ 502464 h 5650804"/>
                  <a:gd name="connsiteX58" fmla="*/ 115790 w 4458706"/>
                  <a:gd name="connsiteY58" fmla="*/ 776183 h 5650804"/>
                  <a:gd name="connsiteX59" fmla="*/ 45515 w 4458706"/>
                  <a:gd name="connsiteY59" fmla="*/ 513911 h 5650804"/>
                  <a:gd name="connsiteX60" fmla="*/ 3863 w 4458706"/>
                  <a:gd name="connsiteY60" fmla="*/ 358463 h 5650804"/>
                  <a:gd name="connsiteX61" fmla="*/ 87615 w 4458706"/>
                  <a:gd name="connsiteY61" fmla="*/ 217010 h 5650804"/>
                  <a:gd name="connsiteX62" fmla="*/ 882135 w 4458706"/>
                  <a:gd name="connsiteY62" fmla="*/ 4119 h 5650804"/>
                  <a:gd name="connsiteX63" fmla="*/ 928654 w 4458706"/>
                  <a:gd name="connsiteY63" fmla="*/ 1006 h 565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458706" h="5650804">
                    <a:moveTo>
                      <a:pt x="1745118" y="4057173"/>
                    </a:moveTo>
                    <a:lnTo>
                      <a:pt x="1674955" y="4552004"/>
                    </a:lnTo>
                    <a:lnTo>
                      <a:pt x="1366774" y="4158550"/>
                    </a:lnTo>
                    <a:close/>
                    <a:moveTo>
                      <a:pt x="1720933" y="3254397"/>
                    </a:moveTo>
                    <a:lnTo>
                      <a:pt x="1851815" y="3304696"/>
                    </a:lnTo>
                    <a:lnTo>
                      <a:pt x="1779018" y="3818098"/>
                    </a:lnTo>
                    <a:lnTo>
                      <a:pt x="1217880" y="3968454"/>
                    </a:lnTo>
                    <a:lnTo>
                      <a:pt x="898134" y="3560235"/>
                    </a:lnTo>
                    <a:lnTo>
                      <a:pt x="986334" y="3451233"/>
                    </a:lnTo>
                    <a:close/>
                    <a:moveTo>
                      <a:pt x="1282072" y="3085746"/>
                    </a:moveTo>
                    <a:lnTo>
                      <a:pt x="1720930" y="3254397"/>
                    </a:lnTo>
                    <a:lnTo>
                      <a:pt x="986334" y="3451231"/>
                    </a:lnTo>
                    <a:close/>
                    <a:moveTo>
                      <a:pt x="498351" y="1315759"/>
                    </a:moveTo>
                    <a:cubicBezTo>
                      <a:pt x="488428" y="1314377"/>
                      <a:pt x="478070" y="1314918"/>
                      <a:pt x="467783" y="1317674"/>
                    </a:cubicBezTo>
                    <a:cubicBezTo>
                      <a:pt x="426635" y="1328700"/>
                      <a:pt x="402216" y="1370994"/>
                      <a:pt x="413242" y="1412141"/>
                    </a:cubicBezTo>
                    <a:lnTo>
                      <a:pt x="753048" y="2680315"/>
                    </a:lnTo>
                    <a:cubicBezTo>
                      <a:pt x="764073" y="2721463"/>
                      <a:pt x="806367" y="2745882"/>
                      <a:pt x="847515" y="2734856"/>
                    </a:cubicBezTo>
                    <a:cubicBezTo>
                      <a:pt x="888662" y="2723831"/>
                      <a:pt x="913081" y="2681537"/>
                      <a:pt x="902056" y="2640389"/>
                    </a:cubicBezTo>
                    <a:lnTo>
                      <a:pt x="562250" y="1372215"/>
                    </a:lnTo>
                    <a:cubicBezTo>
                      <a:pt x="553981" y="1341355"/>
                      <a:pt x="528123" y="1319904"/>
                      <a:pt x="498351" y="1315759"/>
                    </a:cubicBezTo>
                    <a:close/>
                    <a:moveTo>
                      <a:pt x="797396" y="1160906"/>
                    </a:moveTo>
                    <a:cubicBezTo>
                      <a:pt x="787472" y="1159524"/>
                      <a:pt x="777114" y="1160065"/>
                      <a:pt x="766827" y="1162822"/>
                    </a:cubicBezTo>
                    <a:cubicBezTo>
                      <a:pt x="725680" y="1173847"/>
                      <a:pt x="701261" y="1216142"/>
                      <a:pt x="712286" y="1257289"/>
                    </a:cubicBezTo>
                    <a:lnTo>
                      <a:pt x="1089454" y="2664900"/>
                    </a:lnTo>
                    <a:cubicBezTo>
                      <a:pt x="1100480" y="2706047"/>
                      <a:pt x="1142774" y="2730466"/>
                      <a:pt x="1183921" y="2719441"/>
                    </a:cubicBezTo>
                    <a:cubicBezTo>
                      <a:pt x="1225068" y="2708415"/>
                      <a:pt x="1249487" y="2666120"/>
                      <a:pt x="1238462" y="2624973"/>
                    </a:cubicBezTo>
                    <a:lnTo>
                      <a:pt x="861294" y="1217362"/>
                    </a:lnTo>
                    <a:cubicBezTo>
                      <a:pt x="853025" y="1186502"/>
                      <a:pt x="827167" y="1165051"/>
                      <a:pt x="797396" y="1160906"/>
                    </a:cubicBezTo>
                    <a:close/>
                    <a:moveTo>
                      <a:pt x="1133802" y="1145490"/>
                    </a:moveTo>
                    <a:cubicBezTo>
                      <a:pt x="1123879" y="1144108"/>
                      <a:pt x="1113520" y="1144649"/>
                      <a:pt x="1103233" y="1147406"/>
                    </a:cubicBezTo>
                    <a:cubicBezTo>
                      <a:pt x="1062086" y="1158431"/>
                      <a:pt x="1037667" y="1200726"/>
                      <a:pt x="1048693" y="1241873"/>
                    </a:cubicBezTo>
                    <a:lnTo>
                      <a:pt x="1388499" y="2510047"/>
                    </a:lnTo>
                    <a:cubicBezTo>
                      <a:pt x="1399524" y="2551195"/>
                      <a:pt x="1441818" y="2575613"/>
                      <a:pt x="1482965" y="2564588"/>
                    </a:cubicBezTo>
                    <a:cubicBezTo>
                      <a:pt x="1524112" y="2553562"/>
                      <a:pt x="1548531" y="2511268"/>
                      <a:pt x="1537505" y="2470121"/>
                    </a:cubicBezTo>
                    <a:lnTo>
                      <a:pt x="1197699" y="1201947"/>
                    </a:lnTo>
                    <a:cubicBezTo>
                      <a:pt x="1189430" y="1171086"/>
                      <a:pt x="1163573" y="1149636"/>
                      <a:pt x="1133802" y="1145490"/>
                    </a:cubicBezTo>
                    <a:close/>
                    <a:moveTo>
                      <a:pt x="1195970" y="721348"/>
                    </a:moveTo>
                    <a:lnTo>
                      <a:pt x="1836990" y="3113670"/>
                    </a:lnTo>
                    <a:lnTo>
                      <a:pt x="1222725" y="2864256"/>
                    </a:lnTo>
                    <a:lnTo>
                      <a:pt x="815461" y="3387388"/>
                    </a:lnTo>
                    <a:lnTo>
                      <a:pt x="174440" y="995066"/>
                    </a:lnTo>
                    <a:close/>
                    <a:moveTo>
                      <a:pt x="2852384" y="319119"/>
                    </a:moveTo>
                    <a:lnTo>
                      <a:pt x="4458706" y="1925441"/>
                    </a:lnTo>
                    <a:lnTo>
                      <a:pt x="2852384" y="1925441"/>
                    </a:lnTo>
                    <a:close/>
                    <a:moveTo>
                      <a:pt x="1241351" y="319119"/>
                    </a:moveTo>
                    <a:lnTo>
                      <a:pt x="2551199" y="319119"/>
                    </a:lnTo>
                    <a:lnTo>
                      <a:pt x="2551199" y="2176430"/>
                    </a:lnTo>
                    <a:lnTo>
                      <a:pt x="4458706" y="2176430"/>
                    </a:lnTo>
                    <a:lnTo>
                      <a:pt x="4458706" y="5650804"/>
                    </a:lnTo>
                    <a:lnTo>
                      <a:pt x="338755" y="5650804"/>
                    </a:lnTo>
                    <a:lnTo>
                      <a:pt x="338755" y="2121165"/>
                    </a:lnTo>
                    <a:lnTo>
                      <a:pt x="739499" y="3616762"/>
                    </a:lnTo>
                    <a:lnTo>
                      <a:pt x="1752409" y="4811703"/>
                    </a:lnTo>
                    <a:lnTo>
                      <a:pt x="2032143" y="3270399"/>
                    </a:lnTo>
                    <a:close/>
                    <a:moveTo>
                      <a:pt x="928654" y="1006"/>
                    </a:moveTo>
                    <a:cubicBezTo>
                      <a:pt x="973910" y="6947"/>
                      <a:pt x="1013070" y="38750"/>
                      <a:pt x="1025394" y="84744"/>
                    </a:cubicBezTo>
                    <a:lnTo>
                      <a:pt x="1067045" y="240192"/>
                    </a:lnTo>
                    <a:lnTo>
                      <a:pt x="1137321" y="502464"/>
                    </a:lnTo>
                    <a:lnTo>
                      <a:pt x="115790" y="776183"/>
                    </a:lnTo>
                    <a:lnTo>
                      <a:pt x="45515" y="513911"/>
                    </a:lnTo>
                    <a:lnTo>
                      <a:pt x="3863" y="358463"/>
                    </a:lnTo>
                    <a:cubicBezTo>
                      <a:pt x="-12569" y="297137"/>
                      <a:pt x="24928" y="233807"/>
                      <a:pt x="87615" y="217010"/>
                    </a:cubicBezTo>
                    <a:lnTo>
                      <a:pt x="882135" y="4119"/>
                    </a:lnTo>
                    <a:cubicBezTo>
                      <a:pt x="897806" y="-81"/>
                      <a:pt x="913569" y="-974"/>
                      <a:pt x="928654" y="10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14" dirty="0"/>
              </a:p>
            </p:txBody>
          </p:sp>
        </p:grpSp>
      </p:grpSp>
      <p:sp>
        <p:nvSpPr>
          <p:cNvPr id="30" name="Content Placeholder 3">
            <a:extLst>
              <a:ext uri="{FF2B5EF4-FFF2-40B4-BE49-F238E27FC236}">
                <a16:creationId xmlns:a16="http://schemas.microsoft.com/office/drawing/2014/main" xmlns="" id="{305CADDD-2C3F-4B47-9D01-C4CFD2C59907}"/>
              </a:ext>
            </a:extLst>
          </p:cNvPr>
          <p:cNvSpPr txBox="1">
            <a:spLocks/>
          </p:cNvSpPr>
          <p:nvPr/>
        </p:nvSpPr>
        <p:spPr>
          <a:xfrm>
            <a:off x="457200" y="1371599"/>
            <a:ext cx="8229600" cy="1311128"/>
          </a:xfrm>
          <a:prstGeom prst="rect">
            <a:avLst/>
          </a:prstGeom>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5425" indent="-225425"/>
            <a:r>
              <a:rPr lang="en-US" sz="1800" dirty="0"/>
              <a:t>Partner with local 340B hospitals</a:t>
            </a:r>
          </a:p>
          <a:p>
            <a:pPr marL="225425" indent="-225425"/>
            <a:r>
              <a:rPr lang="en-US" sz="1800" dirty="0"/>
              <a:t>Focus advocacy on equity for ALL patients to  have access to quality mental health care (regardless of socio-economic status or geography)</a:t>
            </a:r>
          </a:p>
          <a:p>
            <a:pPr marL="225425" indent="-225425"/>
            <a:r>
              <a:rPr lang="en-US" sz="1800" dirty="0"/>
              <a:t>Oppose efforts in Congress and states to limit the scope of 340B</a:t>
            </a:r>
          </a:p>
        </p:txBody>
      </p:sp>
    </p:spTree>
    <p:extLst>
      <p:ext uri="{BB962C8B-B14F-4D97-AF65-F5344CB8AC3E}">
        <p14:creationId xmlns:p14="http://schemas.microsoft.com/office/powerpoint/2010/main" val="377653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01B9B-EB56-40E1-9C41-46B17F7C6DE4}"/>
              </a:ext>
            </a:extLst>
          </p:cNvPr>
          <p:cNvSpPr>
            <a:spLocks noGrp="1"/>
          </p:cNvSpPr>
          <p:nvPr>
            <p:ph type="title"/>
          </p:nvPr>
        </p:nvSpPr>
        <p:spPr/>
        <p:txBody>
          <a:bodyPr/>
          <a:lstStyle/>
          <a:p>
            <a:r>
              <a:rPr lang="en-US" dirty="0"/>
              <a:t>Resources</a:t>
            </a:r>
          </a:p>
        </p:txBody>
      </p:sp>
      <p:pic>
        <p:nvPicPr>
          <p:cNvPr id="1026" name="Picture 2" descr="F_340BHealthlogo_MAIN_CMYK_no_tag-01">
            <a:extLst>
              <a:ext uri="{FF2B5EF4-FFF2-40B4-BE49-F238E27FC236}">
                <a16:creationId xmlns:a16="http://schemas.microsoft.com/office/drawing/2014/main" xmlns="" id="{BBCB5E1B-B442-48B2-9C1C-0C186976D7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787" y="1905000"/>
            <a:ext cx="6128426"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30DA44F9-8F1D-4E09-81B3-21E63B558B1E}"/>
              </a:ext>
            </a:extLst>
          </p:cNvPr>
          <p:cNvSpPr/>
          <p:nvPr/>
        </p:nvSpPr>
        <p:spPr>
          <a:xfrm>
            <a:off x="1312774" y="4221718"/>
            <a:ext cx="6518451" cy="707886"/>
          </a:xfrm>
          <a:prstGeom prst="rect">
            <a:avLst/>
          </a:prstGeom>
        </p:spPr>
        <p:txBody>
          <a:bodyPr wrap="none">
            <a:spAutoFit/>
          </a:bodyPr>
          <a:lstStyle/>
          <a:p>
            <a:pPr marL="119444" indent="0" algn="ctr">
              <a:spcBef>
                <a:spcPct val="0"/>
              </a:spcBef>
              <a:spcAft>
                <a:spcPct val="0"/>
              </a:spcAft>
              <a:buNone/>
            </a:pPr>
            <a:r>
              <a:rPr lang="en-US" sz="4000" dirty="0">
                <a:solidFill>
                  <a:schemeClr val="accent3">
                    <a:lumMod val="75000"/>
                  </a:schemeClr>
                </a:solidFill>
                <a:hlinkClick r:id="rId3">
                  <a:extLst>
                    <a:ext uri="{A12FA001-AC4F-418D-AE19-62706E023703}">
                      <ahyp:hlinkClr xmlns:ahyp="http://schemas.microsoft.com/office/drawing/2018/hyperlinkcolor" xmlns="" val="tx"/>
                    </a:ext>
                  </a:extLst>
                </a:hlinkClick>
              </a:rPr>
              <a:t>https://www.340bhealth.org/</a:t>
            </a:r>
            <a:endParaRPr lang="en-US" sz="4000" dirty="0">
              <a:solidFill>
                <a:schemeClr val="accent3">
                  <a:lumMod val="75000"/>
                </a:schemeClr>
              </a:solidFill>
              <a:latin typeface="Calibri" pitchFamily="34" charset="0"/>
              <a:ea typeface="ＭＳ Ｐゴシック" pitchFamily="34" charset="-128"/>
            </a:endParaRPr>
          </a:p>
        </p:txBody>
      </p:sp>
    </p:spTree>
    <p:extLst>
      <p:ext uri="{BB962C8B-B14F-4D97-AF65-F5344CB8AC3E}">
        <p14:creationId xmlns:p14="http://schemas.microsoft.com/office/powerpoint/2010/main" val="26349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xmlns="" id="{6233B71D-0378-4D55-B85C-62501EA69BA8}"/>
              </a:ext>
            </a:extLst>
          </p:cNvPr>
          <p:cNvGraphicFramePr>
            <a:graphicFrameLocks noGrp="1"/>
          </p:cNvGraphicFramePr>
          <p:nvPr>
            <p:extLst>
              <p:ext uri="{D42A27DB-BD31-4B8C-83A1-F6EECF244321}">
                <p14:modId xmlns:p14="http://schemas.microsoft.com/office/powerpoint/2010/main" val="1331705885"/>
              </p:ext>
            </p:extLst>
          </p:nvPr>
        </p:nvGraphicFramePr>
        <p:xfrm>
          <a:off x="457200" y="3521334"/>
          <a:ext cx="3931920" cy="2650866"/>
        </p:xfrm>
        <a:graphic>
          <a:graphicData uri="http://schemas.openxmlformats.org/drawingml/2006/table">
            <a:tbl>
              <a:tblPr>
                <a:tableStyleId>{2D5ABB26-0587-4C30-8999-92F81FD0307C}</a:tableStyleId>
              </a:tblPr>
              <a:tblGrid>
                <a:gridCol w="1165015">
                  <a:extLst>
                    <a:ext uri="{9D8B030D-6E8A-4147-A177-3AD203B41FA5}">
                      <a16:colId xmlns:a16="http://schemas.microsoft.com/office/drawing/2014/main" xmlns="" val="2947734560"/>
                    </a:ext>
                  </a:extLst>
                </a:gridCol>
                <a:gridCol w="2766905">
                  <a:extLst>
                    <a:ext uri="{9D8B030D-6E8A-4147-A177-3AD203B41FA5}">
                      <a16:colId xmlns:a16="http://schemas.microsoft.com/office/drawing/2014/main" xmlns="" val="2089095430"/>
                    </a:ext>
                  </a:extLst>
                </a:gridCol>
              </a:tblGrid>
              <a:tr h="21246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208EA2"/>
                          </a:solidFill>
                        </a:rPr>
                        <a:t>340B by the Numbers</a:t>
                      </a:r>
                    </a:p>
                  </a:txBody>
                  <a:tcPr marT="0" marB="0" anchor="ctr">
                    <a:lnL>
                      <a:noFill/>
                    </a:lnL>
                    <a:lnR>
                      <a:noFill/>
                    </a:lnR>
                    <a:lnT w="12700" cap="flat" cmpd="sng" algn="ctr">
                      <a:solidFill>
                        <a:srgbClr val="208EA2"/>
                      </a:solidFill>
                      <a:prstDash val="solid"/>
                      <a:round/>
                      <a:headEnd type="none" w="med" len="med"/>
                      <a:tailEnd type="none" w="med" len="med"/>
                    </a:lnT>
                    <a:lnB w="12700" cap="flat" cmpd="sng" algn="ctr">
                      <a:solidFill>
                        <a:srgbClr val="208EA2"/>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hMerge="1">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xmlns="" val="4014461201"/>
                  </a:ext>
                </a:extLst>
              </a:tr>
              <a:tr h="396091">
                <a:tc>
                  <a:txBody>
                    <a:bodyPr/>
                    <a:lstStyle/>
                    <a:p>
                      <a:pPr algn="r"/>
                      <a:r>
                        <a:rPr lang="en-US" sz="1600" b="1" dirty="0">
                          <a:solidFill>
                            <a:srgbClr val="DC6029"/>
                          </a:solidFill>
                        </a:rPr>
                        <a:t>$9M </a:t>
                      </a:r>
                    </a:p>
                  </a:txBody>
                  <a:tcPr marT="0" marB="0" anchor="ctr">
                    <a:lnL>
                      <a:noFill/>
                    </a:lnL>
                    <a:lnR>
                      <a:noFill/>
                    </a:lnR>
                    <a:lnT w="12700" cap="flat" cmpd="sng" algn="ctr">
                      <a:solidFill>
                        <a:srgbClr val="208EA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Our annual approximate 340B savings</a:t>
                      </a:r>
                    </a:p>
                  </a:txBody>
                  <a:tcPr marT="0" marB="0" anchor="ctr">
                    <a:lnL>
                      <a:noFill/>
                    </a:lnL>
                    <a:lnR>
                      <a:noFill/>
                    </a:lnR>
                    <a:lnT w="12700" cap="flat" cmpd="sng" algn="ctr">
                      <a:solidFill>
                        <a:srgbClr val="208EA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xmlns="" val="1782519746"/>
                  </a:ext>
                </a:extLst>
              </a:tr>
              <a:tr h="396091">
                <a:tc>
                  <a:txBody>
                    <a:bodyPr/>
                    <a:lstStyle/>
                    <a:p>
                      <a:pPr algn="r"/>
                      <a:r>
                        <a:rPr lang="en-US" sz="1600" b="1" dirty="0">
                          <a:solidFill>
                            <a:srgbClr val="DC6029"/>
                          </a:solidFill>
                        </a:rPr>
                        <a:t>2,682</a:t>
                      </a:r>
                    </a:p>
                  </a:txBody>
                  <a:tcPr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Employees</a:t>
                      </a:r>
                    </a:p>
                  </a:txBody>
                  <a:tcPr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xmlns="" val="789464864"/>
                  </a:ext>
                </a:extLst>
              </a:tr>
              <a:tr h="396091">
                <a:tc>
                  <a:txBody>
                    <a:bodyPr/>
                    <a:lstStyle/>
                    <a:p>
                      <a:pPr algn="r"/>
                      <a:r>
                        <a:rPr lang="en-US" sz="1600" b="1" dirty="0">
                          <a:solidFill>
                            <a:srgbClr val="DC6029"/>
                          </a:solidFill>
                        </a:rPr>
                        <a:t>76.4%</a:t>
                      </a:r>
                    </a:p>
                  </a:txBody>
                  <a:tcPr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Percent of our patients on Medicaid, </a:t>
                      </a:r>
                      <a:br>
                        <a:rPr lang="en-US" sz="1050" dirty="0"/>
                      </a:br>
                      <a:r>
                        <a:rPr lang="en-US" sz="1050" dirty="0"/>
                        <a:t>Medicare, or uninsured</a:t>
                      </a:r>
                    </a:p>
                  </a:txBody>
                  <a:tcPr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xmlns="" val="2750060643"/>
                  </a:ext>
                </a:extLst>
              </a:tr>
              <a:tr h="396091">
                <a:tc>
                  <a:txBody>
                    <a:bodyPr/>
                    <a:lstStyle/>
                    <a:p>
                      <a:pPr algn="r"/>
                      <a:r>
                        <a:rPr lang="en-US" sz="1600" b="1" dirty="0">
                          <a:solidFill>
                            <a:srgbClr val="DC6029"/>
                          </a:solidFill>
                        </a:rPr>
                        <a:t>$36M</a:t>
                      </a:r>
                    </a:p>
                  </a:txBody>
                  <a:tcPr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Amount of uncompensated care we </a:t>
                      </a:r>
                      <a:br>
                        <a:rPr lang="en-US" sz="1050" dirty="0"/>
                      </a:br>
                      <a:r>
                        <a:rPr lang="en-US" sz="1050" dirty="0"/>
                        <a:t>provide per year</a:t>
                      </a:r>
                    </a:p>
                  </a:txBody>
                  <a:tcPr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xmlns="" val="4208869562"/>
                  </a:ext>
                </a:extLst>
              </a:tr>
              <a:tr h="396091">
                <a:tc>
                  <a:txBody>
                    <a:bodyPr/>
                    <a:lstStyle/>
                    <a:p>
                      <a:pPr algn="r"/>
                      <a:r>
                        <a:rPr lang="en-US" sz="1600" b="1" dirty="0">
                          <a:solidFill>
                            <a:srgbClr val="DC6029"/>
                          </a:solidFill>
                        </a:rPr>
                        <a:t>$446K</a:t>
                      </a:r>
                    </a:p>
                  </a:txBody>
                  <a:tcPr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Direct savings to patients for </a:t>
                      </a:r>
                      <a:br>
                        <a:rPr lang="en-US" sz="1050" dirty="0"/>
                      </a:br>
                      <a:r>
                        <a:rPr lang="en-US" sz="1050" dirty="0"/>
                        <a:t>discounted drugs last year</a:t>
                      </a:r>
                    </a:p>
                  </a:txBody>
                  <a:tcPr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xmlns="" val="124104368"/>
                  </a:ext>
                </a:extLst>
              </a:tr>
              <a:tr h="396091">
                <a:tc>
                  <a:txBody>
                    <a:bodyPr/>
                    <a:lstStyle/>
                    <a:p>
                      <a:pPr algn="r"/>
                      <a:r>
                        <a:rPr lang="en-US" sz="1600" b="1" dirty="0">
                          <a:solidFill>
                            <a:srgbClr val="DC6029"/>
                          </a:solidFill>
                        </a:rPr>
                        <a:t>90</a:t>
                      </a:r>
                    </a:p>
                  </a:txBody>
                  <a:tcPr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rgbClr val="208EA2"/>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Number of 340B hospitals in Ohio</a:t>
                      </a:r>
                    </a:p>
                  </a:txBody>
                  <a:tcPr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rgbClr val="208EA2"/>
                      </a:solidFill>
                      <a:prstDash val="solid"/>
                      <a:round/>
                      <a:headEnd type="none" w="med" len="med"/>
                      <a:tailEnd type="none" w="med" len="med"/>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xmlns="" val="2382510034"/>
                  </a:ext>
                </a:extLst>
              </a:tr>
            </a:tbl>
          </a:graphicData>
        </a:graphic>
      </p:graphicFrame>
      <p:sp>
        <p:nvSpPr>
          <p:cNvPr id="2" name="Title 1">
            <a:extLst>
              <a:ext uri="{FF2B5EF4-FFF2-40B4-BE49-F238E27FC236}">
                <a16:creationId xmlns:a16="http://schemas.microsoft.com/office/drawing/2014/main" xmlns="" id="{CF19B992-1589-45FD-92A4-28CBE0EFF938}"/>
              </a:ext>
            </a:extLst>
          </p:cNvPr>
          <p:cNvSpPr>
            <a:spLocks noGrp="1"/>
          </p:cNvSpPr>
          <p:nvPr>
            <p:ph type="title"/>
          </p:nvPr>
        </p:nvSpPr>
        <p:spPr/>
        <p:txBody>
          <a:bodyPr>
            <a:normAutofit fontScale="90000"/>
          </a:bodyPr>
          <a:lstStyle/>
          <a:p>
            <a:r>
              <a:rPr lang="en-US" dirty="0"/>
              <a:t> 340B in Action:  Southern Ohio Medical Center (Portsmouth, Ohio) </a:t>
            </a:r>
          </a:p>
        </p:txBody>
      </p:sp>
      <p:sp>
        <p:nvSpPr>
          <p:cNvPr id="5" name="Rectangle 4">
            <a:extLst>
              <a:ext uri="{FF2B5EF4-FFF2-40B4-BE49-F238E27FC236}">
                <a16:creationId xmlns:a16="http://schemas.microsoft.com/office/drawing/2014/main" xmlns="" id="{229DD4CB-FC28-477A-9FA7-4F185A9C31C2}"/>
              </a:ext>
            </a:extLst>
          </p:cNvPr>
          <p:cNvSpPr/>
          <p:nvPr/>
        </p:nvSpPr>
        <p:spPr>
          <a:xfrm>
            <a:off x="457200" y="1582341"/>
            <a:ext cx="3931920" cy="1754326"/>
          </a:xfrm>
          <a:prstGeom prst="rect">
            <a:avLst/>
          </a:prstGeom>
        </p:spPr>
        <p:txBody>
          <a:bodyPr wrap="square">
            <a:noAutofit/>
          </a:bodyPr>
          <a:lstStyle/>
          <a:p>
            <a:r>
              <a:rPr lang="en-US" sz="1200" dirty="0"/>
              <a:t>The 340B prescription drug program is a vital lifeline for safety-net providers, supporting critical health services in our communities. The program is narrowly tailored to reach only hospitals that provide a high level of services to low-income individuals or that serve isolated rural communities. Savings from the 340B program help hospitals meet the healthcare needs of vulnerable patients across the country. Congress should preserve and protect the 340B program as an essential part of the safety-net that does not rely on taxpayer dollars.</a:t>
            </a:r>
          </a:p>
        </p:txBody>
      </p:sp>
      <p:sp>
        <p:nvSpPr>
          <p:cNvPr id="7" name="Rectangle 6">
            <a:extLst>
              <a:ext uri="{FF2B5EF4-FFF2-40B4-BE49-F238E27FC236}">
                <a16:creationId xmlns:a16="http://schemas.microsoft.com/office/drawing/2014/main" xmlns="" id="{3901D106-5D01-4DA5-95EC-4BA19561A865}"/>
              </a:ext>
            </a:extLst>
          </p:cNvPr>
          <p:cNvSpPr/>
          <p:nvPr/>
        </p:nvSpPr>
        <p:spPr>
          <a:xfrm>
            <a:off x="4572000" y="1600200"/>
            <a:ext cx="4114800" cy="1188720"/>
          </a:xfrm>
          <a:prstGeom prst="rect">
            <a:avLst/>
          </a:prstGeom>
          <a:solidFill>
            <a:srgbClr val="DC6029"/>
          </a:solidFill>
        </p:spPr>
        <p:txBody>
          <a:bodyPr wrap="square">
            <a:noAutofit/>
          </a:bodyPr>
          <a:lstStyle/>
          <a:p>
            <a:pPr algn="ctr"/>
            <a:r>
              <a:rPr lang="en-US" sz="1200" b="1" dirty="0">
                <a:solidFill>
                  <a:schemeClr val="bg1"/>
                </a:solidFill>
              </a:rPr>
              <a:t>About us:</a:t>
            </a:r>
          </a:p>
          <a:p>
            <a:r>
              <a:rPr lang="en-US" sz="1100" dirty="0">
                <a:solidFill>
                  <a:schemeClr val="bg1"/>
                </a:solidFill>
              </a:rPr>
              <a:t>Southern Ohio Medical Center (SOMC) is a 240-bed medical surgical hospital in Southern Ohio that provides treatment to all patients, regardless of their ability to pay. Without 340B, many services would be scaled back and patients would have to drive long distances to receive the same level of care that SOMC provides.</a:t>
            </a:r>
          </a:p>
        </p:txBody>
      </p:sp>
      <p:sp>
        <p:nvSpPr>
          <p:cNvPr id="8" name="Rectangle 7">
            <a:extLst>
              <a:ext uri="{FF2B5EF4-FFF2-40B4-BE49-F238E27FC236}">
                <a16:creationId xmlns:a16="http://schemas.microsoft.com/office/drawing/2014/main" xmlns="" id="{60DD7500-AC94-45D5-9EA8-4B1E6CFBC9CF}"/>
              </a:ext>
            </a:extLst>
          </p:cNvPr>
          <p:cNvSpPr/>
          <p:nvPr/>
        </p:nvSpPr>
        <p:spPr>
          <a:xfrm>
            <a:off x="4572000" y="2880360"/>
            <a:ext cx="4114800" cy="3291840"/>
          </a:xfrm>
          <a:prstGeom prst="rect">
            <a:avLst/>
          </a:prstGeom>
          <a:solidFill>
            <a:srgbClr val="208EA2"/>
          </a:solidFill>
        </p:spPr>
        <p:txBody>
          <a:bodyPr wrap="square">
            <a:noAutofit/>
          </a:bodyPr>
          <a:lstStyle/>
          <a:p>
            <a:pPr algn="ctr"/>
            <a:r>
              <a:rPr lang="en-US" sz="1200" b="1" dirty="0">
                <a:solidFill>
                  <a:schemeClr val="bg1"/>
                </a:solidFill>
              </a:rPr>
              <a:t>We use our 340B savings to:</a:t>
            </a:r>
          </a:p>
          <a:p>
            <a:pPr marL="168275" indent="-168275">
              <a:spcBef>
                <a:spcPts val="200"/>
              </a:spcBef>
              <a:spcAft>
                <a:spcPts val="200"/>
              </a:spcAft>
              <a:buFont typeface="Wingdings" panose="05000000000000000000" pitchFamily="2" charset="2"/>
              <a:buChar char="§"/>
            </a:pPr>
            <a:r>
              <a:rPr lang="en-US" sz="1100" dirty="0">
                <a:solidFill>
                  <a:schemeClr val="bg1"/>
                </a:solidFill>
              </a:rPr>
              <a:t>Expand medical care to remote service areas, including West Union and Waverly, Ohio, and Vanceburg, Kentucky.</a:t>
            </a:r>
          </a:p>
          <a:p>
            <a:pPr marL="168275" indent="-168275">
              <a:spcBef>
                <a:spcPts val="200"/>
              </a:spcBef>
              <a:spcAft>
                <a:spcPts val="200"/>
              </a:spcAft>
              <a:buFont typeface="Wingdings" panose="05000000000000000000" pitchFamily="2" charset="2"/>
              <a:buChar char="§"/>
            </a:pPr>
            <a:r>
              <a:rPr lang="en-US" sz="1100" dirty="0">
                <a:solidFill>
                  <a:schemeClr val="bg1"/>
                </a:solidFill>
              </a:rPr>
              <a:t>Support a Patient Prescription Assistance Plan that fills prescriptions at our 340B cost. This benefits uninsured patients, or those unable to afford costly medications.</a:t>
            </a:r>
          </a:p>
          <a:p>
            <a:pPr marL="168275" indent="-168275">
              <a:spcBef>
                <a:spcPts val="200"/>
              </a:spcBef>
              <a:spcAft>
                <a:spcPts val="200"/>
              </a:spcAft>
              <a:buFont typeface="Wingdings" panose="05000000000000000000" pitchFamily="2" charset="2"/>
              <a:buChar char="§"/>
            </a:pPr>
            <a:r>
              <a:rPr lang="en-US" sz="1100" dirty="0">
                <a:solidFill>
                  <a:schemeClr val="bg1"/>
                </a:solidFill>
              </a:rPr>
              <a:t>Embed a pharmacist in our Cancer Center, Infectious Disease Department, and Pulmonary Critical Care Department to provide consultation for complex medication therapies and improve patient outcomes.</a:t>
            </a:r>
          </a:p>
          <a:p>
            <a:pPr marL="168275" indent="-168275">
              <a:spcBef>
                <a:spcPts val="200"/>
              </a:spcBef>
              <a:spcAft>
                <a:spcPts val="200"/>
              </a:spcAft>
              <a:buFont typeface="Wingdings" panose="05000000000000000000" pitchFamily="2" charset="2"/>
              <a:buChar char="§"/>
            </a:pPr>
            <a:r>
              <a:rPr lang="en-US" sz="1100" dirty="0">
                <a:solidFill>
                  <a:schemeClr val="bg1"/>
                </a:solidFill>
              </a:rPr>
              <a:t>Deliver medication along with education to the patient’s bedside upon discharge. Our goal is to improve medication adherence.</a:t>
            </a:r>
          </a:p>
          <a:p>
            <a:pPr marL="168275" indent="-168275">
              <a:spcBef>
                <a:spcPts val="200"/>
              </a:spcBef>
              <a:spcAft>
                <a:spcPts val="200"/>
              </a:spcAft>
              <a:buFont typeface="Wingdings" panose="05000000000000000000" pitchFamily="2" charset="2"/>
              <a:buChar char="§"/>
            </a:pPr>
            <a:r>
              <a:rPr lang="en-US" sz="1100" dirty="0">
                <a:solidFill>
                  <a:schemeClr val="bg1"/>
                </a:solidFill>
              </a:rPr>
              <a:t>Offer medication take-home-packs to patients leaving the Emergency Room, so that they have enough medicine through the evening until retail pharmacies open the next day.</a:t>
            </a:r>
          </a:p>
          <a:p>
            <a:pPr marL="168275" indent="-168275">
              <a:spcBef>
                <a:spcPts val="200"/>
              </a:spcBef>
              <a:spcAft>
                <a:spcPts val="200"/>
              </a:spcAft>
              <a:buFont typeface="Wingdings" panose="05000000000000000000" pitchFamily="2" charset="2"/>
              <a:buChar char="§"/>
            </a:pPr>
            <a:r>
              <a:rPr lang="en-US" sz="1100" dirty="0">
                <a:solidFill>
                  <a:schemeClr val="bg1"/>
                </a:solidFill>
              </a:rPr>
              <a:t>Maintain current services so uninsured patients do not have to travel far for care as we are the only inpatient facility in our area.</a:t>
            </a:r>
          </a:p>
        </p:txBody>
      </p:sp>
    </p:spTree>
    <p:extLst>
      <p:ext uri="{BB962C8B-B14F-4D97-AF65-F5344CB8AC3E}">
        <p14:creationId xmlns:p14="http://schemas.microsoft.com/office/powerpoint/2010/main" val="20923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1447800" y="1981200"/>
            <a:ext cx="6248400" cy="3200400"/>
          </a:xfrm>
          <a:solidFill>
            <a:srgbClr val="FEF6CD"/>
          </a:solidFill>
          <a:ln>
            <a:noFill/>
          </a:ln>
          <a:effectLst/>
        </p:spPr>
        <p:txBody>
          <a:bodyPr wrap="square" anchor="ctr">
            <a:noAutofit/>
          </a:bodyPr>
          <a:lstStyle/>
          <a:p>
            <a:pPr marL="119444" indent="0" algn="ctr">
              <a:spcBef>
                <a:spcPct val="0"/>
              </a:spcBef>
              <a:spcAft>
                <a:spcPct val="0"/>
              </a:spcAft>
              <a:buNone/>
            </a:pPr>
            <a:r>
              <a:rPr lang="en-US" sz="4400" dirty="0">
                <a:solidFill>
                  <a:srgbClr val="208EA2"/>
                </a:solidFill>
                <a:latin typeface="Calibri" pitchFamily="34" charset="0"/>
                <a:ea typeface="ＭＳ Ｐゴシック" pitchFamily="34" charset="-128"/>
              </a:rPr>
              <a:t>Courtney Lang, JD</a:t>
            </a:r>
          </a:p>
          <a:p>
            <a:pPr marL="119444" indent="0" algn="ctr">
              <a:spcBef>
                <a:spcPct val="0"/>
              </a:spcBef>
              <a:spcAft>
                <a:spcPct val="0"/>
              </a:spcAft>
              <a:buNone/>
            </a:pPr>
            <a:r>
              <a:rPr lang="en-US" dirty="0">
                <a:solidFill>
                  <a:schemeClr val="tx1">
                    <a:lumMod val="85000"/>
                    <a:lumOff val="15000"/>
                  </a:schemeClr>
                </a:solidFill>
                <a:latin typeface="Calibri" pitchFamily="34" charset="0"/>
                <a:ea typeface="ＭＳ Ｐゴシック" pitchFamily="34" charset="-128"/>
              </a:rPr>
              <a:t>Langco + Partners</a:t>
            </a:r>
          </a:p>
          <a:p>
            <a:pPr marL="119444" indent="0" algn="ctr">
              <a:spcBef>
                <a:spcPct val="0"/>
              </a:spcBef>
              <a:spcAft>
                <a:spcPct val="0"/>
              </a:spcAft>
              <a:buNone/>
            </a:pPr>
            <a:r>
              <a:rPr lang="en-US" dirty="0">
                <a:solidFill>
                  <a:srgbClr val="DC6029"/>
                </a:solidFill>
                <a:latin typeface="Calibri" pitchFamily="34" charset="0"/>
                <a:ea typeface="ＭＳ Ｐゴシック" pitchFamily="34" charset="-128"/>
                <a:hlinkClick r:id="rId3">
                  <a:extLst>
                    <a:ext uri="{A12FA001-AC4F-418D-AE19-62706E023703}">
                      <ahyp:hlinkClr xmlns:ahyp="http://schemas.microsoft.com/office/drawing/2018/hyperlinkcolor" xmlns="" val="tx"/>
                    </a:ext>
                  </a:extLst>
                </a:hlinkClick>
              </a:rPr>
              <a:t>advocacy</a:t>
            </a:r>
            <a:r>
              <a:rPr lang="en-US">
                <a:solidFill>
                  <a:srgbClr val="DC6029"/>
                </a:solidFill>
                <a:latin typeface="Calibri" pitchFamily="34" charset="0"/>
                <a:ea typeface="ＭＳ Ｐゴシック" pitchFamily="34" charset="-128"/>
                <a:hlinkClick r:id="rId3">
                  <a:extLst>
                    <a:ext uri="{A12FA001-AC4F-418D-AE19-62706E023703}">
                      <ahyp:hlinkClr xmlns:ahyp="http://schemas.microsoft.com/office/drawing/2018/hyperlinkcolor" xmlns="" val="tx"/>
                    </a:ext>
                  </a:extLst>
                </a:hlinkClick>
              </a:rPr>
              <a:t>@</a:t>
            </a:r>
            <a:r>
              <a:rPr lang="en-US" smtClean="0">
                <a:solidFill>
                  <a:srgbClr val="DC6029"/>
                </a:solidFill>
                <a:latin typeface="Calibri" pitchFamily="34" charset="0"/>
                <a:ea typeface="ＭＳ Ｐゴシック" pitchFamily="34" charset="-128"/>
                <a:hlinkClick r:id="rId3">
                  <a:extLst>
                    <a:ext uri="{A12FA001-AC4F-418D-AE19-62706E023703}">
                      <ahyp:hlinkClr xmlns:ahyp="http://schemas.microsoft.com/office/drawing/2018/hyperlinkcolor" xmlns="" val="tx"/>
                    </a:ext>
                  </a:extLst>
                </a:hlinkClick>
              </a:rPr>
              <a:t>langcopartners.com</a:t>
            </a:r>
            <a:endParaRPr lang="en-US" dirty="0">
              <a:solidFill>
                <a:srgbClr val="DC6029"/>
              </a:solidFill>
              <a:latin typeface="Calibri" pitchFamily="34" charset="0"/>
              <a:ea typeface="ＭＳ Ｐゴシック" pitchFamily="34" charset="-128"/>
            </a:endParaRPr>
          </a:p>
        </p:txBody>
      </p:sp>
    </p:spTree>
    <p:extLst>
      <p:ext uri="{BB962C8B-B14F-4D97-AF65-F5344CB8AC3E}">
        <p14:creationId xmlns:p14="http://schemas.microsoft.com/office/powerpoint/2010/main" val="351249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FA7C8-F8BF-4CE7-8ECB-8A8BD1FECEB1}"/>
              </a:ext>
            </a:extLst>
          </p:cNvPr>
          <p:cNvSpPr>
            <a:spLocks noGrp="1"/>
          </p:cNvSpPr>
          <p:nvPr>
            <p:ph type="title"/>
          </p:nvPr>
        </p:nvSpPr>
        <p:spPr/>
        <p:txBody>
          <a:bodyPr/>
          <a:lstStyle/>
          <a:p>
            <a:r>
              <a:rPr lang="en-US" dirty="0"/>
              <a:t>Medicaid and 340B</a:t>
            </a:r>
          </a:p>
        </p:txBody>
      </p:sp>
      <p:graphicFrame>
        <p:nvGraphicFramePr>
          <p:cNvPr id="4" name="Content Placeholder 3">
            <a:extLst>
              <a:ext uri="{FF2B5EF4-FFF2-40B4-BE49-F238E27FC236}">
                <a16:creationId xmlns:a16="http://schemas.microsoft.com/office/drawing/2014/main" xmlns="" id="{DE8D51B5-C0FA-4B66-8C1E-0CEC6A258668}"/>
              </a:ext>
            </a:extLst>
          </p:cNvPr>
          <p:cNvGraphicFramePr>
            <a:graphicFrameLocks noGrp="1"/>
          </p:cNvGraphicFramePr>
          <p:nvPr>
            <p:ph idx="1"/>
            <p:extLst>
              <p:ext uri="{D42A27DB-BD31-4B8C-83A1-F6EECF244321}">
                <p14:modId xmlns:p14="http://schemas.microsoft.com/office/powerpoint/2010/main" val="1437435370"/>
              </p:ext>
            </p:extLst>
          </p:nvPr>
        </p:nvGraphicFramePr>
        <p:xfrm>
          <a:off x="457200" y="16002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03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99E95-ECE5-4E86-A252-2EC5D728246A}"/>
              </a:ext>
            </a:extLst>
          </p:cNvPr>
          <p:cNvSpPr>
            <a:spLocks noGrp="1"/>
          </p:cNvSpPr>
          <p:nvPr>
            <p:ph type="title"/>
          </p:nvPr>
        </p:nvSpPr>
        <p:spPr/>
        <p:txBody>
          <a:bodyPr/>
          <a:lstStyle/>
          <a:p>
            <a:r>
              <a:rPr lang="en-US" dirty="0"/>
              <a:t>History of 340B Program</a:t>
            </a:r>
          </a:p>
        </p:txBody>
      </p:sp>
      <p:graphicFrame>
        <p:nvGraphicFramePr>
          <p:cNvPr id="4" name="Content Placeholder 3">
            <a:extLst>
              <a:ext uri="{FF2B5EF4-FFF2-40B4-BE49-F238E27FC236}">
                <a16:creationId xmlns:a16="http://schemas.microsoft.com/office/drawing/2014/main" xmlns="" id="{487DBDE0-1349-4687-8FCA-3F0D9804398C}"/>
              </a:ext>
            </a:extLst>
          </p:cNvPr>
          <p:cNvGraphicFramePr>
            <a:graphicFrameLocks noGrp="1"/>
          </p:cNvGraphicFramePr>
          <p:nvPr>
            <p:ph idx="1"/>
            <p:extLst>
              <p:ext uri="{D42A27DB-BD31-4B8C-83A1-F6EECF244321}">
                <p14:modId xmlns:p14="http://schemas.microsoft.com/office/powerpoint/2010/main" val="1648713090"/>
              </p:ext>
            </p:extLst>
          </p:nvPr>
        </p:nvGraphicFramePr>
        <p:xfrm>
          <a:off x="457200" y="16002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70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B3144F9B-7940-4AD4-9E96-2A548369F52D}"/>
              </a:ext>
            </a:extLst>
          </p:cNvPr>
          <p:cNvSpPr>
            <a:spLocks noGrp="1" noChangeArrowheads="1"/>
          </p:cNvSpPr>
          <p:nvPr>
            <p:ph type="title"/>
          </p:nvPr>
        </p:nvSpPr>
        <p:spPr/>
        <p:txBody>
          <a:bodyPr/>
          <a:lstStyle/>
          <a:p>
            <a:r>
              <a:rPr lang="en-US" altLang="en-US" dirty="0"/>
              <a:t>340B Background</a:t>
            </a:r>
          </a:p>
        </p:txBody>
      </p:sp>
      <p:sp>
        <p:nvSpPr>
          <p:cNvPr id="2" name="TextBox 1">
            <a:extLst>
              <a:ext uri="{FF2B5EF4-FFF2-40B4-BE49-F238E27FC236}">
                <a16:creationId xmlns:a16="http://schemas.microsoft.com/office/drawing/2014/main" xmlns="" id="{CF56F726-1205-4177-B513-CD29DC79892F}"/>
              </a:ext>
            </a:extLst>
          </p:cNvPr>
          <p:cNvSpPr txBox="1"/>
          <p:nvPr/>
        </p:nvSpPr>
        <p:spPr>
          <a:xfrm>
            <a:off x="457200" y="1752600"/>
            <a:ext cx="8229600" cy="1280160"/>
          </a:xfrm>
          <a:prstGeom prst="rect">
            <a:avLst/>
          </a:prstGeom>
          <a:solidFill>
            <a:srgbClr val="208EA2"/>
          </a:solidFill>
        </p:spPr>
        <p:txBody>
          <a:bodyPr>
            <a:noAutofit/>
          </a:bodyPr>
          <a:lstStyle/>
          <a:p>
            <a:pPr>
              <a:defRPr/>
            </a:pPr>
            <a:r>
              <a:rPr lang="en-US" sz="2600" dirty="0">
                <a:solidFill>
                  <a:schemeClr val="bg1"/>
                </a:solidFill>
              </a:rPr>
              <a:t>340B requires drug manufacturers participating in Medicaid and Medicare Part B</a:t>
            </a:r>
            <a:r>
              <a:rPr lang="en-US" sz="2600" dirty="0">
                <a:solidFill>
                  <a:srgbClr val="FF0000"/>
                </a:solidFill>
              </a:rPr>
              <a:t> </a:t>
            </a:r>
            <a:r>
              <a:rPr lang="en-US" sz="2600" dirty="0">
                <a:solidFill>
                  <a:schemeClr val="bg1"/>
                </a:solidFill>
              </a:rPr>
              <a:t>to sell outpatient drugs at discounted prices to 340B providers</a:t>
            </a:r>
          </a:p>
        </p:txBody>
      </p:sp>
      <p:sp>
        <p:nvSpPr>
          <p:cNvPr id="5" name="TextBox 4">
            <a:extLst>
              <a:ext uri="{FF2B5EF4-FFF2-40B4-BE49-F238E27FC236}">
                <a16:creationId xmlns:a16="http://schemas.microsoft.com/office/drawing/2014/main" xmlns="" id="{908ECC07-B097-4C3F-B20F-70A5EDFED25B}"/>
              </a:ext>
            </a:extLst>
          </p:cNvPr>
          <p:cNvSpPr txBox="1"/>
          <p:nvPr/>
        </p:nvSpPr>
        <p:spPr>
          <a:xfrm>
            <a:off x="457200" y="3169920"/>
            <a:ext cx="8229600" cy="1280160"/>
          </a:xfrm>
          <a:prstGeom prst="rect">
            <a:avLst/>
          </a:prstGeom>
          <a:solidFill>
            <a:srgbClr val="DC6029"/>
          </a:solidFill>
        </p:spPr>
        <p:txBody>
          <a:bodyPr anchor="ctr">
            <a:noAutofit/>
          </a:bodyPr>
          <a:lstStyle/>
          <a:p>
            <a:pPr>
              <a:defRPr/>
            </a:pPr>
            <a:r>
              <a:rPr lang="en-US" sz="2600" dirty="0">
                <a:solidFill>
                  <a:schemeClr val="bg1"/>
                </a:solidFill>
              </a:rPr>
              <a:t>340B provides financial resources to providers treating high volumes of uninsured, Medicaid, and underinsured people</a:t>
            </a:r>
          </a:p>
        </p:txBody>
      </p:sp>
      <p:sp>
        <p:nvSpPr>
          <p:cNvPr id="6" name="TextBox 5">
            <a:extLst>
              <a:ext uri="{FF2B5EF4-FFF2-40B4-BE49-F238E27FC236}">
                <a16:creationId xmlns:a16="http://schemas.microsoft.com/office/drawing/2014/main" xmlns="" id="{27DF6362-B58F-476A-816D-D23E0D901EDE}"/>
              </a:ext>
            </a:extLst>
          </p:cNvPr>
          <p:cNvSpPr txBox="1"/>
          <p:nvPr/>
        </p:nvSpPr>
        <p:spPr>
          <a:xfrm>
            <a:off x="457200" y="4587240"/>
            <a:ext cx="8229600" cy="1280160"/>
          </a:xfrm>
          <a:prstGeom prst="rect">
            <a:avLst/>
          </a:prstGeom>
          <a:solidFill>
            <a:srgbClr val="6F6C65"/>
          </a:solidFill>
        </p:spPr>
        <p:txBody>
          <a:bodyPr anchor="ctr">
            <a:noAutofit/>
          </a:bodyPr>
          <a:lstStyle/>
          <a:p>
            <a:pPr>
              <a:defRPr/>
            </a:pPr>
            <a:r>
              <a:rPr lang="en-US" sz="2600" dirty="0">
                <a:solidFill>
                  <a:schemeClr val="bg1"/>
                </a:solidFill>
              </a:rPr>
              <a:t>Providers use 340B savings to provide clinical and pharmacy services and support access to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7225B-E04B-49D4-8DFC-7ABA6C712BF7}"/>
              </a:ext>
            </a:extLst>
          </p:cNvPr>
          <p:cNvSpPr>
            <a:spLocks noGrp="1"/>
          </p:cNvSpPr>
          <p:nvPr>
            <p:ph type="title"/>
          </p:nvPr>
        </p:nvSpPr>
        <p:spPr/>
        <p:txBody>
          <a:bodyPr/>
          <a:lstStyle/>
          <a:p>
            <a:r>
              <a:rPr lang="en-US" dirty="0"/>
              <a:t>340B Providers</a:t>
            </a:r>
          </a:p>
        </p:txBody>
      </p:sp>
      <p:sp>
        <p:nvSpPr>
          <p:cNvPr id="5" name="Rectangle 4">
            <a:extLst>
              <a:ext uri="{FF2B5EF4-FFF2-40B4-BE49-F238E27FC236}">
                <a16:creationId xmlns:a16="http://schemas.microsoft.com/office/drawing/2014/main" xmlns="" id="{67D4E5A4-7C15-42D0-A126-E41865B4032D}"/>
              </a:ext>
            </a:extLst>
          </p:cNvPr>
          <p:cNvSpPr/>
          <p:nvPr/>
        </p:nvSpPr>
        <p:spPr bwMode="auto">
          <a:xfrm>
            <a:off x="457200" y="1588883"/>
            <a:ext cx="3931920" cy="4480560"/>
          </a:xfrm>
          <a:prstGeom prst="rect">
            <a:avLst/>
          </a:prstGeom>
          <a:solidFill>
            <a:srgbClr val="DC6029"/>
          </a:solidFill>
          <a:ln w="12700" cap="flat" cmpd="sng" algn="ctr">
            <a:noFill/>
            <a:prstDash val="solid"/>
            <a:round/>
            <a:headEnd type="none" w="med" len="med"/>
            <a:tailEnd type="none" w="med" len="med"/>
          </a:ln>
          <a:effectLst/>
        </p:spPr>
        <p:txBody>
          <a:bodyPr tIns="91440" bIns="91440" anchor="t"/>
          <a:lstStyle/>
          <a:p>
            <a:pPr algn="ctr">
              <a:defRPr/>
            </a:pPr>
            <a:r>
              <a:rPr lang="en-US" altLang="en-US" sz="2600" b="1" dirty="0">
                <a:solidFill>
                  <a:schemeClr val="bg1"/>
                </a:solidFill>
              </a:rPr>
              <a:t>Clinics and Health </a:t>
            </a:r>
            <a:r>
              <a:rPr lang="en-US" altLang="en-US" sz="2600" b="1" dirty="0" smtClean="0">
                <a:solidFill>
                  <a:schemeClr val="bg1"/>
                </a:solidFill>
              </a:rPr>
              <a:t>Centers</a:t>
            </a:r>
          </a:p>
          <a:p>
            <a:pPr algn="ctr">
              <a:defRPr/>
            </a:pPr>
            <a:endParaRPr lang="en-US" altLang="en-US" sz="2600" b="1" dirty="0">
              <a:solidFill>
                <a:schemeClr val="bg1"/>
              </a:solidFill>
            </a:endParaRPr>
          </a:p>
          <a:p>
            <a:pPr algn="ctr">
              <a:defRPr/>
            </a:pPr>
            <a:endParaRPr lang="en-US" altLang="en-US" sz="1200" dirty="0">
              <a:solidFill>
                <a:schemeClr val="bg1"/>
              </a:solidFill>
            </a:endParaRPr>
          </a:p>
          <a:p>
            <a:pPr marL="225425" indent="-225425" fontAlgn="t">
              <a:buFont typeface="Wingdings" panose="05000000000000000000" pitchFamily="2" charset="2"/>
              <a:buChar char="§"/>
            </a:pPr>
            <a:r>
              <a:rPr lang="en-US" sz="2000" dirty="0">
                <a:solidFill>
                  <a:schemeClr val="bg1"/>
                </a:solidFill>
              </a:rPr>
              <a:t>Federally Qualified Health Center </a:t>
            </a:r>
          </a:p>
          <a:p>
            <a:pPr marL="225425" indent="-225425" fontAlgn="t">
              <a:buFont typeface="Wingdings" panose="05000000000000000000" pitchFamily="2" charset="2"/>
              <a:buChar char="§"/>
            </a:pPr>
            <a:r>
              <a:rPr lang="en-US" sz="2000" dirty="0" err="1">
                <a:solidFill>
                  <a:schemeClr val="bg1"/>
                </a:solidFill>
              </a:rPr>
              <a:t>FQHC</a:t>
            </a:r>
            <a:r>
              <a:rPr lang="en-US" sz="2000" dirty="0">
                <a:solidFill>
                  <a:schemeClr val="bg1"/>
                </a:solidFill>
              </a:rPr>
              <a:t> Look-Alike</a:t>
            </a:r>
          </a:p>
          <a:p>
            <a:pPr marL="225425" indent="-225425" fontAlgn="t">
              <a:buFont typeface="Wingdings" panose="05000000000000000000" pitchFamily="2" charset="2"/>
              <a:buChar char="§"/>
            </a:pPr>
            <a:r>
              <a:rPr lang="en-US" sz="2000" dirty="0">
                <a:solidFill>
                  <a:schemeClr val="bg1"/>
                </a:solidFill>
              </a:rPr>
              <a:t>Ryan White HIV/AIDS Grantee</a:t>
            </a:r>
          </a:p>
          <a:p>
            <a:pPr marL="225425" indent="-225425" fontAlgn="t">
              <a:buFont typeface="Wingdings" panose="05000000000000000000" pitchFamily="2" charset="2"/>
              <a:buChar char="§"/>
            </a:pPr>
            <a:r>
              <a:rPr lang="en-US" sz="2000" dirty="0">
                <a:solidFill>
                  <a:schemeClr val="bg1"/>
                </a:solidFill>
              </a:rPr>
              <a:t>STD Clinic </a:t>
            </a:r>
          </a:p>
          <a:p>
            <a:pPr marL="225425" indent="-225425" fontAlgn="t">
              <a:buFont typeface="Wingdings" panose="05000000000000000000" pitchFamily="2" charset="2"/>
              <a:buChar char="§"/>
            </a:pPr>
            <a:r>
              <a:rPr lang="en-US" sz="2000" dirty="0">
                <a:solidFill>
                  <a:schemeClr val="bg1"/>
                </a:solidFill>
              </a:rPr>
              <a:t>Title X Family Planning Clinic</a:t>
            </a:r>
          </a:p>
          <a:p>
            <a:pPr marL="225425" indent="-225425" fontAlgn="t">
              <a:buFont typeface="Wingdings" panose="05000000000000000000" pitchFamily="2" charset="2"/>
              <a:buChar char="§"/>
            </a:pPr>
            <a:r>
              <a:rPr lang="en-US" sz="2000" dirty="0">
                <a:solidFill>
                  <a:schemeClr val="bg1"/>
                </a:solidFill>
              </a:rPr>
              <a:t>Hemophilia Treatment Center</a:t>
            </a:r>
          </a:p>
          <a:p>
            <a:pPr marL="225425" indent="-225425" fontAlgn="t">
              <a:buFont typeface="Wingdings" panose="05000000000000000000" pitchFamily="2" charset="2"/>
              <a:buChar char="§"/>
            </a:pPr>
            <a:r>
              <a:rPr lang="en-US" sz="2000" dirty="0">
                <a:solidFill>
                  <a:schemeClr val="bg1"/>
                </a:solidFill>
              </a:rPr>
              <a:t>Tuberculosis Clinic</a:t>
            </a:r>
            <a:endParaRPr lang="en-US" altLang="en-US" sz="2000" dirty="0">
              <a:solidFill>
                <a:schemeClr val="bg1"/>
              </a:solidFill>
            </a:endParaRPr>
          </a:p>
          <a:p>
            <a:pPr marL="225425" indent="-225425" fontAlgn="t">
              <a:buFont typeface="Wingdings" panose="05000000000000000000" pitchFamily="2" charset="2"/>
              <a:buChar char="§"/>
            </a:pPr>
            <a:r>
              <a:rPr lang="en-US" sz="2000" dirty="0">
                <a:solidFill>
                  <a:schemeClr val="bg1"/>
                </a:solidFill>
              </a:rPr>
              <a:t>Black Lung Clinic</a:t>
            </a:r>
          </a:p>
          <a:p>
            <a:pPr marL="225425" indent="-225425" fontAlgn="t">
              <a:buFont typeface="Wingdings" panose="05000000000000000000" pitchFamily="2" charset="2"/>
              <a:buChar char="§"/>
            </a:pPr>
            <a:r>
              <a:rPr lang="en-US" sz="2000" dirty="0">
                <a:solidFill>
                  <a:schemeClr val="bg1"/>
                </a:solidFill>
              </a:rPr>
              <a:t>Native Hawaiian Health Center</a:t>
            </a:r>
          </a:p>
          <a:p>
            <a:pPr marL="225425" indent="-225425" fontAlgn="t">
              <a:buFont typeface="Wingdings" panose="05000000000000000000" pitchFamily="2" charset="2"/>
              <a:buChar char="§"/>
            </a:pPr>
            <a:r>
              <a:rPr lang="en-US" sz="2000" dirty="0">
                <a:solidFill>
                  <a:schemeClr val="bg1"/>
                </a:solidFill>
              </a:rPr>
              <a:t>Tribal/Urban Indian Health Center</a:t>
            </a:r>
          </a:p>
        </p:txBody>
      </p:sp>
      <p:sp>
        <p:nvSpPr>
          <p:cNvPr id="7" name="Rectangle 6">
            <a:extLst>
              <a:ext uri="{FF2B5EF4-FFF2-40B4-BE49-F238E27FC236}">
                <a16:creationId xmlns:a16="http://schemas.microsoft.com/office/drawing/2014/main" xmlns="" id="{C0C3AE61-3B27-4B13-B0EF-EC1A54205791}"/>
              </a:ext>
            </a:extLst>
          </p:cNvPr>
          <p:cNvSpPr/>
          <p:nvPr/>
        </p:nvSpPr>
        <p:spPr bwMode="auto">
          <a:xfrm>
            <a:off x="4754880" y="1588883"/>
            <a:ext cx="3931920" cy="4480560"/>
          </a:xfrm>
          <a:prstGeom prst="rect">
            <a:avLst/>
          </a:prstGeom>
          <a:solidFill>
            <a:srgbClr val="208EA2"/>
          </a:solidFill>
          <a:ln w="12700" cap="flat" cmpd="sng" algn="ctr">
            <a:noFill/>
            <a:prstDash val="solid"/>
            <a:round/>
            <a:headEnd type="none" w="med" len="med"/>
            <a:tailEnd type="none" w="med" len="med"/>
          </a:ln>
          <a:effectLst/>
        </p:spPr>
        <p:txBody>
          <a:bodyPr tIns="91440" bIns="91440" anchor="t"/>
          <a:lstStyle/>
          <a:p>
            <a:pPr algn="ctr">
              <a:defRPr/>
            </a:pPr>
            <a:r>
              <a:rPr lang="en-US" altLang="en-US" sz="2600" b="1" dirty="0" smtClean="0">
                <a:solidFill>
                  <a:schemeClr val="bg1"/>
                </a:solidFill>
              </a:rPr>
              <a:t>Hospitals</a:t>
            </a:r>
          </a:p>
          <a:p>
            <a:pPr algn="ctr">
              <a:defRPr/>
            </a:pPr>
            <a:endParaRPr lang="en-US" altLang="en-US" sz="2600" b="1" dirty="0">
              <a:solidFill>
                <a:schemeClr val="bg1"/>
              </a:solidFill>
            </a:endParaRPr>
          </a:p>
          <a:p>
            <a:pPr algn="ctr">
              <a:defRPr/>
            </a:pPr>
            <a:endParaRPr lang="en-US" altLang="en-US" sz="1200" dirty="0">
              <a:solidFill>
                <a:schemeClr val="bg1"/>
              </a:solidFill>
            </a:endParaRPr>
          </a:p>
          <a:p>
            <a:pPr marL="225425" indent="-225425" fontAlgn="t">
              <a:buFont typeface="Wingdings" panose="05000000000000000000" pitchFamily="2" charset="2"/>
              <a:buChar char="§"/>
            </a:pPr>
            <a:r>
              <a:rPr lang="en-US" sz="2000" dirty="0">
                <a:solidFill>
                  <a:schemeClr val="bg1"/>
                </a:solidFill>
              </a:rPr>
              <a:t>Disproportionate Share (DSH)</a:t>
            </a:r>
          </a:p>
          <a:p>
            <a:pPr marL="225425" indent="-225425" fontAlgn="t">
              <a:buFont typeface="Wingdings" panose="05000000000000000000" pitchFamily="2" charset="2"/>
              <a:buChar char="§"/>
            </a:pPr>
            <a:r>
              <a:rPr lang="en-US" sz="2000" dirty="0">
                <a:solidFill>
                  <a:schemeClr val="bg1"/>
                </a:solidFill>
              </a:rPr>
              <a:t>Free-Standing Children’s </a:t>
            </a:r>
          </a:p>
          <a:p>
            <a:pPr marL="225425" indent="-225425" fontAlgn="t">
              <a:buFont typeface="Wingdings" panose="05000000000000000000" pitchFamily="2" charset="2"/>
              <a:buChar char="§"/>
            </a:pPr>
            <a:r>
              <a:rPr lang="en-US" sz="2000" dirty="0">
                <a:solidFill>
                  <a:schemeClr val="bg1"/>
                </a:solidFill>
              </a:rPr>
              <a:t>Free-Standing Cancer</a:t>
            </a:r>
          </a:p>
          <a:p>
            <a:pPr marL="225425" indent="-225425" fontAlgn="t">
              <a:buFont typeface="Wingdings" panose="05000000000000000000" pitchFamily="2" charset="2"/>
              <a:buChar char="§"/>
            </a:pPr>
            <a:r>
              <a:rPr lang="en-US" sz="2000" dirty="0">
                <a:solidFill>
                  <a:schemeClr val="bg1"/>
                </a:solidFill>
              </a:rPr>
              <a:t>Critical access</a:t>
            </a:r>
          </a:p>
          <a:p>
            <a:pPr marL="225425" indent="-225425" fontAlgn="t">
              <a:buFont typeface="Wingdings" panose="05000000000000000000" pitchFamily="2" charset="2"/>
              <a:buChar char="§"/>
            </a:pPr>
            <a:r>
              <a:rPr lang="en-US" sz="2000" dirty="0">
                <a:solidFill>
                  <a:schemeClr val="bg1"/>
                </a:solidFill>
              </a:rPr>
              <a:t>Rural Referral Center</a:t>
            </a:r>
          </a:p>
          <a:p>
            <a:pPr marL="225425" indent="-225425" fontAlgn="t">
              <a:buFont typeface="Wingdings" panose="05000000000000000000" pitchFamily="2" charset="2"/>
              <a:buChar char="§"/>
            </a:pPr>
            <a:r>
              <a:rPr lang="en-US" sz="2000" dirty="0">
                <a:solidFill>
                  <a:schemeClr val="bg1"/>
                </a:solidFill>
              </a:rPr>
              <a:t>Sole Community Hospital</a:t>
            </a:r>
          </a:p>
          <a:p>
            <a:pPr fontAlgn="t"/>
            <a:endParaRPr lang="en-US" altLang="en-US" sz="2200" dirty="0">
              <a:solidFill>
                <a:schemeClr val="bg1"/>
              </a:solidFill>
            </a:endParaRPr>
          </a:p>
          <a:p>
            <a:pPr fontAlgn="t"/>
            <a:r>
              <a:rPr lang="en-US" altLang="en-US" sz="2000" i="1" dirty="0">
                <a:solidFill>
                  <a:schemeClr val="bg1"/>
                </a:solidFill>
              </a:rPr>
              <a:t>Must be public, non-profit, or granted governmental powers and must treat high-volume low-income patients or be rural</a:t>
            </a:r>
          </a:p>
        </p:txBody>
      </p:sp>
    </p:spTree>
    <p:extLst>
      <p:ext uri="{BB962C8B-B14F-4D97-AF65-F5344CB8AC3E}">
        <p14:creationId xmlns:p14="http://schemas.microsoft.com/office/powerpoint/2010/main" val="406904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AA26F2-EDB8-4EC5-969A-AB361BB38FA6}"/>
              </a:ext>
            </a:extLst>
          </p:cNvPr>
          <p:cNvSpPr>
            <a:spLocks noGrp="1"/>
          </p:cNvSpPr>
          <p:nvPr>
            <p:ph type="title"/>
          </p:nvPr>
        </p:nvSpPr>
        <p:spPr/>
        <p:txBody>
          <a:bodyPr/>
          <a:lstStyle/>
          <a:p>
            <a:r>
              <a:rPr lang="en-US" dirty="0"/>
              <a:t>340B Hospitals</a:t>
            </a:r>
          </a:p>
        </p:txBody>
      </p:sp>
      <p:graphicFrame>
        <p:nvGraphicFramePr>
          <p:cNvPr id="4" name="Content Placeholder 3">
            <a:extLst>
              <a:ext uri="{FF2B5EF4-FFF2-40B4-BE49-F238E27FC236}">
                <a16:creationId xmlns:a16="http://schemas.microsoft.com/office/drawing/2014/main" xmlns="" id="{ABC75DAF-44EF-451E-8920-8E0803E6579D}"/>
              </a:ext>
            </a:extLst>
          </p:cNvPr>
          <p:cNvGraphicFramePr>
            <a:graphicFrameLocks noGrp="1"/>
          </p:cNvGraphicFramePr>
          <p:nvPr>
            <p:ph idx="1"/>
            <p:extLst>
              <p:ext uri="{D42A27DB-BD31-4B8C-83A1-F6EECF244321}">
                <p14:modId xmlns:p14="http://schemas.microsoft.com/office/powerpoint/2010/main" val="42121456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3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DB7EB-EBB1-4636-AFDF-738BB7563DF4}"/>
              </a:ext>
            </a:extLst>
          </p:cNvPr>
          <p:cNvSpPr>
            <a:spLocks noGrp="1"/>
          </p:cNvSpPr>
          <p:nvPr>
            <p:ph type="title"/>
          </p:nvPr>
        </p:nvSpPr>
        <p:spPr/>
        <p:txBody>
          <a:bodyPr/>
          <a:lstStyle/>
          <a:p>
            <a:r>
              <a:rPr lang="en-US" dirty="0"/>
              <a:t>340B Savings</a:t>
            </a:r>
          </a:p>
        </p:txBody>
      </p:sp>
      <p:sp>
        <p:nvSpPr>
          <p:cNvPr id="4" name="Rectangle 3">
            <a:extLst>
              <a:ext uri="{FF2B5EF4-FFF2-40B4-BE49-F238E27FC236}">
                <a16:creationId xmlns:a16="http://schemas.microsoft.com/office/drawing/2014/main" xmlns="" id="{8996A386-EB75-491A-B771-7EDBBCF9CA49}"/>
              </a:ext>
            </a:extLst>
          </p:cNvPr>
          <p:cNvSpPr/>
          <p:nvPr/>
        </p:nvSpPr>
        <p:spPr bwMode="auto">
          <a:xfrm>
            <a:off x="6035040" y="2362200"/>
            <a:ext cx="2651760" cy="2362200"/>
          </a:xfrm>
          <a:prstGeom prst="rect">
            <a:avLst/>
          </a:prstGeom>
          <a:solidFill>
            <a:srgbClr val="6F6C65"/>
          </a:solidFill>
          <a:ln w="12700" cap="flat" cmpd="sng" algn="ctr">
            <a:noFill/>
            <a:prstDash val="solid"/>
            <a:round/>
            <a:headEnd type="none" w="med" len="med"/>
            <a:tailEnd type="none" w="med" len="med"/>
          </a:ln>
          <a:effectLst/>
        </p:spPr>
        <p:txBody>
          <a:bodyPr tIns="91440" bIns="91440" anchor="ctr"/>
          <a:lstStyle/>
          <a:p>
            <a:pPr algn="ctr">
              <a:defRPr/>
            </a:pPr>
            <a:r>
              <a:rPr lang="en-US" altLang="en-US" sz="2400" dirty="0">
                <a:solidFill>
                  <a:schemeClr val="bg1"/>
                </a:solidFill>
              </a:rPr>
              <a:t>Provide free or discounted drugs</a:t>
            </a:r>
          </a:p>
        </p:txBody>
      </p:sp>
      <p:sp>
        <p:nvSpPr>
          <p:cNvPr id="5" name="Rectangle 4">
            <a:extLst>
              <a:ext uri="{FF2B5EF4-FFF2-40B4-BE49-F238E27FC236}">
                <a16:creationId xmlns:a16="http://schemas.microsoft.com/office/drawing/2014/main" xmlns="" id="{F08E3769-84C5-4E81-846A-8539F07641A0}"/>
              </a:ext>
            </a:extLst>
          </p:cNvPr>
          <p:cNvSpPr/>
          <p:nvPr/>
        </p:nvSpPr>
        <p:spPr bwMode="auto">
          <a:xfrm>
            <a:off x="3253740" y="2362200"/>
            <a:ext cx="2651760" cy="2362200"/>
          </a:xfrm>
          <a:prstGeom prst="rect">
            <a:avLst/>
          </a:prstGeom>
          <a:solidFill>
            <a:srgbClr val="DC6029"/>
          </a:solidFill>
          <a:ln w="12700" cap="flat" cmpd="sng" algn="ctr">
            <a:noFill/>
            <a:prstDash val="solid"/>
            <a:round/>
            <a:headEnd type="none" w="med" len="med"/>
            <a:tailEnd type="none" w="med" len="med"/>
          </a:ln>
          <a:effectLst/>
        </p:spPr>
        <p:txBody>
          <a:bodyPr tIns="91440" bIns="91440" anchor="ctr"/>
          <a:lstStyle/>
          <a:p>
            <a:pPr algn="ctr">
              <a:defRPr/>
            </a:pPr>
            <a:r>
              <a:rPr lang="en-US" altLang="en-US" sz="2400" dirty="0">
                <a:solidFill>
                  <a:schemeClr val="bg1"/>
                </a:solidFill>
              </a:rPr>
              <a:t>Provide clinical, pharmacy, and auxiliary services (transportation, translation, </a:t>
            </a:r>
            <a:br>
              <a:rPr lang="en-US" altLang="en-US" sz="2400" dirty="0">
                <a:solidFill>
                  <a:schemeClr val="bg1"/>
                </a:solidFill>
              </a:rPr>
            </a:br>
            <a:r>
              <a:rPr lang="en-US" altLang="en-US" sz="2400" dirty="0">
                <a:solidFill>
                  <a:schemeClr val="bg1"/>
                </a:solidFill>
              </a:rPr>
              <a:t>social services)</a:t>
            </a:r>
          </a:p>
        </p:txBody>
      </p:sp>
      <p:sp>
        <p:nvSpPr>
          <p:cNvPr id="6" name="Rectangle 5">
            <a:extLst>
              <a:ext uri="{FF2B5EF4-FFF2-40B4-BE49-F238E27FC236}">
                <a16:creationId xmlns:a16="http://schemas.microsoft.com/office/drawing/2014/main" xmlns="" id="{B0EAE1CC-4110-4BAB-A48B-060006BAEF4A}"/>
              </a:ext>
            </a:extLst>
          </p:cNvPr>
          <p:cNvSpPr/>
          <p:nvPr/>
        </p:nvSpPr>
        <p:spPr bwMode="auto">
          <a:xfrm>
            <a:off x="472440" y="2362200"/>
            <a:ext cx="2651760" cy="2362200"/>
          </a:xfrm>
          <a:prstGeom prst="rect">
            <a:avLst/>
          </a:prstGeom>
          <a:solidFill>
            <a:srgbClr val="208EA2"/>
          </a:solidFill>
          <a:ln w="12700" cap="flat" cmpd="sng" algn="ctr">
            <a:noFill/>
            <a:prstDash val="solid"/>
            <a:round/>
            <a:headEnd type="none" w="med" len="med"/>
            <a:tailEnd type="none" w="med" len="med"/>
          </a:ln>
          <a:effectLst/>
        </p:spPr>
        <p:txBody>
          <a:bodyPr tIns="91440" bIns="91440" anchor="ctr"/>
          <a:lstStyle/>
          <a:p>
            <a:pPr algn="ctr">
              <a:defRPr/>
            </a:pPr>
            <a:r>
              <a:rPr lang="en-US" altLang="en-US" sz="2400" dirty="0">
                <a:solidFill>
                  <a:schemeClr val="bg1"/>
                </a:solidFill>
              </a:rPr>
              <a:t>Provide uncompensated care and offset low reimbursement from Medicaid</a:t>
            </a:r>
          </a:p>
        </p:txBody>
      </p:sp>
      <p:sp>
        <p:nvSpPr>
          <p:cNvPr id="7" name="Content Placeholder 2">
            <a:extLst>
              <a:ext uri="{FF2B5EF4-FFF2-40B4-BE49-F238E27FC236}">
                <a16:creationId xmlns:a16="http://schemas.microsoft.com/office/drawing/2014/main" xmlns="" id="{B6695E65-F469-422B-A608-9E9F2FA06CA9}"/>
              </a:ext>
            </a:extLst>
          </p:cNvPr>
          <p:cNvSpPr txBox="1">
            <a:spLocks/>
          </p:cNvSpPr>
          <p:nvPr/>
        </p:nvSpPr>
        <p:spPr>
          <a:xfrm>
            <a:off x="457200" y="1600200"/>
            <a:ext cx="8229600" cy="838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t>340B hospitals report using program savings to…</a:t>
            </a:r>
          </a:p>
        </p:txBody>
      </p:sp>
      <p:sp>
        <p:nvSpPr>
          <p:cNvPr id="8" name="Content Placeholder 2">
            <a:extLst>
              <a:ext uri="{FF2B5EF4-FFF2-40B4-BE49-F238E27FC236}">
                <a16:creationId xmlns:a16="http://schemas.microsoft.com/office/drawing/2014/main" xmlns="" id="{6DA42EF7-DF45-42D5-A4E5-66EFBCD2955E}"/>
              </a:ext>
            </a:extLst>
          </p:cNvPr>
          <p:cNvSpPr txBox="1">
            <a:spLocks/>
          </p:cNvSpPr>
          <p:nvPr/>
        </p:nvSpPr>
        <p:spPr>
          <a:xfrm>
            <a:off x="304800" y="5181600"/>
            <a:ext cx="2819400" cy="838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a:t>Rural hospitals</a:t>
            </a:r>
          </a:p>
        </p:txBody>
      </p:sp>
      <p:sp>
        <p:nvSpPr>
          <p:cNvPr id="9" name="Rectangle 8">
            <a:extLst>
              <a:ext uri="{FF2B5EF4-FFF2-40B4-BE49-F238E27FC236}">
                <a16:creationId xmlns:a16="http://schemas.microsoft.com/office/drawing/2014/main" xmlns="" id="{1407B11C-0DF5-4FB1-BC41-FD0ED3E54EF8}"/>
              </a:ext>
            </a:extLst>
          </p:cNvPr>
          <p:cNvSpPr/>
          <p:nvPr/>
        </p:nvSpPr>
        <p:spPr bwMode="auto">
          <a:xfrm>
            <a:off x="4312920" y="5181600"/>
            <a:ext cx="3185160" cy="647700"/>
          </a:xfrm>
          <a:prstGeom prst="rect">
            <a:avLst/>
          </a:prstGeom>
          <a:solidFill>
            <a:srgbClr val="208EA2"/>
          </a:solidFill>
          <a:ln w="12700" cap="flat" cmpd="sng" algn="ctr">
            <a:noFill/>
            <a:prstDash val="solid"/>
            <a:round/>
            <a:headEnd type="none" w="med" len="med"/>
            <a:tailEnd type="none" w="med" len="med"/>
          </a:ln>
          <a:effectLst/>
        </p:spPr>
        <p:txBody>
          <a:bodyPr tIns="91440" bIns="91440" anchor="ctr"/>
          <a:lstStyle/>
          <a:p>
            <a:pPr algn="ctr">
              <a:defRPr/>
            </a:pPr>
            <a:r>
              <a:rPr lang="en-US" altLang="en-US" sz="2400" dirty="0">
                <a:solidFill>
                  <a:schemeClr val="bg1"/>
                </a:solidFill>
              </a:rPr>
              <a:t>Keep the doors open</a:t>
            </a:r>
          </a:p>
        </p:txBody>
      </p:sp>
      <p:sp>
        <p:nvSpPr>
          <p:cNvPr id="10" name="Arrow: Right 9">
            <a:extLst>
              <a:ext uri="{FF2B5EF4-FFF2-40B4-BE49-F238E27FC236}">
                <a16:creationId xmlns:a16="http://schemas.microsoft.com/office/drawing/2014/main" xmlns="" id="{53883A47-5E43-4C5F-AC43-B51231182EB5}"/>
              </a:ext>
            </a:extLst>
          </p:cNvPr>
          <p:cNvSpPr/>
          <p:nvPr/>
        </p:nvSpPr>
        <p:spPr>
          <a:xfrm>
            <a:off x="3198223" y="5276850"/>
            <a:ext cx="838200" cy="457200"/>
          </a:xfrm>
          <a:prstGeom prst="rightArrow">
            <a:avLst/>
          </a:prstGeom>
          <a:solidFill>
            <a:srgbClr val="DC6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76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40ECD-CCE0-4158-9F59-04FB19C6E721}"/>
              </a:ext>
            </a:extLst>
          </p:cNvPr>
          <p:cNvSpPr>
            <a:spLocks noGrp="1"/>
          </p:cNvSpPr>
          <p:nvPr>
            <p:ph type="title"/>
          </p:nvPr>
        </p:nvSpPr>
        <p:spPr/>
        <p:txBody>
          <a:bodyPr/>
          <a:lstStyle/>
          <a:p>
            <a:r>
              <a:rPr lang="en-US" dirty="0"/>
              <a:t>340B and Mental Health</a:t>
            </a:r>
          </a:p>
        </p:txBody>
      </p:sp>
      <p:graphicFrame>
        <p:nvGraphicFramePr>
          <p:cNvPr id="4" name="Content Placeholder 3">
            <a:extLst>
              <a:ext uri="{FF2B5EF4-FFF2-40B4-BE49-F238E27FC236}">
                <a16:creationId xmlns:a16="http://schemas.microsoft.com/office/drawing/2014/main" xmlns="" id="{5C50F78B-7D41-4167-AAB6-837727F545F9}"/>
              </a:ext>
            </a:extLst>
          </p:cNvPr>
          <p:cNvGraphicFramePr>
            <a:graphicFrameLocks noGrp="1"/>
          </p:cNvGraphicFramePr>
          <p:nvPr>
            <p:ph idx="1"/>
            <p:extLst>
              <p:ext uri="{D42A27DB-BD31-4B8C-83A1-F6EECF244321}">
                <p14:modId xmlns:p14="http://schemas.microsoft.com/office/powerpoint/2010/main" val="2781554489"/>
              </p:ext>
            </p:extLst>
          </p:nvPr>
        </p:nvGraphicFramePr>
        <p:xfrm>
          <a:off x="457200" y="1600200"/>
          <a:ext cx="8229600" cy="426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05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PC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RPC Powerpoint Template</Template>
  <TotalTime>348</TotalTime>
  <Words>1553</Words>
  <Application>Microsoft Macintosh PowerPoint</Application>
  <PresentationFormat>On-screen Show (4:3)</PresentationFormat>
  <Paragraphs>199</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RPC Powerpoint Template</vt:lpstr>
      <vt:lpstr>Medicaid and 340B</vt:lpstr>
      <vt:lpstr>Medicaid and the Safety Net</vt:lpstr>
      <vt:lpstr>Medicaid and 340B</vt:lpstr>
      <vt:lpstr>History of 340B Program</vt:lpstr>
      <vt:lpstr>340B Background</vt:lpstr>
      <vt:lpstr>340B Providers</vt:lpstr>
      <vt:lpstr>340B Hospitals</vt:lpstr>
      <vt:lpstr>340B Savings</vt:lpstr>
      <vt:lpstr>340B and Mental Health</vt:lpstr>
      <vt:lpstr>340B Challenges</vt:lpstr>
      <vt:lpstr>Contact Information</vt:lpstr>
      <vt:lpstr>Medicaid and 340B</vt:lpstr>
      <vt:lpstr>Why Health Equity and Why 340B?</vt:lpstr>
      <vt:lpstr>340B: Meeting Community  Mental Health Needs</vt:lpstr>
      <vt:lpstr>Social Determinants of Health</vt:lpstr>
      <vt:lpstr>SDOH and 340B Advocacy</vt:lpstr>
      <vt:lpstr>Mental Health Advocacy and Addressing Complex Chronic Disease</vt:lpstr>
      <vt:lpstr>Whole Person</vt:lpstr>
      <vt:lpstr>340B Always Matters to Patient Care</vt:lpstr>
      <vt:lpstr>Saving Rural Hospitals</vt:lpstr>
      <vt:lpstr>#Protect340B</vt:lpstr>
      <vt:lpstr>Resources</vt:lpstr>
      <vt:lpstr> 340B in Action:  Southern Ohio Medical Center (Portsmouth, Ohio)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VT</dc:creator>
  <cp:lastModifiedBy>CourtneyLang</cp:lastModifiedBy>
  <cp:revision>41</cp:revision>
  <dcterms:created xsi:type="dcterms:W3CDTF">2019-10-29T11:44:59Z</dcterms:created>
  <dcterms:modified xsi:type="dcterms:W3CDTF">2019-11-05T19:42:33Z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1559992309</vt:i4>
  </property>
  <property fmtid="{D5CDD505-2E9C-101B-9397-08002B2CF9AE}" pid="3" name="_NewReviewCycle">
    <vt:lpwstr/>
  </property>
  <property fmtid="{D5CDD505-2E9C-101B-9397-08002B2CF9AE}" pid="4" name="_EmailSubject">
    <vt:lpwstr>FINAL WEBINAR DECK</vt:lpwstr>
  </property>
  <property fmtid="{D5CDD505-2E9C-101B-9397-08002B2CF9AE}" pid="5" name="_AuthorEmail">
    <vt:lpwstr>JeffDavis@bakerdonelson.com</vt:lpwstr>
  </property>
  <property fmtid="{D5CDD505-2E9C-101B-9397-08002B2CF9AE}" pid="6" name="_AuthorEmailDisplayName">
    <vt:lpwstr>Davis, Jeff</vt:lpwstr>
  </property>
  <property fmtid="{D5CDD505-2E9C-101B-9397-08002B2CF9AE}" pid="7" name="_PreviousAdHocReviewCycleID">
    <vt:i4>-1007395861</vt:i4>
  </property>
</Properties>
</file>