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79" r:id="rId3"/>
    <p:sldId id="257" r:id="rId4"/>
    <p:sldId id="258" r:id="rId5"/>
    <p:sldId id="259" r:id="rId6"/>
    <p:sldId id="260" r:id="rId7"/>
    <p:sldId id="261" r:id="rId8"/>
    <p:sldId id="262" r:id="rId9"/>
    <p:sldId id="264" r:id="rId10"/>
    <p:sldId id="265" r:id="rId11"/>
    <p:sldId id="266" r:id="rId12"/>
    <p:sldId id="280"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51BA917-AF56-4C08-894D-B32968BA98BF}" type="datetimeFigureOut">
              <a:rPr lang="en-US" smtClean="0"/>
              <a:t>9/10/2014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106C5B6-38EC-42F2-8DD4-2E966A1B7DB6}" type="slidenum">
              <a:rPr lang="en-US" smtClean="0"/>
              <a:t>‹#›</a:t>
            </a:fld>
            <a:endParaRPr lang="en-US" dirty="0"/>
          </a:p>
        </p:txBody>
      </p:sp>
    </p:spTree>
    <p:extLst>
      <p:ext uri="{BB962C8B-B14F-4D97-AF65-F5344CB8AC3E}">
        <p14:creationId xmlns:p14="http://schemas.microsoft.com/office/powerpoint/2010/main" val="3106994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106C5B6-38EC-42F2-8DD4-2E966A1B7DB6}" type="slidenum">
              <a:rPr lang="en-US" smtClean="0"/>
              <a:t>1</a:t>
            </a:fld>
            <a:endParaRPr lang="en-US" dirty="0"/>
          </a:p>
        </p:txBody>
      </p:sp>
    </p:spTree>
    <p:extLst>
      <p:ext uri="{BB962C8B-B14F-4D97-AF65-F5344CB8AC3E}">
        <p14:creationId xmlns:p14="http://schemas.microsoft.com/office/powerpoint/2010/main" val="203411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E7DB290-D4C4-4CA9-A1FA-3CDD1B460E4A}" type="datetimeFigureOut">
              <a:rPr lang="en-US" smtClean="0"/>
              <a:t>9/10/2014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7ED3E-EA85-476F-A2AC-295A4CD12A9E}"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DB290-D4C4-4CA9-A1FA-3CDD1B460E4A}" type="datetimeFigureOut">
              <a:rPr lang="en-US" smtClean="0"/>
              <a:t>9/10/2014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7ED3E-EA85-476F-A2AC-295A4CD12A9E}"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DB290-D4C4-4CA9-A1FA-3CDD1B460E4A}" type="datetimeFigureOut">
              <a:rPr lang="en-US" smtClean="0"/>
              <a:t>9/10/2014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7ED3E-EA85-476F-A2AC-295A4CD12A9E}"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7DB290-D4C4-4CA9-A1FA-3CDD1B460E4A}" type="datetimeFigureOut">
              <a:rPr lang="en-US" smtClean="0"/>
              <a:t>9/10/2014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7ED3E-EA85-476F-A2AC-295A4CD12A9E}"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7DB290-D4C4-4CA9-A1FA-3CDD1B460E4A}" type="datetimeFigureOut">
              <a:rPr lang="en-US" smtClean="0"/>
              <a:t>9/10/2014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77ED3E-EA85-476F-A2AC-295A4CD12A9E}"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7DB290-D4C4-4CA9-A1FA-3CDD1B460E4A}" type="datetimeFigureOut">
              <a:rPr lang="en-US" smtClean="0"/>
              <a:t>9/10/2014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77ED3E-EA85-476F-A2AC-295A4CD12A9E}"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7DB290-D4C4-4CA9-A1FA-3CDD1B460E4A}" type="datetimeFigureOut">
              <a:rPr lang="en-US" smtClean="0"/>
              <a:t>9/10/2014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77ED3E-EA85-476F-A2AC-295A4CD12A9E}"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7DB290-D4C4-4CA9-A1FA-3CDD1B460E4A}" type="datetimeFigureOut">
              <a:rPr lang="en-US" smtClean="0"/>
              <a:t>9/10/2014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77ED3E-EA85-476F-A2AC-295A4CD12A9E}"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DB290-D4C4-4CA9-A1FA-3CDD1B460E4A}" type="datetimeFigureOut">
              <a:rPr lang="en-US" smtClean="0"/>
              <a:t>9/10/2014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77ED3E-EA85-476F-A2AC-295A4CD12A9E}"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7DB290-D4C4-4CA9-A1FA-3CDD1B460E4A}" type="datetimeFigureOut">
              <a:rPr lang="en-US" smtClean="0"/>
              <a:t>9/10/2014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77ED3E-EA85-476F-A2AC-295A4CD12A9E}"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E7DB290-D4C4-4CA9-A1FA-3CDD1B460E4A}" type="datetimeFigureOut">
              <a:rPr lang="en-US" smtClean="0"/>
              <a:t>9/10/2014</a:t>
            </a:fld>
            <a:endParaRPr lang="en-US" dirty="0"/>
          </a:p>
        </p:txBody>
      </p:sp>
      <p:sp>
        <p:nvSpPr>
          <p:cNvPr id="9" name="Slide Number Placeholder 8"/>
          <p:cNvSpPr>
            <a:spLocks noGrp="1"/>
          </p:cNvSpPr>
          <p:nvPr>
            <p:ph type="sldNum" sz="quarter" idx="11"/>
          </p:nvPr>
        </p:nvSpPr>
        <p:spPr/>
        <p:txBody>
          <a:bodyPr/>
          <a:lstStyle/>
          <a:p>
            <a:fld id="{2C77ED3E-EA85-476F-A2AC-295A4CD12A9E}"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C77ED3E-EA85-476F-A2AC-295A4CD12A9E}"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E7DB290-D4C4-4CA9-A1FA-3CDD1B460E4A}" type="datetimeFigureOut">
              <a:rPr lang="en-US" smtClean="0"/>
              <a:t>9/10/2014</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liebman@mhany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hyperlink" Target="http://www.mhanys.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mhanys.org/" TargetMode="External"/><Relationship Id="rId2" Type="http://schemas.openxmlformats.org/officeDocument/2006/relationships/hyperlink" Target="mailto:Gliebman@mhanys.or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dirty="0" smtClean="0"/>
              <a:t>OVERVIEW OF BEHAVIORAL HEALTH TRANSITION TO MEDICIAD MANAGED CARE IN NYS</a:t>
            </a:r>
            <a:endParaRPr lang="en-US" sz="4400" dirty="0"/>
          </a:p>
        </p:txBody>
      </p:sp>
      <p:sp>
        <p:nvSpPr>
          <p:cNvPr id="3" name="Subtitle 2"/>
          <p:cNvSpPr>
            <a:spLocks noGrp="1"/>
          </p:cNvSpPr>
          <p:nvPr>
            <p:ph type="subTitle" idx="1"/>
          </p:nvPr>
        </p:nvSpPr>
        <p:spPr/>
        <p:txBody>
          <a:bodyPr>
            <a:noAutofit/>
          </a:bodyPr>
          <a:lstStyle/>
          <a:p>
            <a:r>
              <a:rPr lang="en-US" sz="2400" dirty="0" smtClean="0"/>
              <a:t>Glenn Liebman, M.A., CEO</a:t>
            </a:r>
          </a:p>
          <a:p>
            <a:r>
              <a:rPr lang="en-US" sz="2400" dirty="0" smtClean="0"/>
              <a:t>Mental Health Association in New York State, Inc. (MHANYS)</a:t>
            </a:r>
          </a:p>
          <a:p>
            <a:r>
              <a:rPr lang="en-US" sz="2400" dirty="0" smtClean="0">
                <a:hlinkClick r:id="rId3"/>
              </a:rPr>
              <a:t>gliebman@mhanys.org</a:t>
            </a:r>
            <a:endParaRPr lang="en-US" sz="2400" dirty="0" smtClean="0"/>
          </a:p>
          <a:p>
            <a:r>
              <a:rPr lang="en-US" sz="2400" dirty="0" smtClean="0">
                <a:hlinkClick r:id="rId4"/>
              </a:rPr>
              <a:t>www.mhanys.org</a:t>
            </a:r>
            <a:endParaRPr lang="en-US" sz="2400" dirty="0" smtClean="0"/>
          </a:p>
          <a:p>
            <a:endParaRPr lang="en-US" sz="2400" dirty="0"/>
          </a:p>
          <a:p>
            <a:endParaRPr lang="en-US" sz="2400" dirty="0" smtClean="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86600" y="228600"/>
            <a:ext cx="1752600" cy="1380173"/>
          </a:xfrm>
          <a:prstGeom prst="rect">
            <a:avLst/>
          </a:prstGeom>
        </p:spPr>
      </p:pic>
    </p:spTree>
    <p:extLst>
      <p:ext uri="{BB962C8B-B14F-4D97-AF65-F5344CB8AC3E}">
        <p14:creationId xmlns:p14="http://schemas.microsoft.com/office/powerpoint/2010/main" val="2770936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MAINSTREAM PLAN</a:t>
            </a:r>
            <a:endParaRPr lang="en-US" dirty="0"/>
          </a:p>
        </p:txBody>
      </p:sp>
      <p:sp>
        <p:nvSpPr>
          <p:cNvPr id="3" name="Content Placeholder 2"/>
          <p:cNvSpPr>
            <a:spLocks noGrp="1"/>
          </p:cNvSpPr>
          <p:nvPr>
            <p:ph idx="1"/>
          </p:nvPr>
        </p:nvSpPr>
        <p:spPr/>
        <p:txBody>
          <a:bodyPr>
            <a:normAutofit/>
          </a:bodyPr>
          <a:lstStyle/>
          <a:p>
            <a:r>
              <a:rPr lang="en-US" dirty="0" smtClean="0"/>
              <a:t>700,000 Lives to be covered</a:t>
            </a:r>
          </a:p>
          <a:p>
            <a:r>
              <a:rPr lang="en-US" dirty="0" smtClean="0"/>
              <a:t>Mental Health Services in a Capitated Model</a:t>
            </a:r>
          </a:p>
          <a:p>
            <a:r>
              <a:rPr lang="en-US" dirty="0" smtClean="0"/>
              <a:t>Will Cover Physical Health and Pharmacy Benefits</a:t>
            </a:r>
          </a:p>
          <a:p>
            <a:r>
              <a:rPr lang="en-US" dirty="0" smtClean="0"/>
              <a:t>Inpatient and Outpatient Hospital Services</a:t>
            </a:r>
          </a:p>
          <a:p>
            <a:r>
              <a:rPr lang="en-US" dirty="0" smtClean="0"/>
              <a:t>Clinic Services</a:t>
            </a:r>
          </a:p>
          <a:p>
            <a:r>
              <a:rPr lang="en-US" dirty="0" smtClean="0"/>
              <a:t>ACT, PROS, IPRT, CDT and Partial Hospital</a:t>
            </a:r>
            <a:endParaRPr lang="en-US" dirty="0"/>
          </a:p>
        </p:txBody>
      </p:sp>
    </p:spTree>
    <p:extLst>
      <p:ext uri="{BB962C8B-B14F-4D97-AF65-F5344CB8AC3E}">
        <p14:creationId xmlns:p14="http://schemas.microsoft.com/office/powerpoint/2010/main" val="776566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GAME CHANGER--HARPS</a:t>
            </a:r>
            <a:endParaRPr lang="en-US" dirty="0"/>
          </a:p>
        </p:txBody>
      </p:sp>
      <p:sp>
        <p:nvSpPr>
          <p:cNvPr id="3" name="Content Placeholder 2"/>
          <p:cNvSpPr>
            <a:spLocks noGrp="1"/>
          </p:cNvSpPr>
          <p:nvPr>
            <p:ph idx="1"/>
          </p:nvPr>
        </p:nvSpPr>
        <p:spPr/>
        <p:txBody>
          <a:bodyPr>
            <a:normAutofit/>
          </a:bodyPr>
          <a:lstStyle/>
          <a:p>
            <a:r>
              <a:rPr lang="en-US" dirty="0" smtClean="0"/>
              <a:t>140,000 People will Qualify for HARPS, based on historic data and possible functional assessment</a:t>
            </a:r>
          </a:p>
          <a:p>
            <a:r>
              <a:rPr lang="en-US" dirty="0" smtClean="0"/>
              <a:t>An Integrated Product Line for People with Significant Behavioral  Health Issues</a:t>
            </a:r>
          </a:p>
          <a:p>
            <a:r>
              <a:rPr lang="en-US" dirty="0" smtClean="0"/>
              <a:t>HARPS are the 1915 I Waiver Services that Community Advocates have long worked for</a:t>
            </a:r>
          </a:p>
          <a:p>
            <a:r>
              <a:rPr lang="en-US" dirty="0" smtClean="0"/>
              <a:t>HARP Plans Include:</a:t>
            </a:r>
          </a:p>
          <a:p>
            <a:r>
              <a:rPr lang="en-US" dirty="0" smtClean="0"/>
              <a:t>Peer Support</a:t>
            </a:r>
          </a:p>
          <a:p>
            <a:r>
              <a:rPr lang="en-US" dirty="0" smtClean="0"/>
              <a:t>Psychosocial Rehab</a:t>
            </a:r>
          </a:p>
        </p:txBody>
      </p:sp>
    </p:spTree>
    <p:extLst>
      <p:ext uri="{BB962C8B-B14F-4D97-AF65-F5344CB8AC3E}">
        <p14:creationId xmlns:p14="http://schemas.microsoft.com/office/powerpoint/2010/main" val="472105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HARPS (Con’t)</a:t>
            </a:r>
            <a:endParaRPr lang="en-US" dirty="0"/>
          </a:p>
        </p:txBody>
      </p:sp>
      <p:sp>
        <p:nvSpPr>
          <p:cNvPr id="3" name="Content Placeholder 2"/>
          <p:cNvSpPr>
            <a:spLocks noGrp="1"/>
          </p:cNvSpPr>
          <p:nvPr>
            <p:ph idx="1"/>
          </p:nvPr>
        </p:nvSpPr>
        <p:spPr/>
        <p:txBody>
          <a:bodyPr/>
          <a:lstStyle/>
          <a:p>
            <a:r>
              <a:rPr lang="en-US" dirty="0" smtClean="0"/>
              <a:t>Short and Long Term Crisis Intervention</a:t>
            </a:r>
          </a:p>
          <a:p>
            <a:r>
              <a:rPr lang="en-US" dirty="0" smtClean="0"/>
              <a:t>Educational Supports</a:t>
            </a:r>
          </a:p>
          <a:p>
            <a:r>
              <a:rPr lang="en-US" dirty="0" smtClean="0"/>
              <a:t>Employment Supports</a:t>
            </a:r>
          </a:p>
          <a:p>
            <a:r>
              <a:rPr lang="en-US" dirty="0" smtClean="0"/>
              <a:t>Family Engagement</a:t>
            </a:r>
          </a:p>
          <a:p>
            <a:r>
              <a:rPr lang="en-US" dirty="0" smtClean="0"/>
              <a:t>Self Directed Services (i.e. WRAP)</a:t>
            </a:r>
          </a:p>
          <a:p>
            <a:r>
              <a:rPr lang="en-US" dirty="0" smtClean="0"/>
              <a:t>Non-Medicaid Transportation</a:t>
            </a:r>
            <a:endParaRPr lang="en-US" dirty="0"/>
          </a:p>
        </p:txBody>
      </p:sp>
    </p:spTree>
    <p:extLst>
      <p:ext uri="{BB962C8B-B14F-4D97-AF65-F5344CB8AC3E}">
        <p14:creationId xmlns:p14="http://schemas.microsoft.com/office/powerpoint/2010/main" val="3326738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HARP IMPLEMENTATION</a:t>
            </a:r>
            <a:endParaRPr lang="en-US" dirty="0"/>
          </a:p>
        </p:txBody>
      </p:sp>
      <p:sp>
        <p:nvSpPr>
          <p:cNvPr id="3" name="Content Placeholder 2"/>
          <p:cNvSpPr>
            <a:spLocks noGrp="1"/>
          </p:cNvSpPr>
          <p:nvPr>
            <p:ph idx="1"/>
          </p:nvPr>
        </p:nvSpPr>
        <p:spPr/>
        <p:txBody>
          <a:bodyPr>
            <a:normAutofit/>
          </a:bodyPr>
          <a:lstStyle/>
          <a:p>
            <a:r>
              <a:rPr lang="en-US" dirty="0" smtClean="0"/>
              <a:t>These are the services that MHA’s and other recovery providers have been doing successfully for years</a:t>
            </a:r>
          </a:p>
          <a:p>
            <a:r>
              <a:rPr lang="en-US" dirty="0" smtClean="0"/>
              <a:t>Traditional Non Medicaid Providers will become HARP Eligible Providers</a:t>
            </a:r>
          </a:p>
          <a:p>
            <a:r>
              <a:rPr lang="en-US" dirty="0" smtClean="0"/>
              <a:t>These non Medicaid Providers will be an integral part of the recovery plan and work closely with the Health Plans to insure successful outcomes</a:t>
            </a:r>
            <a:endParaRPr lang="en-US" dirty="0"/>
          </a:p>
        </p:txBody>
      </p:sp>
    </p:spTree>
    <p:extLst>
      <p:ext uri="{BB962C8B-B14F-4D97-AF65-F5344CB8AC3E}">
        <p14:creationId xmlns:p14="http://schemas.microsoft.com/office/powerpoint/2010/main" val="3942370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GREAT POTENTIAL OF HARPS</a:t>
            </a:r>
            <a:endParaRPr lang="en-US" dirty="0"/>
          </a:p>
        </p:txBody>
      </p:sp>
      <p:sp>
        <p:nvSpPr>
          <p:cNvPr id="3" name="Content Placeholder 2"/>
          <p:cNvSpPr>
            <a:spLocks noGrp="1"/>
          </p:cNvSpPr>
          <p:nvPr>
            <p:ph idx="1"/>
          </p:nvPr>
        </p:nvSpPr>
        <p:spPr/>
        <p:txBody>
          <a:bodyPr/>
          <a:lstStyle/>
          <a:p>
            <a:r>
              <a:rPr lang="en-US" dirty="0" smtClean="0"/>
              <a:t>Great potential for changing the landscape of behavioral health in New York</a:t>
            </a:r>
          </a:p>
          <a:p>
            <a:r>
              <a:rPr lang="en-US" dirty="0" smtClean="0"/>
              <a:t>All the recovery services that we have advocated for including peer services, family engagement, crisis services, supported employment and supported education will now become an integral part of individualized treatment plans</a:t>
            </a:r>
            <a:endParaRPr lang="en-US" dirty="0"/>
          </a:p>
        </p:txBody>
      </p:sp>
    </p:spTree>
    <p:extLst>
      <p:ext uri="{BB962C8B-B14F-4D97-AF65-F5344CB8AC3E}">
        <p14:creationId xmlns:p14="http://schemas.microsoft.com/office/powerpoint/2010/main" val="706369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GREAT POTENTIAL OF HARPS (Con’t)</a:t>
            </a:r>
            <a:endParaRPr lang="en-US" dirty="0"/>
          </a:p>
        </p:txBody>
      </p:sp>
      <p:sp>
        <p:nvSpPr>
          <p:cNvPr id="3" name="Content Placeholder 2"/>
          <p:cNvSpPr>
            <a:spLocks noGrp="1"/>
          </p:cNvSpPr>
          <p:nvPr>
            <p:ph idx="1"/>
          </p:nvPr>
        </p:nvSpPr>
        <p:spPr/>
        <p:txBody>
          <a:bodyPr/>
          <a:lstStyle/>
          <a:p>
            <a:r>
              <a:rPr lang="en-US" dirty="0" smtClean="0"/>
              <a:t>This represents a dramatic sea change that will allow for additional funding of almost one billion dollar for recovery services</a:t>
            </a:r>
            <a:endParaRPr lang="en-US" dirty="0"/>
          </a:p>
        </p:txBody>
      </p:sp>
    </p:spTree>
    <p:extLst>
      <p:ext uri="{BB962C8B-B14F-4D97-AF65-F5344CB8AC3E}">
        <p14:creationId xmlns:p14="http://schemas.microsoft.com/office/powerpoint/2010/main" val="2694491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WE HAVE TO DO TO GET READY FOR MANAGED CARE</a:t>
            </a:r>
            <a:endParaRPr lang="en-US" dirty="0"/>
          </a:p>
        </p:txBody>
      </p:sp>
      <p:sp>
        <p:nvSpPr>
          <p:cNvPr id="3" name="Content Placeholder 2"/>
          <p:cNvSpPr>
            <a:spLocks noGrp="1"/>
          </p:cNvSpPr>
          <p:nvPr>
            <p:ph idx="1"/>
          </p:nvPr>
        </p:nvSpPr>
        <p:spPr/>
        <p:txBody>
          <a:bodyPr/>
          <a:lstStyle/>
          <a:p>
            <a:r>
              <a:rPr lang="en-US" dirty="0" smtClean="0"/>
              <a:t>We have to work with our new collaborators---Health Plans</a:t>
            </a:r>
          </a:p>
          <a:p>
            <a:r>
              <a:rPr lang="en-US" dirty="0" smtClean="0"/>
              <a:t>Provide Outcome data that shows how our services reduce hospitalization</a:t>
            </a:r>
          </a:p>
          <a:p>
            <a:r>
              <a:rPr lang="en-US" dirty="0" smtClean="0"/>
              <a:t>Use Personal Narratives</a:t>
            </a:r>
          </a:p>
          <a:p>
            <a:r>
              <a:rPr lang="en-US" dirty="0" smtClean="0"/>
              <a:t>Engage with Plans/Hospital and Potential Colleagues</a:t>
            </a:r>
          </a:p>
          <a:p>
            <a:r>
              <a:rPr lang="en-US" dirty="0" smtClean="0"/>
              <a:t>Become Part of a Health Home</a:t>
            </a:r>
            <a:endParaRPr lang="en-US" dirty="0"/>
          </a:p>
        </p:txBody>
      </p:sp>
    </p:spTree>
    <p:extLst>
      <p:ext uri="{BB962C8B-B14F-4D97-AF65-F5344CB8AC3E}">
        <p14:creationId xmlns:p14="http://schemas.microsoft.com/office/powerpoint/2010/main" val="1852487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WE HAVE TO DO TO GET READY FOR MANAGED CARE (Con’t)</a:t>
            </a:r>
            <a:endParaRPr lang="en-US" dirty="0"/>
          </a:p>
        </p:txBody>
      </p:sp>
      <p:sp>
        <p:nvSpPr>
          <p:cNvPr id="3" name="Content Placeholder 2"/>
          <p:cNvSpPr>
            <a:spLocks noGrp="1"/>
          </p:cNvSpPr>
          <p:nvPr>
            <p:ph idx="1"/>
          </p:nvPr>
        </p:nvSpPr>
        <p:spPr/>
        <p:txBody>
          <a:bodyPr/>
          <a:lstStyle/>
          <a:p>
            <a:r>
              <a:rPr lang="en-US" dirty="0" smtClean="0"/>
              <a:t>Show Plans the Community Engagement Skills that you have developed over the years to identify and keep people in the community (Boots on the Ground)</a:t>
            </a:r>
          </a:p>
          <a:p>
            <a:r>
              <a:rPr lang="en-US" dirty="0" smtClean="0"/>
              <a:t>Learn to Market Yourself in this New World</a:t>
            </a:r>
            <a:endParaRPr lang="en-US" dirty="0"/>
          </a:p>
        </p:txBody>
      </p:sp>
    </p:spTree>
    <p:extLst>
      <p:ext uri="{BB962C8B-B14F-4D97-AF65-F5344CB8AC3E}">
        <p14:creationId xmlns:p14="http://schemas.microsoft.com/office/powerpoint/2010/main" val="1299419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CONCERNS ABOUT HARPS</a:t>
            </a:r>
            <a:endParaRPr lang="en-US" dirty="0"/>
          </a:p>
        </p:txBody>
      </p:sp>
      <p:sp>
        <p:nvSpPr>
          <p:cNvPr id="3" name="Content Placeholder 2"/>
          <p:cNvSpPr>
            <a:spLocks noGrp="1"/>
          </p:cNvSpPr>
          <p:nvPr>
            <p:ph idx="1"/>
          </p:nvPr>
        </p:nvSpPr>
        <p:spPr/>
        <p:txBody>
          <a:bodyPr/>
          <a:lstStyle/>
          <a:p>
            <a:r>
              <a:rPr lang="en-US" dirty="0" smtClean="0"/>
              <a:t>Non Medicaid Providers now become part of the Medicaid World which includes</a:t>
            </a:r>
          </a:p>
          <a:p>
            <a:r>
              <a:rPr lang="en-US" dirty="0" smtClean="0"/>
              <a:t>Enhanced Audits through CMS and Inspector General</a:t>
            </a:r>
          </a:p>
          <a:p>
            <a:r>
              <a:rPr lang="en-US" dirty="0" smtClean="0"/>
              <a:t>Increased Paperwork and Record Keeping</a:t>
            </a:r>
          </a:p>
          <a:p>
            <a:r>
              <a:rPr lang="en-US" dirty="0" smtClean="0"/>
              <a:t>Start up Funds Necessary to Learn Medicaid Billing</a:t>
            </a:r>
            <a:endParaRPr lang="en-US" dirty="0"/>
          </a:p>
        </p:txBody>
      </p:sp>
    </p:spTree>
    <p:extLst>
      <p:ext uri="{BB962C8B-B14F-4D97-AF65-F5344CB8AC3E}">
        <p14:creationId xmlns:p14="http://schemas.microsoft.com/office/powerpoint/2010/main" val="3249034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TOTALITY OF CHANGE</a:t>
            </a:r>
            <a:endParaRPr lang="en-US" dirty="0"/>
          </a:p>
        </p:txBody>
      </p:sp>
      <p:sp>
        <p:nvSpPr>
          <p:cNvPr id="3" name="Content Placeholder 2"/>
          <p:cNvSpPr>
            <a:spLocks noGrp="1"/>
          </p:cNvSpPr>
          <p:nvPr>
            <p:ph idx="1"/>
          </p:nvPr>
        </p:nvSpPr>
        <p:spPr/>
        <p:txBody>
          <a:bodyPr/>
          <a:lstStyle/>
          <a:p>
            <a:r>
              <a:rPr lang="en-US" dirty="0" smtClean="0"/>
              <a:t>This is about people’s lives and providing the best and most flexible care to enhance recovery</a:t>
            </a:r>
          </a:p>
          <a:p>
            <a:r>
              <a:rPr lang="en-US" dirty="0" smtClean="0"/>
              <a:t>To that end, we must</a:t>
            </a:r>
          </a:p>
          <a:p>
            <a:r>
              <a:rPr lang="en-US" dirty="0" smtClean="0"/>
              <a:t>Make sure to educate the stakeholders about the changes</a:t>
            </a:r>
          </a:p>
          <a:p>
            <a:r>
              <a:rPr lang="en-US" dirty="0" smtClean="0"/>
              <a:t>Have a strong safety net in place through existing funding</a:t>
            </a:r>
            <a:endParaRPr lang="en-US" dirty="0"/>
          </a:p>
        </p:txBody>
      </p:sp>
    </p:spTree>
    <p:extLst>
      <p:ext uri="{BB962C8B-B14F-4D97-AF65-F5344CB8AC3E}">
        <p14:creationId xmlns:p14="http://schemas.microsoft.com/office/powerpoint/2010/main" val="18684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ACRONYMS GONE WILD</a:t>
            </a:r>
            <a:endParaRPr lang="en-US" dirty="0"/>
          </a:p>
        </p:txBody>
      </p:sp>
      <p:sp>
        <p:nvSpPr>
          <p:cNvPr id="3" name="Content Placeholder 2"/>
          <p:cNvSpPr>
            <a:spLocks noGrp="1"/>
          </p:cNvSpPr>
          <p:nvPr>
            <p:ph idx="1"/>
          </p:nvPr>
        </p:nvSpPr>
        <p:spPr/>
        <p:txBody>
          <a:bodyPr>
            <a:normAutofit/>
          </a:bodyPr>
          <a:lstStyle/>
          <a:p>
            <a:r>
              <a:rPr lang="en-US" dirty="0" smtClean="0"/>
              <a:t>FIDA</a:t>
            </a:r>
          </a:p>
          <a:p>
            <a:r>
              <a:rPr lang="en-US" dirty="0" smtClean="0"/>
              <a:t>ACA</a:t>
            </a:r>
          </a:p>
          <a:p>
            <a:r>
              <a:rPr lang="en-US" dirty="0" smtClean="0"/>
              <a:t>MCO</a:t>
            </a:r>
          </a:p>
          <a:p>
            <a:r>
              <a:rPr lang="en-US" dirty="0" smtClean="0"/>
              <a:t>DSRIP</a:t>
            </a:r>
          </a:p>
          <a:p>
            <a:r>
              <a:rPr lang="en-US" dirty="0" smtClean="0"/>
              <a:t>BIP</a:t>
            </a:r>
          </a:p>
          <a:p>
            <a:r>
              <a:rPr lang="en-US" dirty="0" smtClean="0"/>
              <a:t>COE</a:t>
            </a:r>
          </a:p>
          <a:p>
            <a:r>
              <a:rPr lang="en-US" dirty="0" smtClean="0"/>
              <a:t>BHO</a:t>
            </a:r>
          </a:p>
          <a:p>
            <a:r>
              <a:rPr lang="en-US" dirty="0" smtClean="0"/>
              <a:t>HMO</a:t>
            </a:r>
          </a:p>
          <a:p>
            <a:r>
              <a:rPr lang="en-US" dirty="0" smtClean="0"/>
              <a:t>HH</a:t>
            </a:r>
          </a:p>
          <a:p>
            <a:r>
              <a:rPr lang="en-US" dirty="0" smtClean="0"/>
              <a:t>MLB</a:t>
            </a:r>
            <a:endParaRPr lang="en-US" dirty="0"/>
          </a:p>
        </p:txBody>
      </p:sp>
    </p:spTree>
    <p:extLst>
      <p:ext uri="{BB962C8B-B14F-4D97-AF65-F5344CB8AC3E}">
        <p14:creationId xmlns:p14="http://schemas.microsoft.com/office/powerpoint/2010/main" val="1355748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TOTALITY OF CHANGE (Con’t)</a:t>
            </a:r>
            <a:endParaRPr lang="en-US" dirty="0"/>
          </a:p>
        </p:txBody>
      </p:sp>
      <p:sp>
        <p:nvSpPr>
          <p:cNvPr id="3" name="Content Placeholder 2"/>
          <p:cNvSpPr>
            <a:spLocks noGrp="1"/>
          </p:cNvSpPr>
          <p:nvPr>
            <p:ph idx="1"/>
          </p:nvPr>
        </p:nvSpPr>
        <p:spPr/>
        <p:txBody>
          <a:bodyPr>
            <a:normAutofit/>
          </a:bodyPr>
          <a:lstStyle/>
          <a:p>
            <a:r>
              <a:rPr lang="en-US" dirty="0" smtClean="0"/>
              <a:t>Metrics that are not only HEDIS measures but that impact quality of life such as employment, education, housing, links to social services, etc.</a:t>
            </a:r>
          </a:p>
          <a:p>
            <a:r>
              <a:rPr lang="en-US" dirty="0" smtClean="0"/>
              <a:t>A Continued Oversight Role for NYS</a:t>
            </a:r>
          </a:p>
          <a:p>
            <a:r>
              <a:rPr lang="en-US" dirty="0" smtClean="0"/>
              <a:t>Reinvestment of Savings</a:t>
            </a:r>
          </a:p>
          <a:p>
            <a:r>
              <a:rPr lang="en-US" dirty="0" smtClean="0"/>
              <a:t>Medication Accessibility</a:t>
            </a:r>
          </a:p>
          <a:p>
            <a:r>
              <a:rPr lang="en-US" dirty="0" smtClean="0"/>
              <a:t>Learning Collaborative/Mental Health Literacy</a:t>
            </a:r>
          </a:p>
          <a:p>
            <a:r>
              <a:rPr lang="en-US" dirty="0" smtClean="0"/>
              <a:t>Outside Oversight and Involvement</a:t>
            </a:r>
            <a:endParaRPr lang="en-US" dirty="0"/>
          </a:p>
        </p:txBody>
      </p:sp>
    </p:spTree>
    <p:extLst>
      <p:ext uri="{BB962C8B-B14F-4D97-AF65-F5344CB8AC3E}">
        <p14:creationId xmlns:p14="http://schemas.microsoft.com/office/powerpoint/2010/main" val="3309280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REMEMBERING DISCREET POPULATIONS IN MANAGED CARE</a:t>
            </a:r>
            <a:endParaRPr lang="en-US" dirty="0"/>
          </a:p>
        </p:txBody>
      </p:sp>
      <p:sp>
        <p:nvSpPr>
          <p:cNvPr id="3" name="Content Placeholder 2"/>
          <p:cNvSpPr>
            <a:spLocks noGrp="1"/>
          </p:cNvSpPr>
          <p:nvPr>
            <p:ph idx="1"/>
          </p:nvPr>
        </p:nvSpPr>
        <p:spPr/>
        <p:txBody>
          <a:bodyPr>
            <a:normAutofit/>
          </a:bodyPr>
          <a:lstStyle/>
          <a:p>
            <a:r>
              <a:rPr lang="en-US" dirty="0" smtClean="0"/>
              <a:t>At MHANYS, we work closely with several different populations including:</a:t>
            </a:r>
          </a:p>
          <a:p>
            <a:r>
              <a:rPr lang="en-US" dirty="0" smtClean="0"/>
              <a:t>Non-Medicaid Individuals</a:t>
            </a:r>
          </a:p>
          <a:p>
            <a:r>
              <a:rPr lang="en-US" dirty="0" smtClean="0"/>
              <a:t>Veterans</a:t>
            </a:r>
          </a:p>
          <a:p>
            <a:r>
              <a:rPr lang="en-US" dirty="0" smtClean="0"/>
              <a:t>Adult Home Residents</a:t>
            </a:r>
          </a:p>
          <a:p>
            <a:r>
              <a:rPr lang="en-US" dirty="0" smtClean="0"/>
              <a:t>Geriatric Population</a:t>
            </a:r>
          </a:p>
          <a:p>
            <a:r>
              <a:rPr lang="en-US" dirty="0" smtClean="0"/>
              <a:t>Parents with Psychiatric Disabilities</a:t>
            </a:r>
          </a:p>
          <a:p>
            <a:r>
              <a:rPr lang="en-US" dirty="0" smtClean="0"/>
              <a:t>Youth in Transition</a:t>
            </a:r>
            <a:endParaRPr lang="en-US" dirty="0"/>
          </a:p>
        </p:txBody>
      </p:sp>
    </p:spTree>
    <p:extLst>
      <p:ext uri="{BB962C8B-B14F-4D97-AF65-F5344CB8AC3E}">
        <p14:creationId xmlns:p14="http://schemas.microsoft.com/office/powerpoint/2010/main" val="437519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Contact Info</a:t>
            </a:r>
            <a:endParaRPr lang="en-US" dirty="0"/>
          </a:p>
        </p:txBody>
      </p:sp>
      <p:sp>
        <p:nvSpPr>
          <p:cNvPr id="3" name="Content Placeholder 2"/>
          <p:cNvSpPr>
            <a:spLocks noGrp="1"/>
          </p:cNvSpPr>
          <p:nvPr>
            <p:ph idx="1"/>
          </p:nvPr>
        </p:nvSpPr>
        <p:spPr/>
        <p:txBody>
          <a:bodyPr/>
          <a:lstStyle/>
          <a:p>
            <a:pPr marL="114300" indent="0">
              <a:buNone/>
            </a:pPr>
            <a:r>
              <a:rPr lang="en-US" dirty="0" smtClean="0"/>
              <a:t>Glenn </a:t>
            </a:r>
            <a:r>
              <a:rPr lang="en-US" dirty="0" err="1" smtClean="0"/>
              <a:t>Liebman</a:t>
            </a:r>
            <a:r>
              <a:rPr lang="en-US" dirty="0" smtClean="0"/>
              <a:t>, CEO</a:t>
            </a:r>
          </a:p>
          <a:p>
            <a:pPr marL="0" indent="0">
              <a:buNone/>
            </a:pPr>
            <a:r>
              <a:rPr lang="en-US" dirty="0" smtClean="0">
                <a:hlinkClick r:id="rId2"/>
              </a:rPr>
              <a:t>Gliebman@mhanys.org</a:t>
            </a:r>
            <a:endParaRPr lang="en-US" dirty="0" smtClean="0"/>
          </a:p>
          <a:p>
            <a:pPr marL="0" indent="0">
              <a:buNone/>
            </a:pPr>
            <a:r>
              <a:rPr lang="en-US" dirty="0" smtClean="0">
                <a:hlinkClick r:id="rId3"/>
              </a:rPr>
              <a:t>www.mhanys.org</a:t>
            </a:r>
            <a:endParaRPr lang="en-US" dirty="0" smtClean="0"/>
          </a:p>
          <a:p>
            <a:pPr marL="0" indent="0">
              <a:buNone/>
            </a:pPr>
            <a:endParaRPr lang="en-US" dirty="0"/>
          </a:p>
          <a:p>
            <a:pPr marL="0" indent="0">
              <a:buNone/>
            </a:pPr>
            <a:endParaRPr lang="en-US"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5053" y="228600"/>
            <a:ext cx="144972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3801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MEDICAID EXPANSION IN NYS</a:t>
            </a:r>
            <a:endParaRPr lang="en-US" dirty="0"/>
          </a:p>
        </p:txBody>
      </p:sp>
      <p:sp>
        <p:nvSpPr>
          <p:cNvPr id="3" name="Content Placeholder 2"/>
          <p:cNvSpPr>
            <a:spLocks noGrp="1"/>
          </p:cNvSpPr>
          <p:nvPr>
            <p:ph idx="1"/>
          </p:nvPr>
        </p:nvSpPr>
        <p:spPr/>
        <p:txBody>
          <a:bodyPr/>
          <a:lstStyle/>
          <a:p>
            <a:r>
              <a:rPr lang="en-US" dirty="0" smtClean="0"/>
              <a:t>Between 2000-2012, Medicaid enrollment in NYS grew by more than 80%</a:t>
            </a:r>
          </a:p>
          <a:p>
            <a:r>
              <a:rPr lang="en-US" dirty="0" smtClean="0"/>
              <a:t>Medicaid currently covers over 5 million New Yorkers</a:t>
            </a:r>
          </a:p>
          <a:p>
            <a:r>
              <a:rPr lang="en-US" dirty="0" smtClean="0"/>
              <a:t>Program cost is $54 Billion Dollars</a:t>
            </a:r>
            <a:endParaRPr lang="en-US" dirty="0"/>
          </a:p>
        </p:txBody>
      </p:sp>
    </p:spTree>
    <p:extLst>
      <p:ext uri="{BB962C8B-B14F-4D97-AF65-F5344CB8AC3E}">
        <p14:creationId xmlns:p14="http://schemas.microsoft.com/office/powerpoint/2010/main" val="3904447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HIGHEST PERCENTAGE OF MEDICAID USERS</a:t>
            </a:r>
            <a:endParaRPr lang="en-US" dirty="0"/>
          </a:p>
        </p:txBody>
      </p:sp>
      <p:sp>
        <p:nvSpPr>
          <p:cNvPr id="3" name="Content Placeholder 2"/>
          <p:cNvSpPr>
            <a:spLocks noGrp="1"/>
          </p:cNvSpPr>
          <p:nvPr>
            <p:ph idx="1"/>
          </p:nvPr>
        </p:nvSpPr>
        <p:spPr/>
        <p:txBody>
          <a:bodyPr/>
          <a:lstStyle/>
          <a:p>
            <a:r>
              <a:rPr lang="en-US" dirty="0" smtClean="0"/>
              <a:t>20% of Individuals on Medicaid utilize 80% of the Funding</a:t>
            </a:r>
          </a:p>
          <a:p>
            <a:r>
              <a:rPr lang="en-US" dirty="0" smtClean="0"/>
              <a:t>40% of that 20% have Behavioral Health Conditions</a:t>
            </a:r>
          </a:p>
          <a:p>
            <a:r>
              <a:rPr lang="en-US" dirty="0" smtClean="0"/>
              <a:t>20% of People with psychiatric disabilities in public hospitals were readmitted within 30 days</a:t>
            </a:r>
            <a:endParaRPr lang="en-US" dirty="0"/>
          </a:p>
        </p:txBody>
      </p:sp>
    </p:spTree>
    <p:extLst>
      <p:ext uri="{BB962C8B-B14F-4D97-AF65-F5344CB8AC3E}">
        <p14:creationId xmlns:p14="http://schemas.microsoft.com/office/powerpoint/2010/main" val="301539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NYS ATTEMPTS TO BEND THE COST CURVE</a:t>
            </a:r>
            <a:endParaRPr lang="en-US" dirty="0"/>
          </a:p>
        </p:txBody>
      </p:sp>
      <p:sp>
        <p:nvSpPr>
          <p:cNvPr id="3" name="Content Placeholder 2"/>
          <p:cNvSpPr>
            <a:spLocks noGrp="1"/>
          </p:cNvSpPr>
          <p:nvPr>
            <p:ph idx="1"/>
          </p:nvPr>
        </p:nvSpPr>
        <p:spPr/>
        <p:txBody>
          <a:bodyPr/>
          <a:lstStyle/>
          <a:p>
            <a:r>
              <a:rPr lang="en-US" dirty="0" smtClean="0"/>
              <a:t>Governor Cuomo came to office 4 Years Ago facing an $8 Billion Budget Deficit</a:t>
            </a:r>
          </a:p>
          <a:p>
            <a:r>
              <a:rPr lang="en-US" dirty="0" smtClean="0"/>
              <a:t>Clearly Targeted Medicaid as a big ticket item</a:t>
            </a:r>
          </a:p>
          <a:p>
            <a:r>
              <a:rPr lang="en-US" dirty="0" smtClean="0"/>
              <a:t>Creates Medicaid Redesign Team to Address Issues including Behavioral Health MRT</a:t>
            </a:r>
            <a:endParaRPr lang="en-US" dirty="0"/>
          </a:p>
        </p:txBody>
      </p:sp>
    </p:spTree>
    <p:extLst>
      <p:ext uri="{BB962C8B-B14F-4D97-AF65-F5344CB8AC3E}">
        <p14:creationId xmlns:p14="http://schemas.microsoft.com/office/powerpoint/2010/main" val="3532798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MENTAL HEALTH AND MEDICAID</a:t>
            </a:r>
            <a:endParaRPr lang="en-US" dirty="0"/>
          </a:p>
        </p:txBody>
      </p:sp>
      <p:sp>
        <p:nvSpPr>
          <p:cNvPr id="3" name="Content Placeholder 2"/>
          <p:cNvSpPr>
            <a:spLocks noGrp="1"/>
          </p:cNvSpPr>
          <p:nvPr>
            <p:ph idx="1"/>
          </p:nvPr>
        </p:nvSpPr>
        <p:spPr/>
        <p:txBody>
          <a:bodyPr/>
          <a:lstStyle/>
          <a:p>
            <a:r>
              <a:rPr lang="en-US" dirty="0" smtClean="0"/>
              <a:t>In New York State, we spend over $7 Billion in annual expenditures for Mental Health</a:t>
            </a:r>
          </a:p>
          <a:p>
            <a:r>
              <a:rPr lang="en-US" dirty="0" smtClean="0"/>
              <a:t>NYS Public MH System serves 700,000 and licenses 2500 Programs</a:t>
            </a:r>
          </a:p>
          <a:p>
            <a:r>
              <a:rPr lang="en-US" dirty="0" smtClean="0"/>
              <a:t>Medicaid spending represents 48% of the Public Mental Health System</a:t>
            </a:r>
            <a:endParaRPr lang="en-US" dirty="0"/>
          </a:p>
        </p:txBody>
      </p:sp>
    </p:spTree>
    <p:extLst>
      <p:ext uri="{BB962C8B-B14F-4D97-AF65-F5344CB8AC3E}">
        <p14:creationId xmlns:p14="http://schemas.microsoft.com/office/powerpoint/2010/main" val="979296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WE GET OUR $7 BILLION WORTH?</a:t>
            </a:r>
            <a:endParaRPr lang="en-US" dirty="0"/>
          </a:p>
        </p:txBody>
      </p:sp>
      <p:sp>
        <p:nvSpPr>
          <p:cNvPr id="3" name="Content Placeholder 2"/>
          <p:cNvSpPr>
            <a:spLocks noGrp="1"/>
          </p:cNvSpPr>
          <p:nvPr>
            <p:ph idx="1"/>
          </p:nvPr>
        </p:nvSpPr>
        <p:spPr/>
        <p:txBody>
          <a:bodyPr>
            <a:normAutofit/>
          </a:bodyPr>
          <a:lstStyle/>
          <a:p>
            <a:r>
              <a:rPr lang="en-US" dirty="0" smtClean="0"/>
              <a:t>Pockets of Innovation Across New York State including MHA’s and Other Providers but most programs are small in scale </a:t>
            </a:r>
          </a:p>
          <a:p>
            <a:r>
              <a:rPr lang="en-US" dirty="0" smtClean="0"/>
              <a:t>Unfortunate Reality is that:</a:t>
            </a:r>
          </a:p>
          <a:p>
            <a:r>
              <a:rPr lang="en-US" dirty="0" smtClean="0"/>
              <a:t>People with Psychiatric Disabilities die 25 years younger than the general population</a:t>
            </a:r>
          </a:p>
          <a:p>
            <a:r>
              <a:rPr lang="en-US" dirty="0" smtClean="0"/>
              <a:t>Riker’s Island is New York’s largest defacto psychiatric hospital with 33% of individuals having a psychiatric disorder</a:t>
            </a:r>
          </a:p>
          <a:p>
            <a:r>
              <a:rPr lang="en-US" dirty="0" smtClean="0"/>
              <a:t>New York and the rest of the country still faces an 85% unemployment rate for people with psychiatric disabilities</a:t>
            </a:r>
          </a:p>
          <a:p>
            <a:r>
              <a:rPr lang="en-US" dirty="0" smtClean="0"/>
              <a:t>Only 30% of Youth with Severe Emotional Disorders at age 14 graduate with a standard high school diploma</a:t>
            </a:r>
            <a:endParaRPr lang="en-US" dirty="0"/>
          </a:p>
        </p:txBody>
      </p:sp>
    </p:spTree>
    <p:extLst>
      <p:ext uri="{BB962C8B-B14F-4D97-AF65-F5344CB8AC3E}">
        <p14:creationId xmlns:p14="http://schemas.microsoft.com/office/powerpoint/2010/main" val="3385311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NYS MOVEMENT TO MEDICAID MANAGED CARE</a:t>
            </a:r>
            <a:endParaRPr lang="en-US" dirty="0"/>
          </a:p>
        </p:txBody>
      </p:sp>
      <p:sp>
        <p:nvSpPr>
          <p:cNvPr id="3" name="Content Placeholder 2"/>
          <p:cNvSpPr>
            <a:spLocks noGrp="1"/>
          </p:cNvSpPr>
          <p:nvPr>
            <p:ph idx="1"/>
          </p:nvPr>
        </p:nvSpPr>
        <p:spPr/>
        <p:txBody>
          <a:bodyPr>
            <a:normAutofit/>
          </a:bodyPr>
          <a:lstStyle/>
          <a:p>
            <a:r>
              <a:rPr lang="en-US" dirty="0" smtClean="0"/>
              <a:t>Recommendations from the Behavioral Health MRT to include recovery services as an integral part of the transition to managed care</a:t>
            </a:r>
          </a:p>
          <a:p>
            <a:r>
              <a:rPr lang="en-US" dirty="0" smtClean="0"/>
              <a:t>Advocates fought to make sure that there was a transition period before managed care implementation</a:t>
            </a:r>
          </a:p>
          <a:p>
            <a:r>
              <a:rPr lang="en-US" dirty="0" smtClean="0"/>
              <a:t>NYS developed an interim step of Behavioral Health Organization to work with hospitals and providers to do a record review of hospital admissions and lengths of stay for people with psychiatric disabilities</a:t>
            </a:r>
          </a:p>
          <a:p>
            <a:r>
              <a:rPr lang="en-US" dirty="0" smtClean="0"/>
              <a:t>Medicaid Managed Care to Begin in 2015</a:t>
            </a:r>
            <a:endParaRPr lang="en-US" dirty="0"/>
          </a:p>
        </p:txBody>
      </p:sp>
    </p:spTree>
    <p:extLst>
      <p:ext uri="{BB962C8B-B14F-4D97-AF65-F5344CB8AC3E}">
        <p14:creationId xmlns:p14="http://schemas.microsoft.com/office/powerpoint/2010/main" val="1637432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MEDICAID MANAGED CARE COMING </a:t>
            </a:r>
            <a:r>
              <a:rPr lang="en-US" smtClean="0"/>
              <a:t>IN 2015</a:t>
            </a:r>
            <a:br>
              <a:rPr lang="en-US" smtClean="0"/>
            </a:br>
            <a:endParaRPr lang="en-US" dirty="0"/>
          </a:p>
        </p:txBody>
      </p:sp>
      <p:sp>
        <p:nvSpPr>
          <p:cNvPr id="3" name="Content Placeholder 2"/>
          <p:cNvSpPr>
            <a:spLocks noGrp="1"/>
          </p:cNvSpPr>
          <p:nvPr>
            <p:ph idx="1"/>
          </p:nvPr>
        </p:nvSpPr>
        <p:spPr/>
        <p:txBody>
          <a:bodyPr/>
          <a:lstStyle/>
          <a:p>
            <a:r>
              <a:rPr lang="en-US" dirty="0" smtClean="0"/>
              <a:t>April in NYC (though it is not official)</a:t>
            </a:r>
          </a:p>
          <a:p>
            <a:r>
              <a:rPr lang="en-US" dirty="0" smtClean="0"/>
              <a:t>Six months later in the rest of the State</a:t>
            </a:r>
          </a:p>
          <a:p>
            <a:r>
              <a:rPr lang="en-US" dirty="0" smtClean="0"/>
              <a:t>Everyone in public mental health system will qualify for </a:t>
            </a:r>
          </a:p>
          <a:p>
            <a:r>
              <a:rPr lang="en-US" dirty="0" smtClean="0"/>
              <a:t>A) The Mainstream Plan</a:t>
            </a:r>
          </a:p>
          <a:p>
            <a:r>
              <a:rPr lang="en-US" dirty="0" smtClean="0"/>
              <a:t>B) 140,000 with Qualify for Health and Recovery Plans (HARPS)</a:t>
            </a:r>
            <a:endParaRPr lang="en-US" dirty="0"/>
          </a:p>
        </p:txBody>
      </p:sp>
    </p:spTree>
    <p:extLst>
      <p:ext uri="{BB962C8B-B14F-4D97-AF65-F5344CB8AC3E}">
        <p14:creationId xmlns:p14="http://schemas.microsoft.com/office/powerpoint/2010/main" val="22082128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1350</TotalTime>
  <Words>949</Words>
  <Application>Microsoft Office PowerPoint</Application>
  <PresentationFormat>On-screen Show (4:3)</PresentationFormat>
  <Paragraphs>119</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Adjacency</vt:lpstr>
      <vt:lpstr>OVERVIEW OF BEHAVIORAL HEALTH TRANSITION TO MEDICIAD MANAGED CARE IN NYS</vt:lpstr>
      <vt:lpstr>ACRONYMS GONE WILD</vt:lpstr>
      <vt:lpstr>MEDICAID EXPANSION IN NYS</vt:lpstr>
      <vt:lpstr>HIGHEST PERCENTAGE OF MEDICAID USERS</vt:lpstr>
      <vt:lpstr>NYS ATTEMPTS TO BEND THE COST CURVE</vt:lpstr>
      <vt:lpstr>MENTAL HEALTH AND MEDICAID</vt:lpstr>
      <vt:lpstr>DO WE GET OUR $7 BILLION WORTH?</vt:lpstr>
      <vt:lpstr>NYS MOVEMENT TO MEDICAID MANAGED CARE</vt:lpstr>
      <vt:lpstr> MEDICAID MANAGED CARE COMING IN 2015 </vt:lpstr>
      <vt:lpstr>MAINSTREAM PLAN</vt:lpstr>
      <vt:lpstr>THE GAME CHANGER--HARPS</vt:lpstr>
      <vt:lpstr>HARPS (Con’t)</vt:lpstr>
      <vt:lpstr>HARP IMPLEMENTATION</vt:lpstr>
      <vt:lpstr>THE GREAT POTENTIAL OF HARPS</vt:lpstr>
      <vt:lpstr>THE GREAT POTENTIAL OF HARPS (Con’t)</vt:lpstr>
      <vt:lpstr>WHAT WE HAVE TO DO TO GET READY FOR MANAGED CARE</vt:lpstr>
      <vt:lpstr>WHAT WE HAVE TO DO TO GET READY FOR MANAGED CARE (Con’t)</vt:lpstr>
      <vt:lpstr>CONCERNS ABOUT HARPS</vt:lpstr>
      <vt:lpstr>TOTALITY OF CHANGE</vt:lpstr>
      <vt:lpstr>TOTALITY OF CHANGE (Con’t)</vt:lpstr>
      <vt:lpstr>REMEMBERING DISCREET POPULATIONS IN MANAGED CARE</vt:lpstr>
      <vt:lpstr>Questions and Contact Info</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ACROMYS GONE WILD</dc:title>
  <dc:creator>GlennL</dc:creator>
  <cp:lastModifiedBy>Linda Thorning Kaczmarek</cp:lastModifiedBy>
  <cp:revision>18</cp:revision>
  <cp:lastPrinted>2014-09-09T15:23:25Z</cp:lastPrinted>
  <dcterms:created xsi:type="dcterms:W3CDTF">2014-09-08T19:57:32Z</dcterms:created>
  <dcterms:modified xsi:type="dcterms:W3CDTF">2014-09-10T12:54:36Z</dcterms:modified>
</cp:coreProperties>
</file>