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70" r:id="rId3"/>
    <p:sldId id="273" r:id="rId4"/>
    <p:sldId id="275" r:id="rId5"/>
    <p:sldId id="269" r:id="rId6"/>
    <p:sldId id="274" r:id="rId7"/>
    <p:sldId id="265" r:id="rId8"/>
    <p:sldId id="262" r:id="rId9"/>
    <p:sldId id="257" r:id="rId10"/>
    <p:sldId id="258" r:id="rId11"/>
    <p:sldId id="259" r:id="rId12"/>
    <p:sldId id="277" r:id="rId13"/>
    <p:sldId id="261" r:id="rId14"/>
    <p:sldId id="260" r:id="rId15"/>
    <p:sldId id="263" r:id="rId16"/>
    <p:sldId id="271" r:id="rId17"/>
    <p:sldId id="279"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8AC5FB6-9CE2-43E9-B753-6B969DD71507}" type="datetimeFigureOut">
              <a:rPr lang="en-US" smtClean="0"/>
              <a:pPr/>
              <a:t>9/11/2014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95C8EFD-02BF-402D-B92B-CB408D633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AC5FB6-9CE2-43E9-B753-6B969DD71507}"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8EFD-02BF-402D-B92B-CB408D633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AC5FB6-9CE2-43E9-B753-6B969DD71507}"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8EFD-02BF-402D-B92B-CB408D63328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152400"/>
            <a:ext cx="8226425" cy="6111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60438"/>
            <a:ext cx="4037013" cy="5210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960438"/>
            <a:ext cx="4038600" cy="5210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B81F82F-5BA2-476D-BB77-190F8633EC7B}"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8AC5FB6-9CE2-43E9-B753-6B969DD71507}" type="datetimeFigureOut">
              <a:rPr lang="en-US" smtClean="0"/>
              <a:pPr/>
              <a:t>9/11/2014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95C8EFD-02BF-402D-B92B-CB408D633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8AC5FB6-9CE2-43E9-B753-6B969DD71507}" type="datetimeFigureOut">
              <a:rPr lang="en-US" smtClean="0"/>
              <a:pPr/>
              <a:t>9/11/2014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95C8EFD-02BF-402D-B92B-CB408D63328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8AC5FB6-9CE2-43E9-B753-6B969DD71507}" type="datetimeFigureOut">
              <a:rPr lang="en-US" smtClean="0"/>
              <a:pPr/>
              <a:t>9/11/2014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95C8EFD-02BF-402D-B92B-CB408D633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8AC5FB6-9CE2-43E9-B753-6B969DD71507}"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95C8EFD-02BF-402D-B92B-CB408D63328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8AC5FB6-9CE2-43E9-B753-6B969DD71507}" type="datetimeFigureOut">
              <a:rPr lang="en-US" smtClean="0"/>
              <a:pPr/>
              <a:t>9/11/2014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8EFD-02BF-402D-B92B-CB408D633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8AC5FB6-9CE2-43E9-B753-6B969DD71507}" type="datetimeFigureOut">
              <a:rPr lang="en-US" smtClean="0"/>
              <a:pPr/>
              <a:t>9/11/2014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C8EFD-02BF-402D-B92B-CB408D633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8AC5FB6-9CE2-43E9-B753-6B969DD71507}" type="datetimeFigureOut">
              <a:rPr lang="en-US" smtClean="0"/>
              <a:pPr/>
              <a:t>9/11/2014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C8EFD-02BF-402D-B92B-CB408D633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8AC5FB6-9CE2-43E9-B753-6B969DD71507}"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95C8EFD-02BF-402D-B92B-CB408D63328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8AC5FB6-9CE2-43E9-B753-6B969DD71507}" type="datetimeFigureOut">
              <a:rPr lang="en-US" smtClean="0"/>
              <a:pPr/>
              <a:t>9/11/2014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95C8EFD-02BF-402D-B92B-CB408D63328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200400"/>
            <a:ext cx="8458200" cy="1222375"/>
          </a:xfrm>
        </p:spPr>
        <p:txBody>
          <a:bodyPr>
            <a:normAutofit/>
          </a:bodyPr>
          <a:lstStyle/>
          <a:p>
            <a:r>
              <a:rPr lang="en-US" b="1" dirty="0" smtClean="0">
                <a:latin typeface="Arial" pitchFamily="34" charset="0"/>
                <a:cs typeface="Arial" pitchFamily="34" charset="0"/>
              </a:rPr>
              <a:t>Federal Mental Health and Addiction Equity Act</a:t>
            </a:r>
            <a:endParaRPr lang="en-US" b="1" dirty="0">
              <a:latin typeface="Arial" pitchFamily="34" charset="0"/>
              <a:cs typeface="Arial" pitchFamily="34" charset="0"/>
            </a:endParaRPr>
          </a:p>
        </p:txBody>
      </p:sp>
      <p:sp>
        <p:nvSpPr>
          <p:cNvPr id="3" name="Subtitle 2"/>
          <p:cNvSpPr>
            <a:spLocks noGrp="1"/>
          </p:cNvSpPr>
          <p:nvPr>
            <p:ph type="subTitle" idx="1"/>
          </p:nvPr>
        </p:nvSpPr>
        <p:spPr>
          <a:xfrm>
            <a:off x="381000" y="1600200"/>
            <a:ext cx="8458200" cy="914400"/>
          </a:xfrm>
        </p:spPr>
        <p:txBody>
          <a:bodyPr>
            <a:normAutofit/>
          </a:bodyPr>
          <a:lstStyle/>
          <a:p>
            <a:r>
              <a:rPr lang="en-US" sz="3200" b="1" i="1" dirty="0" smtClean="0">
                <a:latin typeface="Arial" pitchFamily="34" charset="0"/>
                <a:cs typeface="Arial" pitchFamily="34" charset="0"/>
              </a:rPr>
              <a:t>Definition and </a:t>
            </a:r>
            <a:r>
              <a:rPr lang="en-US" sz="3200" b="1" i="1" dirty="0" smtClean="0">
                <a:latin typeface="Arial" pitchFamily="34" charset="0"/>
                <a:cs typeface="Arial" pitchFamily="34" charset="0"/>
              </a:rPr>
              <a:t>Application of</a:t>
            </a:r>
            <a:endParaRPr lang="en-US" sz="3200" b="1" i="1" dirty="0">
              <a:latin typeface="Arial" pitchFamily="34" charset="0"/>
              <a:cs typeface="Arial" pitchFamily="34" charset="0"/>
            </a:endParaRPr>
          </a:p>
        </p:txBody>
      </p:sp>
      <p:sp>
        <p:nvSpPr>
          <p:cNvPr id="4" name="TextBox 3"/>
          <p:cNvSpPr txBox="1"/>
          <p:nvPr/>
        </p:nvSpPr>
        <p:spPr>
          <a:xfrm>
            <a:off x="838200" y="5638800"/>
            <a:ext cx="3403496" cy="923330"/>
          </a:xfrm>
          <a:prstGeom prst="rect">
            <a:avLst/>
          </a:prstGeom>
          <a:noFill/>
        </p:spPr>
        <p:txBody>
          <a:bodyPr wrap="none" rtlCol="0">
            <a:spAutoFit/>
          </a:bodyPr>
          <a:lstStyle/>
          <a:p>
            <a:r>
              <a:rPr lang="en-US" b="1" dirty="0" smtClean="0">
                <a:latin typeface="Arial" pitchFamily="34" charset="0"/>
                <a:cs typeface="Arial" pitchFamily="34" charset="0"/>
              </a:rPr>
              <a:t>Rhonda Robinson </a:t>
            </a:r>
            <a:r>
              <a:rPr lang="en-US" b="1" dirty="0" err="1" smtClean="0">
                <a:latin typeface="Arial" pitchFamily="34" charset="0"/>
                <a:cs typeface="Arial" pitchFamily="34" charset="0"/>
              </a:rPr>
              <a:t>Beale,M.D</a:t>
            </a:r>
            <a:r>
              <a:rPr lang="en-US" b="1" dirty="0" smtClean="0">
                <a:latin typeface="Arial" pitchFamily="34" charset="0"/>
                <a:cs typeface="Arial" pitchFamily="34" charset="0"/>
              </a:rPr>
              <a:t>.</a:t>
            </a:r>
          </a:p>
          <a:p>
            <a:r>
              <a:rPr lang="en-US" b="1" dirty="0" smtClean="0">
                <a:latin typeface="Arial" pitchFamily="34" charset="0"/>
                <a:cs typeface="Arial" pitchFamily="34" charset="0"/>
              </a:rPr>
              <a:t>Health Care Consultant</a:t>
            </a:r>
          </a:p>
          <a:p>
            <a:r>
              <a:rPr lang="en-US" b="1" dirty="0" err="1" smtClean="0">
                <a:latin typeface="Arial" pitchFamily="34" charset="0"/>
                <a:cs typeface="Arial" pitchFamily="34" charset="0"/>
              </a:rPr>
              <a:t>Legna</a:t>
            </a:r>
            <a:r>
              <a:rPr lang="en-US" b="1" dirty="0" smtClean="0">
                <a:latin typeface="Arial" pitchFamily="34" charset="0"/>
                <a:cs typeface="Arial" pitchFamily="34" charset="0"/>
              </a:rPr>
              <a:t> Business Group</a:t>
            </a:r>
            <a:endParaRPr lang="en-US"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r>
              <a:rPr lang="en-US" b="1" dirty="0" smtClean="0">
                <a:latin typeface="Arial" pitchFamily="34" charset="0"/>
                <a:cs typeface="Arial" pitchFamily="34" charset="0"/>
              </a:rPr>
              <a:t>“Medical Necessity “ Redefined </a:t>
            </a:r>
            <a:br>
              <a:rPr lang="en-US" b="1"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152400" y="914400"/>
            <a:ext cx="8458200" cy="4525963"/>
          </a:xfrm>
        </p:spPr>
        <p:txBody>
          <a:bodyPr>
            <a:noAutofit/>
          </a:bodyPr>
          <a:lstStyle/>
          <a:p>
            <a:r>
              <a:rPr lang="en-US" sz="1600" b="1" dirty="0" smtClean="0">
                <a:latin typeface="Arial" pitchFamily="34" charset="0"/>
                <a:cs typeface="Arial" pitchFamily="34" charset="0"/>
              </a:rPr>
              <a:t>Except </a:t>
            </a:r>
            <a:r>
              <a:rPr lang="en-US" sz="1600" b="1" dirty="0">
                <a:latin typeface="Arial" pitchFamily="34" charset="0"/>
                <a:cs typeface="Arial" pitchFamily="34" charset="0"/>
              </a:rPr>
              <a:t>where state law or regulation requires a different definition, </a:t>
            </a:r>
            <a:r>
              <a:rPr lang="en-US" sz="1600" b="1" dirty="0" smtClean="0">
                <a:latin typeface="Arial" pitchFamily="34" charset="0"/>
                <a:cs typeface="Arial" pitchFamily="34" charset="0"/>
              </a:rPr>
              <a:t>shall </a:t>
            </a:r>
            <a:r>
              <a:rPr lang="en-US" sz="1600" b="1" dirty="0">
                <a:latin typeface="Arial" pitchFamily="34" charset="0"/>
                <a:cs typeface="Arial" pitchFamily="34" charset="0"/>
              </a:rPr>
              <a:t>apply the following definition of “Medically Necessary” or comparable term in each agreement with Physicians, Physician Groups, and Physician Organizations: “Medically Necessary” or “Medical Necessity” shall mean health care services that a Physician, exercising prudent clinical judgment, would provide to a patient for the purpose of evaluating, diagnosing or treating an illness, injury, disease or its symptoms, and that are (a) in accordance with generally accepted standards of medical practice; (b) clinically appropriate, in terms of type, frequency, extent, site and duration, and considered effective for the patient’s illness, injury or disease; and (c) not primarily for the convenience of the patient or Physician, or other Physician, and not more costly than an alternative service or sequence of services at least as likely to produce equivalent therapeutic or diagnostic results as to the diagnosis or treatment of that patient’s illness, injury or disease. For these purposes, “generally accepted standards of medical practice” means standards that are based on credible scientific evidence published in peer-reviewed medical literature generally recognized by the relevant medical community, Physician Specialty Society recommendations, the views of Physicians practicing in relevant clinical areas and </a:t>
            </a:r>
            <a:r>
              <a:rPr lang="en-US" sz="1600" b="1" dirty="0" smtClean="0">
                <a:latin typeface="Arial" pitchFamily="34" charset="0"/>
                <a:cs typeface="Arial" pitchFamily="34" charset="0"/>
              </a:rPr>
              <a:t>any </a:t>
            </a:r>
            <a:r>
              <a:rPr lang="en-US" sz="1600" b="1" dirty="0">
                <a:latin typeface="Arial" pitchFamily="34" charset="0"/>
                <a:cs typeface="Arial" pitchFamily="34" charset="0"/>
              </a:rPr>
              <a:t>other relevant </a:t>
            </a:r>
            <a:r>
              <a:rPr lang="en-US" sz="1800" b="1" dirty="0">
                <a:latin typeface="Arial" pitchFamily="34" charset="0"/>
                <a:cs typeface="Arial" pitchFamily="34" charset="0"/>
              </a:rPr>
              <a:t>factors.</a:t>
            </a:r>
            <a:endParaRPr lang="en-US" sz="18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a:t>
            </a:r>
            <a:r>
              <a:rPr lang="en-US" b="1" dirty="0" smtClean="0">
                <a:latin typeface="Arial" pitchFamily="34" charset="0"/>
                <a:cs typeface="Arial" pitchFamily="34" charset="0"/>
              </a:rPr>
              <a:t>Medical Necessity "Definitions- Operationally Defining Key Terms </a:t>
            </a:r>
            <a:r>
              <a:rPr lang="en-US" b="1" dirty="0" smtClean="0"/>
              <a:t/>
            </a:r>
            <a:br>
              <a:rPr lang="en-US" b="1" dirty="0" smtClean="0"/>
            </a:br>
            <a:endParaRPr lang="en-US" dirty="0"/>
          </a:p>
        </p:txBody>
      </p:sp>
      <p:sp>
        <p:nvSpPr>
          <p:cNvPr id="3" name="Content Placeholder 2"/>
          <p:cNvSpPr>
            <a:spLocks noGrp="1"/>
          </p:cNvSpPr>
          <p:nvPr>
            <p:ph idx="1"/>
          </p:nvPr>
        </p:nvSpPr>
        <p:spPr>
          <a:xfrm>
            <a:off x="457200" y="1371600"/>
            <a:ext cx="8229600" cy="5181600"/>
          </a:xfrm>
        </p:spPr>
        <p:txBody>
          <a:bodyPr>
            <a:normAutofit fontScale="62500" lnSpcReduction="20000"/>
          </a:bodyPr>
          <a:lstStyle/>
          <a:p>
            <a:r>
              <a:rPr lang="en-US" sz="4400" dirty="0" smtClean="0">
                <a:latin typeface="Arial" pitchFamily="34" charset="0"/>
                <a:cs typeface="Arial" pitchFamily="34" charset="0"/>
              </a:rPr>
              <a:t>“</a:t>
            </a:r>
            <a:r>
              <a:rPr lang="en-US" sz="4400" dirty="0">
                <a:latin typeface="Arial" pitchFamily="34" charset="0"/>
                <a:cs typeface="Arial" pitchFamily="34" charset="0"/>
              </a:rPr>
              <a:t>Medically Necessary” or “Medical Necessity” shall mean health care services that a </a:t>
            </a:r>
            <a:r>
              <a:rPr lang="en-US" sz="4400" dirty="0" smtClean="0">
                <a:latin typeface="Arial" pitchFamily="34" charset="0"/>
                <a:cs typeface="Arial" pitchFamily="34" charset="0"/>
              </a:rPr>
              <a:t>physician/clinician, </a:t>
            </a:r>
            <a:r>
              <a:rPr lang="en-US" sz="4400" dirty="0">
                <a:latin typeface="Arial" pitchFamily="34" charset="0"/>
                <a:cs typeface="Arial" pitchFamily="34" charset="0"/>
              </a:rPr>
              <a:t>exercising prudent clinical judgment, would provide to a patient for the purpose of evaluating, diagnosing or treating an illness, injury, disease or its symptoms, and that </a:t>
            </a:r>
            <a:r>
              <a:rPr lang="en-US" sz="4400" dirty="0" smtClean="0">
                <a:latin typeface="Arial" pitchFamily="34" charset="0"/>
                <a:cs typeface="Arial" pitchFamily="34" charset="0"/>
              </a:rPr>
              <a:t>are</a:t>
            </a:r>
            <a:r>
              <a:rPr lang="en-US" sz="4400" dirty="0" smtClean="0">
                <a:latin typeface="Arial" pitchFamily="34" charset="0"/>
                <a:cs typeface="Arial" pitchFamily="34" charset="0"/>
              </a:rPr>
              <a:t>:</a:t>
            </a:r>
          </a:p>
          <a:p>
            <a:pPr marL="1143000" lvl="1" indent="-742950">
              <a:buNone/>
            </a:pPr>
            <a:r>
              <a:rPr lang="en-US" sz="4000" dirty="0" smtClean="0">
                <a:latin typeface="Arial" pitchFamily="34" charset="0"/>
                <a:cs typeface="Arial" pitchFamily="34" charset="0"/>
              </a:rPr>
              <a:t> </a:t>
            </a:r>
            <a:r>
              <a:rPr lang="en-US" sz="4000" dirty="0">
                <a:latin typeface="Arial" pitchFamily="34" charset="0"/>
                <a:cs typeface="Arial" pitchFamily="34" charset="0"/>
              </a:rPr>
              <a:t>(a)In accordance with generally accepted standards of medical practice(GASMP</a:t>
            </a:r>
            <a:r>
              <a:rPr lang="en-US" sz="4000" dirty="0" smtClean="0">
                <a:latin typeface="Arial" pitchFamily="34" charset="0"/>
                <a:cs typeface="Arial" pitchFamily="34" charset="0"/>
              </a:rPr>
              <a:t>)  and  </a:t>
            </a:r>
          </a:p>
          <a:p>
            <a:pPr marL="1143000" lvl="1" indent="-742950">
              <a:buNone/>
            </a:pPr>
            <a:r>
              <a:rPr lang="en-US" sz="4000" dirty="0" smtClean="0">
                <a:latin typeface="Arial" pitchFamily="34" charset="0"/>
                <a:cs typeface="Arial" pitchFamily="34" charset="0"/>
              </a:rPr>
              <a:t>(b)delivered by </a:t>
            </a:r>
            <a:r>
              <a:rPr lang="en-US" sz="4000" dirty="0" smtClean="0">
                <a:latin typeface="Arial" pitchFamily="34" charset="0"/>
                <a:cs typeface="Arial" pitchFamily="34" charset="0"/>
              </a:rPr>
              <a:t>a </a:t>
            </a:r>
            <a:r>
              <a:rPr lang="en-US" sz="4000" dirty="0" smtClean="0">
                <a:latin typeface="Arial" pitchFamily="34" charset="0"/>
                <a:cs typeface="Arial" pitchFamily="34" charset="0"/>
              </a:rPr>
              <a:t>clinician </a:t>
            </a:r>
            <a:r>
              <a:rPr lang="en-US" sz="4000" dirty="0">
                <a:latin typeface="Arial" pitchFamily="34" charset="0"/>
                <a:cs typeface="Arial" pitchFamily="34" charset="0"/>
              </a:rPr>
              <a:t>who is actively licensed to practice </a:t>
            </a:r>
          </a:p>
          <a:p>
            <a:pPr lvl="1"/>
            <a:r>
              <a:rPr lang="en-US" sz="3300" dirty="0">
                <a:latin typeface="Arial" pitchFamily="34" charset="0"/>
                <a:cs typeface="Arial" pitchFamily="34" charset="0"/>
              </a:rPr>
              <a:t>board eligible or in the case of physician extenders certified </a:t>
            </a:r>
          </a:p>
          <a:p>
            <a:pPr lvl="1"/>
            <a:r>
              <a:rPr lang="en-US" sz="3300" dirty="0">
                <a:latin typeface="Arial" pitchFamily="34" charset="0"/>
                <a:cs typeface="Arial" pitchFamily="34" charset="0"/>
              </a:rPr>
              <a:t>deliver services within the scope of DSM IV and CPT codes covered </a:t>
            </a:r>
            <a:r>
              <a:rPr lang="en-US" sz="3300" dirty="0" smtClean="0">
                <a:latin typeface="Arial" pitchFamily="34" charset="0"/>
                <a:cs typeface="Arial" pitchFamily="34" charset="0"/>
              </a:rPr>
              <a:t>by insurance</a:t>
            </a:r>
            <a:endParaRPr lang="en-US" sz="3300" dirty="0">
              <a:latin typeface="Arial" pitchFamily="34" charset="0"/>
              <a:cs typeface="Arial" pitchFamily="34" charset="0"/>
            </a:endParaRPr>
          </a:p>
          <a:p>
            <a:pPr lvl="1"/>
            <a:r>
              <a:rPr lang="en-US" sz="3300" dirty="0">
                <a:latin typeface="Arial" pitchFamily="34" charset="0"/>
                <a:cs typeface="Arial" pitchFamily="34" charset="0"/>
              </a:rPr>
              <a:t>meets the qualifications for credentialing </a:t>
            </a:r>
            <a:r>
              <a:rPr lang="en-US" sz="3300" dirty="0" smtClean="0">
                <a:latin typeface="Arial" pitchFamily="34" charset="0"/>
                <a:cs typeface="Arial" pitchFamily="34" charset="0"/>
              </a:rPr>
              <a:t>by</a:t>
            </a:r>
            <a:r>
              <a:rPr lang="en-US" sz="3300" dirty="0" smtClean="0">
                <a:latin typeface="Arial" pitchFamily="34" charset="0"/>
                <a:cs typeface="Arial" pitchFamily="34" charset="0"/>
              </a:rPr>
              <a:t> insurance</a:t>
            </a:r>
            <a:endParaRPr lang="en-US" sz="3300" dirty="0">
              <a:latin typeface="Arial" pitchFamily="34" charset="0"/>
              <a:cs typeface="Arial" pitchFamily="34" charset="0"/>
            </a:endParaRPr>
          </a:p>
          <a:p>
            <a:pPr lvl="2"/>
            <a:endParaRPr lang="en-US" dirty="0"/>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Arial" pitchFamily="34" charset="0"/>
                <a:cs typeface="Arial" pitchFamily="34" charset="0"/>
              </a:rPr>
              <a:t>“</a:t>
            </a:r>
            <a:r>
              <a:rPr lang="en-US" sz="2800" b="1" dirty="0" smtClean="0">
                <a:latin typeface="Arial" pitchFamily="34" charset="0"/>
                <a:cs typeface="Arial" pitchFamily="34" charset="0"/>
              </a:rPr>
              <a:t>Medical Necessity "Definitions- Operationally Defining Key Terms </a:t>
            </a:r>
            <a:br>
              <a:rPr lang="en-US" sz="2800" b="1" dirty="0" smtClean="0">
                <a:latin typeface="Arial" pitchFamily="34" charset="0"/>
                <a:cs typeface="Arial" pitchFamily="34" charset="0"/>
              </a:rPr>
            </a:b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371600"/>
            <a:ext cx="8229600" cy="5181600"/>
          </a:xfrm>
        </p:spPr>
        <p:txBody>
          <a:bodyPr>
            <a:normAutofit fontScale="70000" lnSpcReduction="20000"/>
          </a:bodyPr>
          <a:lstStyle/>
          <a:p>
            <a:pPr lvl="2"/>
            <a:endParaRPr lang="en-US" dirty="0"/>
          </a:p>
          <a:p>
            <a:r>
              <a:rPr lang="en-US" sz="4200" b="1" dirty="0">
                <a:latin typeface="Arial" pitchFamily="34" charset="0"/>
                <a:cs typeface="Arial" pitchFamily="34" charset="0"/>
              </a:rPr>
              <a:t>P</a:t>
            </a:r>
            <a:r>
              <a:rPr lang="en-US" sz="4200" b="1" dirty="0" smtClean="0">
                <a:latin typeface="Arial" pitchFamily="34" charset="0"/>
                <a:cs typeface="Arial" pitchFamily="34" charset="0"/>
              </a:rPr>
              <a:t>rudent </a:t>
            </a:r>
            <a:r>
              <a:rPr lang="en-US" sz="4200" b="1" dirty="0">
                <a:latin typeface="Arial" pitchFamily="34" charset="0"/>
                <a:cs typeface="Arial" pitchFamily="34" charset="0"/>
              </a:rPr>
              <a:t>clinical judgment- </a:t>
            </a:r>
            <a:r>
              <a:rPr lang="en-US" sz="4200" dirty="0">
                <a:latin typeface="Arial" pitchFamily="34" charset="0"/>
                <a:cs typeface="Arial" pitchFamily="34" charset="0"/>
              </a:rPr>
              <a:t>is interpreted </a:t>
            </a:r>
            <a:r>
              <a:rPr lang="en-US" sz="4200" dirty="0" smtClean="0">
                <a:latin typeface="Arial" pitchFamily="34" charset="0"/>
                <a:cs typeface="Arial" pitchFamily="34" charset="0"/>
              </a:rPr>
              <a:t> </a:t>
            </a:r>
            <a:r>
              <a:rPr lang="en-US" sz="4200" dirty="0">
                <a:latin typeface="Arial" pitchFamily="34" charset="0"/>
                <a:cs typeface="Arial" pitchFamily="34" charset="0"/>
              </a:rPr>
              <a:t>as the clinical diagnosis and case formulation based </a:t>
            </a:r>
            <a:r>
              <a:rPr lang="en-US" sz="4200" dirty="0" smtClean="0">
                <a:latin typeface="Arial" pitchFamily="34" charset="0"/>
                <a:cs typeface="Arial" pitchFamily="34" charset="0"/>
              </a:rPr>
              <a:t>on:</a:t>
            </a:r>
          </a:p>
          <a:p>
            <a:pPr lvl="1"/>
            <a:r>
              <a:rPr lang="en-US" sz="3800" dirty="0" smtClean="0">
                <a:latin typeface="Arial" pitchFamily="34" charset="0"/>
                <a:cs typeface="Arial" pitchFamily="34" charset="0"/>
              </a:rPr>
              <a:t> </a:t>
            </a:r>
            <a:r>
              <a:rPr lang="en-US" sz="3800" dirty="0">
                <a:latin typeface="Arial" pitchFamily="34" charset="0"/>
                <a:cs typeface="Arial" pitchFamily="34" charset="0"/>
              </a:rPr>
              <a:t>the </a:t>
            </a:r>
            <a:r>
              <a:rPr lang="en-US" sz="3800" u="sng" dirty="0">
                <a:latin typeface="Arial" pitchFamily="34" charset="0"/>
                <a:cs typeface="Arial" pitchFamily="34" charset="0"/>
              </a:rPr>
              <a:t>appropriate</a:t>
            </a:r>
            <a:r>
              <a:rPr lang="en-US" sz="3800" dirty="0">
                <a:latin typeface="Arial" pitchFamily="34" charset="0"/>
                <a:cs typeface="Arial" pitchFamily="34" charset="0"/>
              </a:rPr>
              <a:t> use of the current DSM or its equivalent in ICD as the classification system for identifying critical clinical factors relevant to the diagnosis and </a:t>
            </a:r>
            <a:endParaRPr lang="en-US" sz="3800" dirty="0" smtClean="0">
              <a:latin typeface="Arial" pitchFamily="34" charset="0"/>
              <a:cs typeface="Arial" pitchFamily="34" charset="0"/>
            </a:endParaRPr>
          </a:p>
          <a:p>
            <a:pPr lvl="1"/>
            <a:r>
              <a:rPr lang="en-US" sz="3800" dirty="0" smtClean="0">
                <a:latin typeface="Arial" pitchFamily="34" charset="0"/>
                <a:cs typeface="Arial" pitchFamily="34" charset="0"/>
              </a:rPr>
              <a:t>design </a:t>
            </a:r>
            <a:r>
              <a:rPr lang="en-US" sz="3800" dirty="0">
                <a:latin typeface="Arial" pitchFamily="34" charset="0"/>
                <a:cs typeface="Arial" pitchFamily="34" charset="0"/>
              </a:rPr>
              <a:t>treatment interventions that are relevant to the diagnosis</a:t>
            </a:r>
            <a:r>
              <a:rPr lang="en-US" sz="3800" dirty="0" smtClean="0">
                <a:latin typeface="Arial" pitchFamily="34" charset="0"/>
                <a:cs typeface="Arial" pitchFamily="34" charset="0"/>
              </a:rPr>
              <a:t>,</a:t>
            </a:r>
          </a:p>
          <a:p>
            <a:pPr lvl="1"/>
            <a:r>
              <a:rPr lang="en-US" sz="3800" dirty="0" smtClean="0">
                <a:latin typeface="Arial" pitchFamily="34" charset="0"/>
                <a:cs typeface="Arial" pitchFamily="34" charset="0"/>
              </a:rPr>
              <a:t> </a:t>
            </a:r>
            <a:r>
              <a:rPr lang="en-US" sz="3800" dirty="0">
                <a:latin typeface="Arial" pitchFamily="34" charset="0"/>
                <a:cs typeface="Arial" pitchFamily="34" charset="0"/>
              </a:rPr>
              <a:t>case formulation and are based on </a:t>
            </a:r>
            <a:r>
              <a:rPr lang="en-US" sz="3800" u="sng" dirty="0">
                <a:latin typeface="Arial" pitchFamily="34" charset="0"/>
                <a:cs typeface="Arial" pitchFamily="34" charset="0"/>
              </a:rPr>
              <a:t>evidenced</a:t>
            </a:r>
            <a:r>
              <a:rPr lang="en-US" sz="3800" dirty="0">
                <a:latin typeface="Arial" pitchFamily="34" charset="0"/>
                <a:cs typeface="Arial" pitchFamily="34" charset="0"/>
              </a:rPr>
              <a:t> </a:t>
            </a:r>
            <a:r>
              <a:rPr lang="en-US" sz="3800" u="sng" dirty="0">
                <a:latin typeface="Arial" pitchFamily="34" charset="0"/>
                <a:cs typeface="Arial" pitchFamily="34" charset="0"/>
              </a:rPr>
              <a:t>based practices guidelines</a:t>
            </a:r>
            <a:r>
              <a:rPr lang="en-US" sz="3800" dirty="0">
                <a:latin typeface="Arial" pitchFamily="34" charset="0"/>
                <a:cs typeface="Arial" pitchFamily="34" charset="0"/>
              </a:rPr>
              <a:t> or where absent uses “generally accepted standards of medical practice</a:t>
            </a:r>
            <a:r>
              <a:rPr lang="en-US" sz="3800" dirty="0" smtClean="0">
                <a:latin typeface="Arial" pitchFamily="34" charset="0"/>
                <a:cs typeface="Arial" pitchFamily="34" charset="0"/>
              </a:rPr>
              <a:t>”. </a:t>
            </a:r>
            <a:endParaRPr lang="en-US" sz="3800" dirty="0">
              <a:latin typeface="Arial" pitchFamily="34" charset="0"/>
              <a:cs typeface="Arial" pitchFamily="34" charset="0"/>
            </a:endParaRPr>
          </a:p>
          <a:p>
            <a:pPr lvl="1"/>
            <a:endParaRPr lang="en-US" dirty="0">
              <a:latin typeface="Arial" pitchFamily="34" charset="0"/>
              <a:cs typeface="Arial" pitchFamily="34" charset="0"/>
            </a:endParaRPr>
          </a:p>
          <a:p>
            <a:pPr lvl="1"/>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Operational Terms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b="1" dirty="0" smtClean="0">
                <a:latin typeface="Arial" pitchFamily="34" charset="0"/>
                <a:cs typeface="Arial" pitchFamily="34" charset="0"/>
              </a:rPr>
              <a:t>Clinically </a:t>
            </a:r>
            <a:r>
              <a:rPr lang="en-US" b="1" dirty="0">
                <a:latin typeface="Arial" pitchFamily="34" charset="0"/>
                <a:cs typeface="Arial" pitchFamily="34" charset="0"/>
              </a:rPr>
              <a:t>appropriate, </a:t>
            </a:r>
            <a:r>
              <a:rPr lang="en-US" dirty="0">
                <a:latin typeface="Arial" pitchFamily="34" charset="0"/>
                <a:cs typeface="Arial" pitchFamily="34" charset="0"/>
              </a:rPr>
              <a:t>defined in terms of type, frequency, extent, site, duration and effectiveness, </a:t>
            </a:r>
          </a:p>
          <a:p>
            <a:pPr lvl="1"/>
            <a:r>
              <a:rPr lang="en-US" sz="3200" dirty="0">
                <a:latin typeface="Arial" pitchFamily="34" charset="0"/>
                <a:cs typeface="Arial" pitchFamily="34" charset="0"/>
              </a:rPr>
              <a:t>• </a:t>
            </a:r>
            <a:r>
              <a:rPr lang="en-US" sz="3200" b="1" dirty="0">
                <a:latin typeface="Arial" pitchFamily="34" charset="0"/>
                <a:cs typeface="Arial" pitchFamily="34" charset="0"/>
              </a:rPr>
              <a:t>Type </a:t>
            </a:r>
            <a:r>
              <a:rPr lang="en-US" sz="3200" dirty="0">
                <a:latin typeface="Arial" pitchFamily="34" charset="0"/>
                <a:cs typeface="Arial" pitchFamily="34" charset="0"/>
              </a:rPr>
              <a:t>–practice guidelines, research models and sources for GASMP, ( expert consensus panels) </a:t>
            </a:r>
          </a:p>
          <a:p>
            <a:pPr lvl="1"/>
            <a:r>
              <a:rPr lang="en-US" sz="3200" dirty="0">
                <a:latin typeface="Arial" pitchFamily="34" charset="0"/>
                <a:cs typeface="Arial" pitchFamily="34" charset="0"/>
              </a:rPr>
              <a:t>• </a:t>
            </a:r>
            <a:r>
              <a:rPr lang="en-US" sz="3200" b="1" dirty="0">
                <a:latin typeface="Arial" pitchFamily="34" charset="0"/>
                <a:cs typeface="Arial" pitchFamily="34" charset="0"/>
              </a:rPr>
              <a:t>Frequency</a:t>
            </a:r>
            <a:r>
              <a:rPr lang="en-US" sz="3200" dirty="0">
                <a:latin typeface="Arial" pitchFamily="34" charset="0"/>
                <a:cs typeface="Arial" pitchFamily="34" charset="0"/>
              </a:rPr>
              <a:t> – based on practice guidelines, successful research models, MBHO and/or national benchmark data </a:t>
            </a:r>
          </a:p>
          <a:p>
            <a:pPr lvl="1"/>
            <a:r>
              <a:rPr lang="en-US" sz="3200" dirty="0">
                <a:latin typeface="Arial" pitchFamily="34" charset="0"/>
                <a:cs typeface="Arial" pitchFamily="34" charset="0"/>
              </a:rPr>
              <a:t>• </a:t>
            </a:r>
            <a:r>
              <a:rPr lang="en-US" sz="3200" b="1" dirty="0">
                <a:latin typeface="Arial" pitchFamily="34" charset="0"/>
                <a:cs typeface="Arial" pitchFamily="34" charset="0"/>
              </a:rPr>
              <a:t>Extent of treatment</a:t>
            </a:r>
            <a:r>
              <a:rPr lang="en-US" sz="3200" dirty="0">
                <a:latin typeface="Arial" pitchFamily="34" charset="0"/>
                <a:cs typeface="Arial" pitchFamily="34" charset="0"/>
              </a:rPr>
              <a:t>– based on generally accepted treatment domains in alignment with LOCG and/or practice guidelines/GASMP </a:t>
            </a:r>
          </a:p>
          <a:p>
            <a:pPr lvl="1"/>
            <a:r>
              <a:rPr lang="en-US" sz="3200" dirty="0">
                <a:latin typeface="Arial" pitchFamily="34" charset="0"/>
                <a:cs typeface="Arial" pitchFamily="34" charset="0"/>
              </a:rPr>
              <a:t>•</a:t>
            </a:r>
            <a:r>
              <a:rPr lang="en-US" sz="3200" b="1" dirty="0">
                <a:latin typeface="Arial" pitchFamily="34" charset="0"/>
                <a:cs typeface="Arial" pitchFamily="34" charset="0"/>
              </a:rPr>
              <a:t> Site </a:t>
            </a:r>
            <a:r>
              <a:rPr lang="en-US" sz="3200" dirty="0">
                <a:latin typeface="Arial" pitchFamily="34" charset="0"/>
                <a:cs typeface="Arial" pitchFamily="34" charset="0"/>
              </a:rPr>
              <a:t>– based on MBHO LOCGs, practice guidelines, specialty society evidence-based recommendations </a:t>
            </a:r>
          </a:p>
          <a:p>
            <a:pPr lvl="1"/>
            <a:r>
              <a:rPr lang="en-US" sz="3200" dirty="0">
                <a:latin typeface="Arial" pitchFamily="34" charset="0"/>
                <a:cs typeface="Arial" pitchFamily="34" charset="0"/>
              </a:rPr>
              <a:t>• </a:t>
            </a:r>
            <a:r>
              <a:rPr lang="en-US" sz="3200" b="1" dirty="0">
                <a:latin typeface="Arial" pitchFamily="34" charset="0"/>
                <a:cs typeface="Arial" pitchFamily="34" charset="0"/>
              </a:rPr>
              <a:t>Duration</a:t>
            </a:r>
            <a:r>
              <a:rPr lang="en-US" sz="3200" dirty="0">
                <a:latin typeface="Arial" pitchFamily="34" charset="0"/>
                <a:cs typeface="Arial" pitchFamily="34" charset="0"/>
              </a:rPr>
              <a:t> – MBHO and/or National benchmarks by like populations </a:t>
            </a:r>
          </a:p>
          <a:p>
            <a:pPr lvl="1"/>
            <a:r>
              <a:rPr lang="en-US" sz="3200" b="1" dirty="0">
                <a:latin typeface="Arial" pitchFamily="34" charset="0"/>
                <a:cs typeface="Arial" pitchFamily="34" charset="0"/>
              </a:rPr>
              <a:t>Effective</a:t>
            </a:r>
            <a:r>
              <a:rPr lang="en-US" sz="3200" dirty="0">
                <a:latin typeface="Arial" pitchFamily="34" charset="0"/>
                <a:cs typeface="Arial" pitchFamily="34" charset="0"/>
              </a:rPr>
              <a:t> – based on reported response as aligned with expected response according to practice guidelines and/or research modeling or practice based evidence using valid quantitative outcomes tools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Arial" pitchFamily="34" charset="0"/>
                <a:cs typeface="Arial" pitchFamily="34" charset="0"/>
              </a:rPr>
              <a:t>"</a:t>
            </a:r>
            <a:r>
              <a:rPr lang="en-US" sz="3100" b="1" dirty="0" smtClean="0">
                <a:latin typeface="Arial" pitchFamily="34" charset="0"/>
                <a:cs typeface="Arial" pitchFamily="34" charset="0"/>
              </a:rPr>
              <a:t>Medical Necessity” Definitions – Operationally Defining Key Terms </a:t>
            </a:r>
            <a:r>
              <a:rPr lang="en-US" b="1" dirty="0" smtClean="0">
                <a:latin typeface="Arial" pitchFamily="34" charset="0"/>
                <a:cs typeface="Arial" pitchFamily="34" charset="0"/>
              </a:rPr>
              <a:t/>
            </a:r>
            <a:br>
              <a:rPr lang="en-US" b="1"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371600"/>
            <a:ext cx="8686800" cy="5029200"/>
          </a:xfrm>
        </p:spPr>
        <p:txBody>
          <a:bodyPr>
            <a:normAutofit fontScale="92500" lnSpcReduction="20000"/>
          </a:bodyPr>
          <a:lstStyle/>
          <a:p>
            <a:pPr lvl="1"/>
            <a:r>
              <a:rPr lang="en-US" sz="3200" dirty="0" smtClean="0"/>
              <a:t> </a:t>
            </a:r>
            <a:r>
              <a:rPr lang="en-US" sz="3200" dirty="0" smtClean="0">
                <a:latin typeface="Arial" pitchFamily="34" charset="0"/>
                <a:cs typeface="Arial" pitchFamily="34" charset="0"/>
              </a:rPr>
              <a:t>“</a:t>
            </a:r>
            <a:r>
              <a:rPr lang="en-US" sz="3200" b="1" dirty="0" smtClean="0">
                <a:latin typeface="Arial" pitchFamily="34" charset="0"/>
                <a:cs typeface="Arial" pitchFamily="34" charset="0"/>
              </a:rPr>
              <a:t>G</a:t>
            </a:r>
            <a:r>
              <a:rPr lang="en-US" b="1" dirty="0" smtClean="0">
                <a:latin typeface="Arial" pitchFamily="34" charset="0"/>
                <a:cs typeface="Arial" pitchFamily="34" charset="0"/>
              </a:rPr>
              <a:t>enerally </a:t>
            </a:r>
            <a:r>
              <a:rPr lang="en-US" b="1" dirty="0">
                <a:latin typeface="Arial" pitchFamily="34" charset="0"/>
                <a:cs typeface="Arial" pitchFamily="34" charset="0"/>
              </a:rPr>
              <a:t>accepted standards of medical practice</a:t>
            </a:r>
            <a:r>
              <a:rPr lang="en-US" dirty="0">
                <a:latin typeface="Arial" pitchFamily="34" charset="0"/>
                <a:cs typeface="Arial" pitchFamily="34" charset="0"/>
              </a:rPr>
              <a:t>” (GASMP)- means standards that are based on credible scientific evidence from: </a:t>
            </a:r>
            <a:endParaRPr lang="en-US" dirty="0" smtClean="0">
              <a:latin typeface="Arial" pitchFamily="34" charset="0"/>
              <a:cs typeface="Arial" pitchFamily="34" charset="0"/>
            </a:endParaRPr>
          </a:p>
          <a:p>
            <a:pPr lvl="2"/>
            <a:r>
              <a:rPr lang="en-US" sz="2000" dirty="0" smtClean="0">
                <a:latin typeface="Arial" pitchFamily="34" charset="0"/>
                <a:cs typeface="Arial" pitchFamily="34" charset="0"/>
              </a:rPr>
              <a:t>Published </a:t>
            </a:r>
            <a:r>
              <a:rPr lang="en-US" sz="2000" dirty="0">
                <a:latin typeface="Arial" pitchFamily="34" charset="0"/>
                <a:cs typeface="Arial" pitchFamily="34" charset="0"/>
              </a:rPr>
              <a:t>in peer-reviewed medical literature, </a:t>
            </a:r>
          </a:p>
          <a:p>
            <a:pPr lvl="1"/>
            <a:r>
              <a:rPr lang="en-US" b="1" dirty="0">
                <a:latin typeface="Arial" pitchFamily="34" charset="0"/>
                <a:cs typeface="Arial" pitchFamily="34" charset="0"/>
              </a:rPr>
              <a:t>Evidenced based consensus panels</a:t>
            </a:r>
            <a:r>
              <a:rPr lang="en-US" dirty="0">
                <a:latin typeface="Arial" pitchFamily="34" charset="0"/>
                <a:cs typeface="Arial" pitchFamily="34" charset="0"/>
              </a:rPr>
              <a:t>, </a:t>
            </a:r>
            <a:endParaRPr lang="en-US" dirty="0" smtClean="0">
              <a:latin typeface="Arial" pitchFamily="34" charset="0"/>
              <a:cs typeface="Arial" pitchFamily="34" charset="0"/>
            </a:endParaRPr>
          </a:p>
          <a:p>
            <a:pPr lvl="2"/>
            <a:r>
              <a:rPr lang="en-US" dirty="0" err="1" smtClean="0">
                <a:latin typeface="Arial" pitchFamily="34" charset="0"/>
                <a:cs typeface="Arial" pitchFamily="34" charset="0"/>
              </a:rPr>
              <a:t>i.e.Texas</a:t>
            </a:r>
            <a:r>
              <a:rPr lang="en-US" dirty="0" smtClean="0">
                <a:latin typeface="Arial" pitchFamily="34" charset="0"/>
                <a:cs typeface="Arial" pitchFamily="34" charset="0"/>
              </a:rPr>
              <a:t> </a:t>
            </a:r>
            <a:r>
              <a:rPr lang="en-US" dirty="0">
                <a:latin typeface="Arial" pitchFamily="34" charset="0"/>
                <a:cs typeface="Arial" pitchFamily="34" charset="0"/>
              </a:rPr>
              <a:t>Algorithm Group) </a:t>
            </a:r>
          </a:p>
          <a:p>
            <a:pPr lvl="1"/>
            <a:r>
              <a:rPr lang="en-US" b="1" dirty="0">
                <a:latin typeface="Arial" pitchFamily="34" charset="0"/>
                <a:cs typeface="Arial" pitchFamily="34" charset="0"/>
              </a:rPr>
              <a:t>Evidenced based specialty society recommendations, </a:t>
            </a:r>
          </a:p>
          <a:p>
            <a:pPr lvl="1"/>
            <a:r>
              <a:rPr lang="en-US" b="1" dirty="0">
                <a:latin typeface="Arial" pitchFamily="34" charset="0"/>
                <a:cs typeface="Arial" pitchFamily="34" charset="0"/>
              </a:rPr>
              <a:t>New technological assessments </a:t>
            </a:r>
          </a:p>
          <a:p>
            <a:pPr lvl="1"/>
            <a:r>
              <a:rPr lang="en-US" b="1" dirty="0">
                <a:latin typeface="Arial" pitchFamily="34" charset="0"/>
                <a:cs typeface="Arial" pitchFamily="34" charset="0"/>
              </a:rPr>
              <a:t>Credible practice based evidence </a:t>
            </a:r>
          </a:p>
          <a:p>
            <a:pPr lvl="1">
              <a:buNone/>
            </a:pPr>
            <a:r>
              <a:rPr lang="en-US" sz="3200" dirty="0" smtClean="0">
                <a:latin typeface="Arial" pitchFamily="34" charset="0"/>
                <a:cs typeface="Arial" pitchFamily="34" charset="0"/>
              </a:rPr>
              <a:t>				</a:t>
            </a:r>
            <a:r>
              <a:rPr lang="en-US" sz="3000" dirty="0" smtClean="0">
                <a:latin typeface="Arial" pitchFamily="34" charset="0"/>
                <a:cs typeface="Arial" pitchFamily="34" charset="0"/>
              </a:rPr>
              <a:t>and not from</a:t>
            </a:r>
          </a:p>
          <a:p>
            <a:pPr lvl="1"/>
            <a:r>
              <a:rPr lang="en-US" dirty="0" smtClean="0">
                <a:latin typeface="Arial" pitchFamily="34" charset="0"/>
                <a:cs typeface="Arial" pitchFamily="34" charset="0"/>
              </a:rPr>
              <a:t>Single </a:t>
            </a:r>
            <a:r>
              <a:rPr lang="en-US" dirty="0">
                <a:latin typeface="Arial" pitchFamily="34" charset="0"/>
                <a:cs typeface="Arial" pitchFamily="34" charset="0"/>
              </a:rPr>
              <a:t>case studies </a:t>
            </a:r>
          </a:p>
          <a:p>
            <a:pPr lvl="1"/>
            <a:r>
              <a:rPr lang="en-US" dirty="0">
                <a:latin typeface="Arial" pitchFamily="34" charset="0"/>
                <a:cs typeface="Arial" pitchFamily="34" charset="0"/>
              </a:rPr>
              <a:t>Personal opinion</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Medical Necessity Denial Categories</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1600200"/>
            <a:ext cx="8382000" cy="4953000"/>
          </a:xfrm>
        </p:spPr>
        <p:txBody>
          <a:bodyPr>
            <a:normAutofit fontScale="92500" lnSpcReduction="10000"/>
          </a:bodyPr>
          <a:lstStyle/>
          <a:p>
            <a:pPr>
              <a:buNone/>
            </a:pPr>
            <a:r>
              <a:rPr lang="en-US" dirty="0" smtClean="0">
                <a:latin typeface="Arial" pitchFamily="34" charset="0"/>
                <a:cs typeface="Arial" pitchFamily="34" charset="0"/>
              </a:rPr>
              <a:t>Medical necessity denials may fit into one of these categories as the bases for the denial.</a:t>
            </a:r>
          </a:p>
          <a:p>
            <a:r>
              <a:rPr lang="en-US" dirty="0" smtClean="0">
                <a:latin typeface="Arial" pitchFamily="34" charset="0"/>
                <a:cs typeface="Arial" pitchFamily="34" charset="0"/>
              </a:rPr>
              <a:t>Inappropriate intensity of services –</a:t>
            </a:r>
          </a:p>
          <a:p>
            <a:pPr lvl="1"/>
            <a:r>
              <a:rPr lang="en-US" dirty="0" smtClean="0">
                <a:latin typeface="Arial" pitchFamily="34" charset="0"/>
                <a:cs typeface="Arial" pitchFamily="34" charset="0"/>
              </a:rPr>
              <a:t> too high or too low, </a:t>
            </a:r>
          </a:p>
          <a:p>
            <a:pPr lvl="1"/>
            <a:r>
              <a:rPr lang="en-US" dirty="0" smtClean="0">
                <a:latin typeface="Arial" pitchFamily="34" charset="0"/>
                <a:cs typeface="Arial" pitchFamily="34" charset="0"/>
              </a:rPr>
              <a:t>too frequent or not frequent enough</a:t>
            </a:r>
          </a:p>
          <a:p>
            <a:pPr lvl="1"/>
            <a:r>
              <a:rPr lang="en-US" dirty="0" smtClean="0">
                <a:latin typeface="Arial" pitchFamily="34" charset="0"/>
                <a:cs typeface="Arial" pitchFamily="34" charset="0"/>
              </a:rPr>
              <a:t>the restrictiveness of the treatment setting is not needed</a:t>
            </a:r>
          </a:p>
          <a:p>
            <a:r>
              <a:rPr lang="en-US" dirty="0" smtClean="0">
                <a:latin typeface="Arial" pitchFamily="34" charset="0"/>
                <a:cs typeface="Arial" pitchFamily="34" charset="0"/>
              </a:rPr>
              <a:t>Treatment not aligned with practice guideline(s) and no justifiable  clinical reason for exception.</a:t>
            </a:r>
          </a:p>
          <a:p>
            <a:r>
              <a:rPr lang="en-US" dirty="0" smtClean="0">
                <a:latin typeface="Arial" pitchFamily="34" charset="0"/>
                <a:cs typeface="Arial" pitchFamily="34" charset="0"/>
              </a:rPr>
              <a:t>Delay or inefficient treatment delivery</a:t>
            </a:r>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686800" cy="838200"/>
          </a:xfrm>
        </p:spPr>
        <p:txBody>
          <a:bodyPr>
            <a:noAutofit/>
          </a:bodyPr>
          <a:lstStyle/>
          <a:p>
            <a:r>
              <a:rPr lang="en-US" sz="2800" b="1" dirty="0" smtClean="0">
                <a:latin typeface="Arial" pitchFamily="34" charset="0"/>
                <a:cs typeface="Arial" pitchFamily="34" charset="0"/>
              </a:rPr>
              <a:t>The Next Frontier – Applying Medical Necessity to Chronic Illness</a:t>
            </a:r>
            <a:endParaRPr lang="en-US" sz="28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Arial" pitchFamily="34" charset="0"/>
                <a:cs typeface="Arial" pitchFamily="34" charset="0"/>
              </a:rPr>
              <a:t>making medical necessity determinations in individual cases do not always address the particular needs of beneficiaries with chronic conditions.  </a:t>
            </a:r>
          </a:p>
          <a:p>
            <a:r>
              <a:rPr lang="en-US" dirty="0" smtClean="0">
                <a:latin typeface="Arial" pitchFamily="34" charset="0"/>
                <a:cs typeface="Arial" pitchFamily="34" charset="0"/>
              </a:rPr>
              <a:t>Chronic care differs from acute care, where the treatment goal is improvement and/or cure, and end of life care, where the treatment goal may be palliation.  </a:t>
            </a:r>
          </a:p>
          <a:p>
            <a:r>
              <a:rPr lang="en-US" dirty="0" smtClean="0">
                <a:latin typeface="Arial" pitchFamily="34" charset="0"/>
                <a:cs typeface="Arial" pitchFamily="34" charset="0"/>
              </a:rPr>
              <a:t>The goal for a patient with chronic conditions may be to prevent deterioration and/or to maintain functioning. </a:t>
            </a:r>
          </a:p>
          <a:p>
            <a:r>
              <a:rPr lang="en-US" dirty="0" smtClean="0">
                <a:latin typeface="Arial" pitchFamily="34" charset="0"/>
                <a:cs typeface="Arial" pitchFamily="34" charset="0"/>
              </a:rPr>
              <a:t> A patient with one or more chronic conditions may have a medical need for, and accepted medical and nursing practice may require, observation and assessment, therapeutic care, and care management on an on-going basis.</a:t>
            </a:r>
            <a:endParaRPr lang="en-U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itchFamily="34" charset="0"/>
                <a:cs typeface="Arial" pitchFamily="34" charset="0"/>
              </a:rPr>
              <a:t>The Complication</a:t>
            </a: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lstStyle/>
          <a:p>
            <a:pPr>
              <a:buNone/>
            </a:pPr>
            <a:r>
              <a:rPr lang="en-US" dirty="0" smtClean="0">
                <a:latin typeface="Arial" pitchFamily="34" charset="0"/>
                <a:cs typeface="Arial" pitchFamily="34" charset="0"/>
              </a:rPr>
              <a:t>Parity  sets the expectation of comparable services</a:t>
            </a:r>
          </a:p>
          <a:p>
            <a:endParaRPr lang="en-US" dirty="0" smtClean="0"/>
          </a:p>
          <a:p>
            <a:pPr lvl="1"/>
            <a:r>
              <a:rPr lang="en-US" dirty="0" smtClean="0">
                <a:latin typeface="Arial" pitchFamily="34" charset="0"/>
                <a:cs typeface="Arial" pitchFamily="34" charset="0"/>
              </a:rPr>
              <a:t>Are medical emergency rooms comparable to true psychiatric crisis centers/front room services?</a:t>
            </a:r>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latin typeface="Arial" pitchFamily="34" charset="0"/>
                <a:cs typeface="Arial" pitchFamily="34" charset="0"/>
              </a:rPr>
              <a:t>Rhonda Robinson Beale MD</a:t>
            </a:r>
            <a:br>
              <a:rPr lang="en-US" sz="2400" dirty="0" smtClean="0">
                <a:latin typeface="Arial" pitchFamily="34" charset="0"/>
                <a:cs typeface="Arial" pitchFamily="34" charset="0"/>
              </a:rPr>
            </a:br>
            <a:r>
              <a:rPr lang="en-US" sz="2400" dirty="0" smtClean="0">
                <a:latin typeface="Arial" pitchFamily="34" charset="0"/>
                <a:cs typeface="Arial" pitchFamily="34" charset="0"/>
              </a:rPr>
              <a:t>r.robinsonbeale@gmail.com</a:t>
            </a:r>
            <a:endParaRPr lang="en-US" sz="2400" dirty="0">
              <a:latin typeface="Arial" pitchFamily="34" charset="0"/>
              <a:cs typeface="Arial" pitchFamily="34" charset="0"/>
            </a:endParaRPr>
          </a:p>
        </p:txBody>
      </p:sp>
      <p:sp>
        <p:nvSpPr>
          <p:cNvPr id="3" name="Subtitle 2"/>
          <p:cNvSpPr>
            <a:spLocks noGrp="1"/>
          </p:cNvSpPr>
          <p:nvPr>
            <p:ph type="subTitle" idx="1"/>
          </p:nvPr>
        </p:nvSpPr>
        <p:spPr>
          <a:xfrm>
            <a:off x="304800" y="2514600"/>
            <a:ext cx="8458200" cy="914400"/>
          </a:xfrm>
        </p:spPr>
        <p:txBody>
          <a:bodyPr>
            <a:noAutofit/>
          </a:bodyPr>
          <a:lstStyle/>
          <a:p>
            <a:pPr algn="ctr"/>
            <a:r>
              <a:rPr lang="en-US" sz="6600" b="1" dirty="0" smtClean="0">
                <a:latin typeface="Arial" pitchFamily="34" charset="0"/>
                <a:cs typeface="Arial" pitchFamily="34" charset="0"/>
              </a:rPr>
              <a:t>THANK YOU!</a:t>
            </a:r>
            <a:endParaRPr lang="en-US" sz="66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The Good</a:t>
            </a:r>
            <a:endParaRPr lang="en-US" dirty="0">
              <a:latin typeface="Arial" pitchFamily="34" charset="0"/>
              <a:cs typeface="Arial" pitchFamily="34" charset="0"/>
            </a:endParaRPr>
          </a:p>
        </p:txBody>
      </p:sp>
      <p:sp>
        <p:nvSpPr>
          <p:cNvPr id="4" name="Content Placeholder 3"/>
          <p:cNvSpPr>
            <a:spLocks noGrp="1"/>
          </p:cNvSpPr>
          <p:nvPr>
            <p:ph idx="1"/>
          </p:nvPr>
        </p:nvSpPr>
        <p:spPr/>
        <p:txBody>
          <a:bodyPr/>
          <a:lstStyle/>
          <a:p>
            <a:r>
              <a:rPr lang="en-US" dirty="0" smtClean="0">
                <a:latin typeface="Arial" pitchFamily="34" charset="0"/>
                <a:cs typeface="Arial" pitchFamily="34" charset="0"/>
              </a:rPr>
              <a:t>Health Plans must disclose:</a:t>
            </a:r>
          </a:p>
          <a:p>
            <a:pPr lvl="1"/>
            <a:r>
              <a:rPr lang="en-US" dirty="0" smtClean="0">
                <a:latin typeface="Arial" pitchFamily="34" charset="0"/>
                <a:cs typeface="Arial" pitchFamily="34" charset="0"/>
              </a:rPr>
              <a:t> Benefit requirements</a:t>
            </a:r>
          </a:p>
          <a:p>
            <a:pPr lvl="1"/>
            <a:r>
              <a:rPr lang="en-US" dirty="0" smtClean="0">
                <a:latin typeface="Arial" pitchFamily="34" charset="0"/>
                <a:cs typeface="Arial" pitchFamily="34" charset="0"/>
              </a:rPr>
              <a:t>Exclusions</a:t>
            </a:r>
          </a:p>
          <a:p>
            <a:pPr lvl="1"/>
            <a:r>
              <a:rPr lang="en-US" dirty="0" smtClean="0">
                <a:latin typeface="Arial" pitchFamily="34" charset="0"/>
                <a:cs typeface="Arial" pitchFamily="34" charset="0"/>
              </a:rPr>
              <a:t>Management parameters</a:t>
            </a:r>
          </a:p>
          <a:p>
            <a:pPr lvl="1"/>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National Coverage Determination</a:t>
            </a:r>
            <a:endParaRPr lang="en-US" dirty="0"/>
          </a:p>
        </p:txBody>
      </p:sp>
      <p:sp>
        <p:nvSpPr>
          <p:cNvPr id="3" name="Content Placeholder 2"/>
          <p:cNvSpPr>
            <a:spLocks noGrp="1"/>
          </p:cNvSpPr>
          <p:nvPr>
            <p:ph idx="1"/>
          </p:nvPr>
        </p:nvSpPr>
        <p:spPr/>
        <p:txBody>
          <a:bodyPr>
            <a:normAutofit/>
          </a:bodyPr>
          <a:lstStyle/>
          <a:p>
            <a:r>
              <a:rPr lang="en-US" dirty="0" smtClean="0"/>
              <a:t>National Coverage Determination (NCD)states:</a:t>
            </a:r>
          </a:p>
          <a:p>
            <a:pPr lvl="1"/>
            <a:r>
              <a:rPr lang="en-US" dirty="0" smtClean="0"/>
              <a:t>whether a particular item or service is covered or excluded.</a:t>
            </a:r>
          </a:p>
          <a:p>
            <a:pPr lvl="1"/>
            <a:r>
              <a:rPr lang="en-US" dirty="0" smtClean="0"/>
              <a:t>the population for whom it may be covered. </a:t>
            </a:r>
          </a:p>
          <a:p>
            <a:pPr lvl="1"/>
            <a:r>
              <a:rPr lang="en-US" dirty="0" smtClean="0"/>
              <a:t> under what specified situations for payment.</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itchFamily="34" charset="0"/>
                <a:cs typeface="Arial" pitchFamily="34" charset="0"/>
              </a:rPr>
              <a:t>The Good</a:t>
            </a:r>
            <a:endParaRPr lang="en-US" dirty="0">
              <a:latin typeface="Arial" pitchFamily="34" charset="0"/>
              <a:cs typeface="Arial" pitchFamily="34" charset="0"/>
            </a:endParaRPr>
          </a:p>
        </p:txBody>
      </p:sp>
      <p:sp>
        <p:nvSpPr>
          <p:cNvPr id="4" name="Content Placeholder 3"/>
          <p:cNvSpPr>
            <a:spLocks noGrp="1"/>
          </p:cNvSpPr>
          <p:nvPr>
            <p:ph idx="1"/>
          </p:nvPr>
        </p:nvSpPr>
        <p:spPr/>
        <p:txBody>
          <a:bodyPr/>
          <a:lstStyle/>
          <a:p>
            <a:r>
              <a:rPr lang="en-US" dirty="0" smtClean="0">
                <a:latin typeface="Arial" pitchFamily="34" charset="0"/>
                <a:cs typeface="Arial" pitchFamily="34" charset="0"/>
              </a:rPr>
              <a:t>Under the MHPAEA, the expanded coverage of MH/SUD treatments </a:t>
            </a:r>
            <a:r>
              <a:rPr lang="en-US" dirty="0" smtClean="0">
                <a:latin typeface="Arial" pitchFamily="34" charset="0"/>
                <a:cs typeface="Arial" pitchFamily="34" charset="0"/>
              </a:rPr>
              <a:t>gives</a:t>
            </a:r>
            <a:r>
              <a:rPr lang="en-US" dirty="0" smtClean="0">
                <a:latin typeface="Arial" pitchFamily="34" charset="0"/>
                <a:cs typeface="Arial" pitchFamily="34" charset="0"/>
              </a:rPr>
              <a:t> </a:t>
            </a:r>
            <a:r>
              <a:rPr lang="en-US" dirty="0" smtClean="0">
                <a:latin typeface="Arial" pitchFamily="34" charset="0"/>
                <a:cs typeface="Arial" pitchFamily="34" charset="0"/>
              </a:rPr>
              <a:t>the opportunity </a:t>
            </a:r>
            <a:r>
              <a:rPr lang="en-US" dirty="0" smtClean="0">
                <a:latin typeface="Arial" pitchFamily="34" charset="0"/>
                <a:cs typeface="Arial" pitchFamily="34" charset="0"/>
              </a:rPr>
              <a:t>for consumers with chronic condition from</a:t>
            </a:r>
            <a:r>
              <a:rPr lang="en-US" dirty="0" smtClean="0">
                <a:latin typeface="Arial" pitchFamily="34" charset="0"/>
                <a:cs typeface="Arial" pitchFamily="34" charset="0"/>
              </a:rPr>
              <a:t> </a:t>
            </a:r>
            <a:r>
              <a:rPr lang="en-US" dirty="0" smtClean="0">
                <a:latin typeface="Arial" pitchFamily="34" charset="0"/>
                <a:cs typeface="Arial" pitchFamily="34" charset="0"/>
              </a:rPr>
              <a:t>being pushed </a:t>
            </a:r>
            <a:r>
              <a:rPr lang="en-US" dirty="0" smtClean="0">
                <a:latin typeface="Arial" pitchFamily="34" charset="0"/>
                <a:cs typeface="Arial" pitchFamily="34" charset="0"/>
              </a:rPr>
              <a:t>into </a:t>
            </a:r>
            <a:r>
              <a:rPr lang="en-US" dirty="0" smtClean="0">
                <a:latin typeface="Arial" pitchFamily="34" charset="0"/>
                <a:cs typeface="Arial" pitchFamily="34" charset="0"/>
              </a:rPr>
              <a:t>the public sector “safety net” for continuous care and/or paying out-of -pocket for all the care due to maxing out their day and/or visit limits for that coverage year.</a:t>
            </a:r>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52400"/>
            <a:ext cx="8686800" cy="841248"/>
          </a:xfrm>
        </p:spPr>
        <p:txBody>
          <a:bodyPr>
            <a:noAutofit/>
          </a:bodyPr>
          <a:lstStyle/>
          <a:p>
            <a:r>
              <a:rPr lang="en-US" sz="2800"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With the Good comes the Complication</a:t>
            </a:r>
            <a:endParaRPr lang="en-US" sz="2800"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6" name="Rectangle 5"/>
          <p:cNvSpPr/>
          <p:nvPr/>
        </p:nvSpPr>
        <p:spPr>
          <a:xfrm>
            <a:off x="152400" y="1164134"/>
            <a:ext cx="8763000" cy="5324535"/>
          </a:xfrm>
          <a:prstGeom prst="rect">
            <a:avLst/>
          </a:prstGeom>
        </p:spPr>
        <p:txBody>
          <a:bodyPr wrap="square">
            <a:spAutoFit/>
          </a:bodyPr>
          <a:lstStyle/>
          <a:p>
            <a:r>
              <a:rPr lang="en-US" sz="2800" dirty="0" smtClean="0">
                <a:latin typeface="Arial" pitchFamily="34" charset="0"/>
                <a:cs typeface="Arial" pitchFamily="34" charset="0"/>
              </a:rPr>
              <a:t>The Federal Mental Health Parity and Addiction Equity Act, (MHPAEA</a:t>
            </a:r>
            <a:r>
              <a:rPr lang="en-US" sz="2800" dirty="0" smtClean="0">
                <a:latin typeface="Arial" pitchFamily="34" charset="0"/>
                <a:cs typeface="Arial" pitchFamily="34" charset="0"/>
              </a:rPr>
              <a:t>). </a:t>
            </a:r>
          </a:p>
          <a:p>
            <a:endParaRPr lang="en-US" sz="2800" dirty="0" smtClean="0">
              <a:latin typeface="Arial" pitchFamily="34" charset="0"/>
              <a:cs typeface="Arial" pitchFamily="34" charset="0"/>
            </a:endParaRPr>
          </a:p>
          <a:p>
            <a:r>
              <a:rPr lang="en-US" sz="2400" b="1" dirty="0" smtClean="0">
                <a:latin typeface="Arial" pitchFamily="34" charset="0"/>
                <a:cs typeface="Arial" pitchFamily="34" charset="0"/>
              </a:rPr>
              <a:t>The “Good”</a:t>
            </a:r>
            <a:endParaRPr lang="en-US" sz="2400" b="1" dirty="0" smtClean="0">
              <a:latin typeface="Arial" pitchFamily="34" charset="0"/>
              <a:cs typeface="Arial" pitchFamily="34" charset="0"/>
            </a:endParaRPr>
          </a:p>
          <a:p>
            <a:pPr lvl="1">
              <a:buFont typeface="Arial" pitchFamily="34" charset="0"/>
              <a:buChar char="•"/>
            </a:pPr>
            <a:r>
              <a:rPr lang="en-US" sz="2400" dirty="0" smtClean="0">
                <a:latin typeface="Arial" pitchFamily="34" charset="0"/>
                <a:cs typeface="Arial" pitchFamily="34" charset="0"/>
              </a:rPr>
              <a:t> creates </a:t>
            </a:r>
            <a:r>
              <a:rPr lang="en-US" sz="2400" dirty="0" smtClean="0">
                <a:latin typeface="Arial" pitchFamily="34" charset="0"/>
                <a:cs typeface="Arial" pitchFamily="34" charset="0"/>
              </a:rPr>
              <a:t>parity of benefits with medical/surgical </a:t>
            </a:r>
            <a:r>
              <a:rPr lang="en-US" sz="2400" dirty="0" smtClean="0">
                <a:latin typeface="Arial" pitchFamily="34" charset="0"/>
                <a:cs typeface="Arial" pitchFamily="34" charset="0"/>
              </a:rPr>
              <a:t>coverage,</a:t>
            </a:r>
          </a:p>
          <a:p>
            <a:pPr lvl="1">
              <a:buFont typeface="Arial" pitchFamily="34" charset="0"/>
              <a:buChar char="•"/>
            </a:pPr>
            <a:r>
              <a:rPr lang="en-US" sz="2400" dirty="0" smtClean="0">
                <a:latin typeface="Arial" pitchFamily="34" charset="0"/>
                <a:cs typeface="Arial" pitchFamily="34" charset="0"/>
              </a:rPr>
              <a:t>eliminates </a:t>
            </a:r>
            <a:r>
              <a:rPr lang="en-US" sz="2400" dirty="0" smtClean="0">
                <a:latin typeface="Arial" pitchFamily="34" charset="0"/>
                <a:cs typeface="Arial" pitchFamily="34" charset="0"/>
              </a:rPr>
              <a:t>previous imposed visit and day </a:t>
            </a:r>
            <a:r>
              <a:rPr lang="en-US" sz="2400" dirty="0" smtClean="0">
                <a:latin typeface="Arial" pitchFamily="34" charset="0"/>
                <a:cs typeface="Arial" pitchFamily="34" charset="0"/>
              </a:rPr>
              <a:t>limits</a:t>
            </a:r>
            <a:endParaRPr lang="en-US" dirty="0" smtClean="0">
              <a:latin typeface="Arial" pitchFamily="34" charset="0"/>
              <a:cs typeface="Arial" pitchFamily="34" charset="0"/>
            </a:endParaRPr>
          </a:p>
          <a:p>
            <a:pPr>
              <a:buFont typeface="Arial" pitchFamily="34" charset="0"/>
              <a:buChar char="•"/>
            </a:pPr>
            <a:endParaRPr lang="en-US" b="1" dirty="0" smtClean="0">
              <a:latin typeface="Arial" pitchFamily="34" charset="0"/>
              <a:cs typeface="Arial" pitchFamily="34" charset="0"/>
            </a:endParaRPr>
          </a:p>
          <a:p>
            <a:pPr>
              <a:buFont typeface="Arial" pitchFamily="34" charset="0"/>
              <a:buChar char="•"/>
            </a:pPr>
            <a:r>
              <a:rPr lang="en-US" sz="2400" b="1" dirty="0" smtClean="0">
                <a:latin typeface="Arial" pitchFamily="34" charset="0"/>
                <a:cs typeface="Arial" pitchFamily="34" charset="0"/>
              </a:rPr>
              <a:t>The “Complication</a:t>
            </a:r>
            <a:endParaRPr lang="en-US" sz="2400" b="1" dirty="0" smtClean="0">
              <a:latin typeface="Arial" pitchFamily="34" charset="0"/>
              <a:cs typeface="Arial" pitchFamily="34" charset="0"/>
            </a:endParaRPr>
          </a:p>
          <a:p>
            <a:pPr lvl="1">
              <a:buFont typeface="Arial" pitchFamily="34" charset="0"/>
              <a:buChar char="•"/>
            </a:pPr>
            <a:r>
              <a:rPr lang="en-US" sz="2400" dirty="0" smtClean="0">
                <a:latin typeface="Arial" pitchFamily="34" charset="0"/>
                <a:cs typeface="Arial" pitchFamily="34" charset="0"/>
              </a:rPr>
              <a:t>must </a:t>
            </a:r>
            <a:r>
              <a:rPr lang="en-US" sz="2400" dirty="0" smtClean="0">
                <a:latin typeface="Arial" pitchFamily="34" charset="0"/>
                <a:cs typeface="Arial" pitchFamily="34" charset="0"/>
              </a:rPr>
              <a:t>relay more heavily on three processes and sources of </a:t>
            </a:r>
            <a:r>
              <a:rPr lang="en-US" sz="2400" dirty="0" smtClean="0">
                <a:latin typeface="Arial" pitchFamily="34" charset="0"/>
                <a:cs typeface="Arial" pitchFamily="34" charset="0"/>
              </a:rPr>
              <a:t>    evidence:</a:t>
            </a:r>
          </a:p>
          <a:p>
            <a:pPr lvl="2">
              <a:buFont typeface="Arial" pitchFamily="34" charset="0"/>
              <a:buChar char="•"/>
            </a:pPr>
            <a:r>
              <a:rPr lang="en-US" sz="2400" dirty="0" smtClean="0">
                <a:latin typeface="Arial" pitchFamily="34" charset="0"/>
                <a:cs typeface="Arial" pitchFamily="34" charset="0"/>
              </a:rPr>
              <a:t>health </a:t>
            </a:r>
            <a:r>
              <a:rPr lang="en-US" sz="2400" dirty="0" smtClean="0">
                <a:latin typeface="Arial" pitchFamily="34" charset="0"/>
                <a:cs typeface="Arial" pitchFamily="34" charset="0"/>
              </a:rPr>
              <a:t>technology assessments, </a:t>
            </a:r>
            <a:endParaRPr lang="en-US" sz="2400" dirty="0" smtClean="0">
              <a:latin typeface="Arial" pitchFamily="34" charset="0"/>
              <a:cs typeface="Arial" pitchFamily="34" charset="0"/>
            </a:endParaRPr>
          </a:p>
          <a:p>
            <a:pPr lvl="2">
              <a:buFont typeface="Arial" pitchFamily="34" charset="0"/>
              <a:buChar char="•"/>
            </a:pPr>
            <a:r>
              <a:rPr lang="en-US" sz="2400" dirty="0" smtClean="0">
                <a:latin typeface="Arial" pitchFamily="34" charset="0"/>
                <a:cs typeface="Arial" pitchFamily="34" charset="0"/>
              </a:rPr>
              <a:t>credible </a:t>
            </a:r>
            <a:r>
              <a:rPr lang="en-US" sz="2400" dirty="0" smtClean="0">
                <a:latin typeface="Arial" pitchFamily="34" charset="0"/>
                <a:cs typeface="Arial" pitchFamily="34" charset="0"/>
              </a:rPr>
              <a:t>practice guidelines and </a:t>
            </a:r>
            <a:endParaRPr lang="en-US" sz="2400" dirty="0" smtClean="0">
              <a:latin typeface="Arial" pitchFamily="34" charset="0"/>
              <a:cs typeface="Arial" pitchFamily="34" charset="0"/>
            </a:endParaRPr>
          </a:p>
          <a:p>
            <a:pPr lvl="2">
              <a:buFont typeface="Arial" pitchFamily="34" charset="0"/>
              <a:buChar char="•"/>
            </a:pPr>
            <a:r>
              <a:rPr lang="en-US" sz="2400" dirty="0" smtClean="0">
                <a:latin typeface="Arial" pitchFamily="34" charset="0"/>
                <a:cs typeface="Arial" pitchFamily="34" charset="0"/>
              </a:rPr>
              <a:t>medical </a:t>
            </a:r>
            <a:r>
              <a:rPr lang="en-US" sz="2400" dirty="0" smtClean="0">
                <a:latin typeface="Arial" pitchFamily="34" charset="0"/>
                <a:cs typeface="Arial" pitchFamily="34" charset="0"/>
              </a:rPr>
              <a:t>necessity definition.</a:t>
            </a:r>
          </a:p>
          <a:p>
            <a:pPr lvl="1"/>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pitchFamily="34" charset="0"/>
                <a:cs typeface="Arial" pitchFamily="34" charset="0"/>
              </a:rPr>
              <a:t>Health Technology Assessment</a:t>
            </a: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buNone/>
            </a:pPr>
            <a:r>
              <a:rPr lang="en-US" dirty="0" smtClean="0"/>
              <a:t>Health Technology Assessment focuses on answering these questions to determine coverage:</a:t>
            </a:r>
          </a:p>
          <a:p>
            <a:pPr lvl="1"/>
            <a:r>
              <a:rPr lang="en-US" dirty="0" smtClean="0"/>
              <a:t>What is it?</a:t>
            </a:r>
          </a:p>
          <a:p>
            <a:pPr lvl="1"/>
            <a:r>
              <a:rPr lang="en-US" dirty="0" smtClean="0"/>
              <a:t>Is it effective? ( how, when, for who?)</a:t>
            </a:r>
          </a:p>
          <a:p>
            <a:pPr lvl="1"/>
            <a:r>
              <a:rPr lang="en-US" dirty="0" smtClean="0"/>
              <a:t>Is special training needed?</a:t>
            </a:r>
          </a:p>
          <a:p>
            <a:pPr lvl="1"/>
            <a:r>
              <a:rPr lang="en-US" dirty="0" smtClean="0"/>
              <a:t>Is it comparatively effective and efficient? </a:t>
            </a:r>
            <a:endParaRPr lang="en-US" dirty="0" smtClean="0"/>
          </a:p>
          <a:p>
            <a:pPr lvl="1"/>
            <a:r>
              <a:rPr lang="en-US" dirty="0" smtClean="0"/>
              <a:t>Is it safe?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1143000"/>
          </a:xfrm>
        </p:spPr>
        <p:txBody>
          <a:bodyPr>
            <a:normAutofit fontScale="90000"/>
          </a:bodyPr>
          <a:lstStyle/>
          <a:p>
            <a:r>
              <a:rPr lang="en-US" b="1" dirty="0" smtClean="0">
                <a:latin typeface="Arial" pitchFamily="34" charset="0"/>
                <a:cs typeface="Arial" pitchFamily="34" charset="0"/>
              </a:rPr>
              <a:t>Practice Guidelines</a:t>
            </a:r>
            <a:r>
              <a:rPr lang="en-US" dirty="0" smtClean="0"/>
              <a:t/>
            </a:r>
            <a:br>
              <a:rPr lang="en-US" dirty="0" smtClean="0"/>
            </a:br>
            <a:endParaRPr lang="en-US" dirty="0"/>
          </a:p>
        </p:txBody>
      </p:sp>
      <p:sp>
        <p:nvSpPr>
          <p:cNvPr id="3" name="Content Placeholder 2"/>
          <p:cNvSpPr>
            <a:spLocks noGrp="1"/>
          </p:cNvSpPr>
          <p:nvPr>
            <p:ph idx="1"/>
          </p:nvPr>
        </p:nvSpPr>
        <p:spPr>
          <a:xfrm>
            <a:off x="228600" y="1828800"/>
            <a:ext cx="8686800" cy="4800600"/>
          </a:xfrm>
        </p:spPr>
        <p:txBody>
          <a:bodyPr>
            <a:normAutofit/>
          </a:bodyPr>
          <a:lstStyle/>
          <a:p>
            <a:r>
              <a:rPr lang="en-US" sz="2400" dirty="0" smtClean="0">
                <a:latin typeface="Arial" pitchFamily="34" charset="0"/>
                <a:cs typeface="Arial" pitchFamily="34" charset="0"/>
              </a:rPr>
              <a:t>Practice guidelines are a set of recommendations on diagnosis, assessment and treatment approaches that have been proven to be effective and/or generally accepted standard of practice as defined by a credible subspecialty organization.</a:t>
            </a:r>
          </a:p>
          <a:p>
            <a:r>
              <a:rPr lang="en-US" sz="2400" dirty="0" smtClean="0">
                <a:latin typeface="Arial" pitchFamily="34" charset="0"/>
                <a:cs typeface="Arial" pitchFamily="34" charset="0"/>
              </a:rPr>
              <a:t>Example: provider recommends swimming with Dolphins as a treatment for depression.</a:t>
            </a:r>
          </a:p>
          <a:p>
            <a:r>
              <a:rPr lang="en-US" sz="2400" dirty="0" smtClean="0">
                <a:latin typeface="Arial" pitchFamily="34" charset="0"/>
                <a:cs typeface="Arial" pitchFamily="34" charset="0"/>
              </a:rPr>
              <a:t>Evidence to support treatment alignment</a:t>
            </a:r>
          </a:p>
          <a:p>
            <a:pPr lvl="1"/>
            <a:r>
              <a:rPr lang="en-US" sz="2000" dirty="0" smtClean="0">
                <a:latin typeface="Arial" pitchFamily="34" charset="0"/>
                <a:cs typeface="Arial" pitchFamily="34" charset="0"/>
              </a:rPr>
              <a:t>Use of  the scope of acceptable treatment(s) or treatment approaches  as outlined in the practice guideline.</a:t>
            </a:r>
          </a:p>
          <a:p>
            <a:pPr lvl="1"/>
            <a:r>
              <a:rPr lang="en-US" sz="2000" dirty="0" smtClean="0">
                <a:latin typeface="Arial" pitchFamily="34" charset="0"/>
                <a:cs typeface="Arial" pitchFamily="34" charset="0"/>
              </a:rPr>
              <a:t>Use of the appropriate trained/experienced clinician(s) or milieu to deliver treatments</a:t>
            </a:r>
          </a:p>
          <a:p>
            <a:pPr lvl="1"/>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normAutofit fontScale="90000"/>
          </a:bodyPr>
          <a:lstStyle/>
          <a:p>
            <a:pPr algn="ctr" eaLnBrk="1" hangingPunct="1"/>
            <a:r>
              <a:rPr lang="en-US" sz="2000" dirty="0" smtClean="0"/>
              <a:t/>
            </a:r>
            <a:br>
              <a:rPr lang="en-US" sz="2000" dirty="0" smtClean="0"/>
            </a:br>
            <a:r>
              <a:rPr lang="en-US" sz="2700" b="1" dirty="0" smtClean="0">
                <a:latin typeface="Arial" pitchFamily="34" charset="0"/>
                <a:cs typeface="Arial" pitchFamily="34" charset="0"/>
              </a:rPr>
              <a:t>The Foundational Components Needed to Execute Medical Necessity</a:t>
            </a:r>
          </a:p>
        </p:txBody>
      </p:sp>
      <p:graphicFrame>
        <p:nvGraphicFramePr>
          <p:cNvPr id="485379" name="Group 3"/>
          <p:cNvGraphicFramePr>
            <a:graphicFrameLocks noGrp="1"/>
          </p:cNvGraphicFramePr>
          <p:nvPr>
            <p:ph sz="half" idx="2"/>
          </p:nvPr>
        </p:nvGraphicFramePr>
        <p:xfrm>
          <a:off x="457200" y="1524001"/>
          <a:ext cx="8228013" cy="5029199"/>
        </p:xfrm>
        <a:graphic>
          <a:graphicData uri="http://schemas.openxmlformats.org/drawingml/2006/table">
            <a:tbl>
              <a:tblPr/>
              <a:tblGrid>
                <a:gridCol w="3048000"/>
                <a:gridCol w="2628900"/>
                <a:gridCol w="2551113"/>
              </a:tblGrid>
              <a:tr h="572115">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Arial Unicode MS" pitchFamily="34" charset="-128"/>
                          <a:cs typeface="Arial" charset="0"/>
                        </a:rPr>
                        <a:t>Key Components</a:t>
                      </a:r>
                    </a:p>
                  </a:txBody>
                  <a:tcPr marT="91443" marB="91443" anchor="ctr"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400" b="1" i="0" u="none" strike="noStrike" cap="none" normalizeH="0" baseline="0" dirty="0" smtClean="0">
                          <a:ln>
                            <a:noFill/>
                          </a:ln>
                          <a:solidFill>
                            <a:schemeClr val="bg1"/>
                          </a:solidFill>
                          <a:effectLst/>
                          <a:latin typeface="Arial" charset="0"/>
                          <a:ea typeface="Arial Unicode MS" pitchFamily="34" charset="-128"/>
                          <a:cs typeface="Arial" charset="0"/>
                        </a:rPr>
                        <a:t>Depression</a:t>
                      </a:r>
                    </a:p>
                  </a:txBody>
                  <a:tcPr marT="91443" marB="914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ea typeface="Arial Unicode MS" pitchFamily="34" charset="-128"/>
                          <a:cs typeface="Arial" charset="0"/>
                        </a:rPr>
                        <a:t>Autism - ABA</a:t>
                      </a:r>
                    </a:p>
                  </a:txBody>
                  <a:tcPr marT="91443" marB="914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725635">
                <a:tc>
                  <a:txBody>
                    <a:bodyPr/>
                    <a:lstStyle/>
                    <a:p>
                      <a:pPr marL="114300" marR="0" lvl="0" indent="-114300" algn="l"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Arial Unicode MS" pitchFamily="34" charset="-128"/>
                          <a:cs typeface="Arial" charset="0"/>
                        </a:rPr>
                        <a:t>Diagnostic Parameters</a:t>
                      </a:r>
                    </a:p>
                  </a:txBody>
                  <a:tcPr marT="91443" marB="91443"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00B050"/>
                          </a:solidFill>
                          <a:effectLst/>
                          <a:latin typeface="Arial" charset="0"/>
                          <a:ea typeface="Arial Unicode MS" pitchFamily="34" charset="-128"/>
                          <a:cs typeface="Arial" charset="0"/>
                        </a:rPr>
                        <a:t>X</a:t>
                      </a:r>
                      <a:endParaRPr kumimoji="0" lang="en-US" sz="900" b="1" i="0" u="none" strike="noStrike" cap="none" normalizeH="0" baseline="0" dirty="0" smtClean="0">
                        <a:ln>
                          <a:noFill/>
                        </a:ln>
                        <a:solidFill>
                          <a:srgbClr val="00B050"/>
                        </a:solidFill>
                        <a:effectLst/>
                        <a:latin typeface="Arial" charset="0"/>
                        <a:ea typeface="Arial Unicode MS" pitchFamily="34" charset="-128"/>
                        <a:cs typeface="Arial" charset="0"/>
                      </a:endParaRPr>
                    </a:p>
                  </a:txBody>
                  <a:tcPr marT="91443" marB="91443"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00B050"/>
                          </a:solidFill>
                          <a:effectLst/>
                          <a:latin typeface="Arial" charset="0"/>
                          <a:ea typeface="Arial Unicode MS" pitchFamily="34" charset="-128"/>
                          <a:cs typeface="Arial" charset="0"/>
                        </a:rPr>
                        <a:t>X</a:t>
                      </a:r>
                      <a:endParaRPr kumimoji="0" lang="en-US" sz="900" b="1" i="0" u="none" strike="noStrike" cap="none" normalizeH="0" baseline="0" dirty="0" smtClean="0">
                        <a:ln>
                          <a:noFill/>
                        </a:ln>
                        <a:solidFill>
                          <a:srgbClr val="00B050"/>
                        </a:solidFill>
                        <a:effectLst/>
                        <a:latin typeface="Arial" charset="0"/>
                        <a:ea typeface="Arial Unicode MS" pitchFamily="34" charset="-128"/>
                        <a:cs typeface="Arial" charset="0"/>
                      </a:endParaRPr>
                    </a:p>
                  </a:txBody>
                  <a:tcPr marT="91443" marB="91443"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3045">
                <a:tc>
                  <a:txBody>
                    <a:bodyPr/>
                    <a:lstStyle/>
                    <a:p>
                      <a:pPr marL="114300" marR="0" lvl="0" indent="-114300" algn="l" defTabSz="914400" rtl="0" eaLnBrk="1" fontAlgn="base" latinLnBrk="0" hangingPunct="1">
                        <a:lnSpc>
                          <a:spcPct val="95000"/>
                        </a:lnSpc>
                        <a:spcBef>
                          <a:spcPct val="0"/>
                        </a:spcBef>
                        <a:spcAft>
                          <a:spcPct val="35000"/>
                        </a:spcAft>
                        <a:buClr>
                          <a:schemeClr val="accent1"/>
                        </a:buClr>
                        <a:buSzTx/>
                        <a:buFontTx/>
                        <a:buNone/>
                        <a:tabLst/>
                      </a:pPr>
                      <a:r>
                        <a:rPr kumimoji="0" lang="en-US" sz="2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Scope of Treatments</a:t>
                      </a:r>
                      <a:endParaRPr kumimoji="0" lang="en-US" sz="2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DDD8"/>
                    </a:solidFill>
                  </a:tcPr>
                </a:tc>
                <a:tc>
                  <a:txBody>
                    <a:bodyPr/>
                    <a:lstStyle/>
                    <a:p>
                      <a:pPr marL="177800" marR="0" lvl="0" indent="-17780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00B050"/>
                          </a:solidFill>
                          <a:effectLst/>
                          <a:latin typeface="Arial" charset="0"/>
                          <a:ea typeface="Arial Unicode MS" pitchFamily="34" charset="-128"/>
                          <a:cs typeface="Arial" charset="0"/>
                        </a:rPr>
                        <a:t>X</a:t>
                      </a: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DDD8"/>
                    </a:solidFill>
                  </a:tcPr>
                </a:tc>
                <a:tc>
                  <a:txBody>
                    <a:bodyPr/>
                    <a:lstStyle/>
                    <a:p>
                      <a:pPr marL="114300" marR="0" lvl="0" indent="-11430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FF0000"/>
                          </a:solidFill>
                          <a:effectLst/>
                          <a:latin typeface="Arial" charset="0"/>
                          <a:ea typeface="Arial Unicode MS" pitchFamily="34" charset="-128"/>
                          <a:cs typeface="Arial" charset="0"/>
                        </a:rPr>
                        <a:t>Limited</a:t>
                      </a: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DDD8"/>
                    </a:solidFill>
                  </a:tcPr>
                </a:tc>
              </a:tr>
              <a:tr h="794601">
                <a:tc>
                  <a:txBody>
                    <a:bodyPr/>
                    <a:lstStyle/>
                    <a:p>
                      <a:pPr marL="114300" marR="0" lvl="0" indent="-114300" algn="l" defTabSz="914400" rtl="0" eaLnBrk="1" fontAlgn="base" latinLnBrk="0" hangingPunct="1">
                        <a:lnSpc>
                          <a:spcPct val="95000"/>
                        </a:lnSpc>
                        <a:spcBef>
                          <a:spcPct val="0"/>
                        </a:spcBef>
                        <a:spcAft>
                          <a:spcPts val="0"/>
                        </a:spcAft>
                        <a:buClr>
                          <a:schemeClr val="accent1"/>
                        </a:buClr>
                        <a:buSzTx/>
                        <a:buFontTx/>
                        <a:buNone/>
                        <a:tabLst/>
                      </a:pPr>
                      <a:r>
                        <a:rPr kumimoji="0" lang="en-US" sz="2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Defined </a:t>
                      </a:r>
                    </a:p>
                    <a:p>
                      <a:pPr marL="114300" marR="0" lvl="0" indent="-114300" algn="l" defTabSz="914400" rtl="0" eaLnBrk="1" fontAlgn="base" latinLnBrk="0" hangingPunct="1">
                        <a:lnSpc>
                          <a:spcPct val="95000"/>
                        </a:lnSpc>
                        <a:spcBef>
                          <a:spcPct val="0"/>
                        </a:spcBef>
                        <a:spcAft>
                          <a:spcPts val="0"/>
                        </a:spcAft>
                        <a:buClr>
                          <a:schemeClr val="accent1"/>
                        </a:buClr>
                        <a:buSzTx/>
                        <a:buFontTx/>
                        <a:buNone/>
                        <a:tabLst/>
                      </a:pPr>
                      <a:r>
                        <a:rPr kumimoji="0" lang="en-US" sz="2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Medical Necessity</a:t>
                      </a: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00B050"/>
                          </a:solidFill>
                          <a:effectLst/>
                          <a:latin typeface="Arial" charset="0"/>
                          <a:ea typeface="Arial Unicode MS" pitchFamily="34" charset="-128"/>
                          <a:cs typeface="Arial" charset="0"/>
                        </a:rPr>
                        <a:t>X</a:t>
                      </a: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FF0000"/>
                          </a:solidFill>
                          <a:effectLst/>
                          <a:latin typeface="Arial" charset="0"/>
                          <a:ea typeface="Arial Unicode MS" pitchFamily="34" charset="-128"/>
                          <a:cs typeface="Arial" charset="0"/>
                        </a:rPr>
                        <a:t>Limited</a:t>
                      </a:r>
                      <a:endParaRPr kumimoji="0" lang="en-US" sz="900" b="1" i="0" u="none" strike="noStrike" cap="none" normalizeH="0" baseline="0" dirty="0" smtClean="0">
                        <a:ln>
                          <a:noFill/>
                        </a:ln>
                        <a:solidFill>
                          <a:srgbClr val="FF0000"/>
                        </a:solidFill>
                        <a:effectLst/>
                        <a:latin typeface="Arial" charset="0"/>
                        <a:ea typeface="Arial Unicode MS" pitchFamily="34" charset="-128"/>
                        <a:cs typeface="Arial" charset="0"/>
                      </a:endParaRP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4601">
                <a:tc>
                  <a:txBody>
                    <a:bodyPr/>
                    <a:lstStyle/>
                    <a:p>
                      <a:pPr marL="114300" marR="0" lvl="0" indent="-114300" algn="l" defTabSz="914400" rtl="0" eaLnBrk="1" fontAlgn="base" latinLnBrk="0" hangingPunct="1">
                        <a:lnSpc>
                          <a:spcPct val="95000"/>
                        </a:lnSpc>
                        <a:spcBef>
                          <a:spcPct val="0"/>
                        </a:spcBef>
                        <a:spcAft>
                          <a:spcPct val="35000"/>
                        </a:spcAft>
                        <a:buClr>
                          <a:schemeClr val="accent1"/>
                        </a:buClr>
                        <a:buSzTx/>
                        <a:buFontTx/>
                        <a:buNone/>
                        <a:tabLst/>
                      </a:pPr>
                      <a:r>
                        <a:rPr kumimoji="0" lang="en-US" sz="2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Treatment/Response Benchmarks</a:t>
                      </a: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DDD8"/>
                    </a:solidFill>
                  </a:tcPr>
                </a:tc>
                <a:tc>
                  <a:txBody>
                    <a:bodyPr/>
                    <a:lstStyle/>
                    <a:p>
                      <a:pPr marL="0" marR="0" lvl="0" indent="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00B050"/>
                          </a:solidFill>
                          <a:effectLst/>
                          <a:latin typeface="Arial" charset="0"/>
                          <a:ea typeface="Arial Unicode MS" pitchFamily="34" charset="-128"/>
                          <a:cs typeface="Arial" charset="0"/>
                        </a:rPr>
                        <a:t>X</a:t>
                      </a:r>
                      <a:endParaRPr kumimoji="0" lang="en-US" sz="900" b="1" i="0" u="none" strike="noStrike" cap="none" normalizeH="0" baseline="0" dirty="0" smtClean="0">
                        <a:ln>
                          <a:noFill/>
                        </a:ln>
                        <a:solidFill>
                          <a:srgbClr val="00B050"/>
                        </a:solidFill>
                        <a:effectLst/>
                        <a:latin typeface="Arial" charset="0"/>
                        <a:ea typeface="Arial Unicode MS" pitchFamily="34" charset="-128"/>
                        <a:cs typeface="Arial" charset="0"/>
                      </a:endParaRP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DDD8"/>
                    </a:solidFill>
                  </a:tcPr>
                </a:tc>
                <a:tc>
                  <a:txBody>
                    <a:bodyPr/>
                    <a:lstStyle/>
                    <a:p>
                      <a:pPr marL="0" marR="0" lvl="0" indent="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FF0000"/>
                          </a:solidFill>
                          <a:effectLst/>
                          <a:latin typeface="Arial" charset="0"/>
                          <a:ea typeface="Arial Unicode MS" pitchFamily="34" charset="-128"/>
                          <a:cs typeface="Arial" charset="0"/>
                        </a:rPr>
                        <a:t>Limited</a:t>
                      </a:r>
                      <a:endParaRPr kumimoji="0" lang="en-US" sz="900" b="1" i="0" u="none" strike="noStrike" cap="none" normalizeH="0" baseline="0" dirty="0" smtClean="0">
                        <a:ln>
                          <a:noFill/>
                        </a:ln>
                        <a:solidFill>
                          <a:srgbClr val="FF0000"/>
                        </a:solidFill>
                        <a:effectLst/>
                        <a:latin typeface="Arial" charset="0"/>
                        <a:ea typeface="Arial Unicode MS" pitchFamily="34" charset="-128"/>
                        <a:cs typeface="Arial" charset="0"/>
                      </a:endParaRP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DDD8"/>
                    </a:solidFill>
                  </a:tcPr>
                </a:tc>
              </a:tr>
              <a:tr h="794601">
                <a:tc>
                  <a:txBody>
                    <a:bodyPr/>
                    <a:lstStyle/>
                    <a:p>
                      <a:pPr marL="114300" marR="0" lvl="0" indent="-114300" algn="l" defTabSz="914400" rtl="0" eaLnBrk="1" fontAlgn="base" latinLnBrk="0" hangingPunct="1">
                        <a:lnSpc>
                          <a:spcPct val="95000"/>
                        </a:lnSpc>
                        <a:spcBef>
                          <a:spcPct val="0"/>
                        </a:spcBef>
                        <a:spcAft>
                          <a:spcPct val="35000"/>
                        </a:spcAft>
                        <a:buClr>
                          <a:schemeClr val="accent1"/>
                        </a:buClr>
                        <a:buSzTx/>
                        <a:buFontTx/>
                        <a:buNone/>
                        <a:tabLst/>
                      </a:pPr>
                      <a:r>
                        <a:rPr kumimoji="0" lang="en-US" sz="2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Level of Care Guidelines (LOCG)</a:t>
                      </a: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DDD8"/>
                    </a:solidFill>
                  </a:tcPr>
                </a:tc>
                <a:tc>
                  <a:txBody>
                    <a:bodyPr/>
                    <a:lstStyle/>
                    <a:p>
                      <a:pPr marL="0" marR="0" lvl="0" indent="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00B050"/>
                          </a:solidFill>
                          <a:effectLst/>
                          <a:latin typeface="Arial" charset="0"/>
                          <a:ea typeface="Arial Unicode MS" pitchFamily="34" charset="-128"/>
                          <a:cs typeface="Arial" charset="0"/>
                        </a:rPr>
                        <a:t>X</a:t>
                      </a:r>
                      <a:endParaRPr kumimoji="0" lang="en-US" sz="900" b="1" i="0" u="none" strike="noStrike" cap="none" normalizeH="0" baseline="0" dirty="0" smtClean="0">
                        <a:ln>
                          <a:noFill/>
                        </a:ln>
                        <a:solidFill>
                          <a:srgbClr val="00B050"/>
                        </a:solidFill>
                        <a:effectLst/>
                        <a:latin typeface="Arial" charset="0"/>
                        <a:ea typeface="Arial Unicode MS" pitchFamily="34" charset="-128"/>
                        <a:cs typeface="Arial" charset="0"/>
                      </a:endParaRP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DDD8"/>
                    </a:solidFill>
                  </a:tcPr>
                </a:tc>
                <a:tc>
                  <a:txBody>
                    <a:bodyPr/>
                    <a:lstStyle/>
                    <a:p>
                      <a:pPr marL="114300" marR="0" lvl="0" indent="-11430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FF0000"/>
                          </a:solidFill>
                          <a:effectLst/>
                          <a:latin typeface="Arial" charset="0"/>
                          <a:ea typeface="Arial Unicode MS" pitchFamily="34" charset="-128"/>
                          <a:cs typeface="Arial" charset="0"/>
                        </a:rPr>
                        <a:t>Limited</a:t>
                      </a: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DDD8"/>
                    </a:solidFill>
                  </a:tcPr>
                </a:tc>
              </a:tr>
              <a:tr h="794601">
                <a:tc>
                  <a:txBody>
                    <a:bodyPr/>
                    <a:lstStyle/>
                    <a:p>
                      <a:pPr marL="114300" marR="0" lvl="0" indent="-114300" algn="l" defTabSz="914400" rtl="0" eaLnBrk="1" fontAlgn="base" latinLnBrk="0" hangingPunct="1">
                        <a:lnSpc>
                          <a:spcPct val="95000"/>
                        </a:lnSpc>
                        <a:spcBef>
                          <a:spcPct val="0"/>
                        </a:spcBef>
                        <a:spcAft>
                          <a:spcPts val="0"/>
                        </a:spcAft>
                        <a:buClr>
                          <a:schemeClr val="accent1"/>
                        </a:buClr>
                        <a:buSzTx/>
                        <a:buFontTx/>
                        <a:buNone/>
                        <a:tabLst/>
                      </a:pPr>
                      <a:r>
                        <a:rPr kumimoji="0" lang="en-US" sz="2000" b="1" i="0" u="none" strike="noStrike" cap="none" normalizeH="0" baseline="0" smtClean="0">
                          <a:ln>
                            <a:noFill/>
                          </a:ln>
                          <a:solidFill>
                            <a:schemeClr val="tx1"/>
                          </a:solidFill>
                          <a:effectLst/>
                          <a:latin typeface="Arial" charset="0"/>
                          <a:ea typeface="Arial Unicode MS" pitchFamily="34" charset="-128"/>
                          <a:cs typeface="Arial Unicode MS" pitchFamily="34" charset="-128"/>
                        </a:rPr>
                        <a:t>Establishment of</a:t>
                      </a:r>
                      <a:endParaRPr kumimoji="0" lang="en-US" sz="2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p>
                      <a:pPr marL="114300" marR="0" lvl="0" indent="-114300" algn="l" defTabSz="914400" rtl="0" eaLnBrk="1" fontAlgn="base" latinLnBrk="0" hangingPunct="1">
                        <a:lnSpc>
                          <a:spcPct val="95000"/>
                        </a:lnSpc>
                        <a:spcBef>
                          <a:spcPct val="0"/>
                        </a:spcBef>
                        <a:spcAft>
                          <a:spcPts val="0"/>
                        </a:spcAft>
                        <a:buClr>
                          <a:schemeClr val="accent1"/>
                        </a:buClr>
                        <a:buSzTx/>
                        <a:buFontTx/>
                        <a:buNone/>
                        <a:tabLst/>
                      </a:pPr>
                      <a:r>
                        <a:rPr kumimoji="0" lang="en-US" sz="20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Provider Competencies</a:t>
                      </a: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chemeClr val="tx1"/>
                          </a:solidFill>
                          <a:effectLst/>
                          <a:latin typeface="Arial" charset="0"/>
                          <a:ea typeface="Arial Unicode MS" pitchFamily="34" charset="-128"/>
                          <a:cs typeface="Arial" charset="0"/>
                        </a:rPr>
                        <a:t>X</a:t>
                      </a: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ctr" defTabSz="914400" rtl="0" eaLnBrk="1" fontAlgn="base" latinLnBrk="0" hangingPunct="1">
                        <a:lnSpc>
                          <a:spcPct val="95000"/>
                        </a:lnSpc>
                        <a:spcBef>
                          <a:spcPct val="0"/>
                        </a:spcBef>
                        <a:spcAft>
                          <a:spcPct val="35000"/>
                        </a:spcAft>
                        <a:buClr>
                          <a:schemeClr val="accent1"/>
                        </a:buClr>
                        <a:buSzTx/>
                        <a:buFontTx/>
                        <a:buNone/>
                        <a:tabLst/>
                      </a:pPr>
                      <a:r>
                        <a:rPr kumimoji="0" lang="en-US" sz="2400" b="1" i="0" u="none" strike="noStrike" cap="none" normalizeH="0" baseline="0" dirty="0" smtClean="0">
                          <a:ln>
                            <a:noFill/>
                          </a:ln>
                          <a:solidFill>
                            <a:srgbClr val="F2A900"/>
                          </a:solidFill>
                          <a:effectLst/>
                          <a:latin typeface="Arial" charset="0"/>
                          <a:ea typeface="Arial Unicode MS" pitchFamily="34" charset="-128"/>
                          <a:cs typeface="Arial" charset="0"/>
                        </a:rPr>
                        <a:t>For BCBAs only</a:t>
                      </a:r>
                    </a:p>
                  </a:txBody>
                  <a:tcPr marT="91443" marB="91443"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58" name="Slide Number Placeholder 4"/>
          <p:cNvSpPr>
            <a:spLocks noGrp="1"/>
          </p:cNvSpPr>
          <p:nvPr>
            <p:ph type="sldNum" sz="quarter" idx="10"/>
          </p:nvPr>
        </p:nvSpPr>
        <p:spPr>
          <a:noFill/>
          <a:ln>
            <a:miter lim="800000"/>
            <a:headEnd/>
            <a:tailEnd/>
          </a:ln>
        </p:spPr>
        <p:txBody>
          <a:bodyPr/>
          <a:lstStyle/>
          <a:p>
            <a:fld id="{46585251-5814-43D0-9B77-4C17A162A295}" type="slidenum">
              <a:rPr lang="en-US" smtClean="0">
                <a:latin typeface="Arial" pitchFamily="34" charset="0"/>
              </a:rPr>
              <a:pPr/>
              <a:t>8</a:t>
            </a:fld>
            <a:endParaRPr lang="en-US" smtClean="0">
              <a:latin typeface="Arial" pitchFamily="34" charset="0"/>
            </a:endParaRPr>
          </a:p>
        </p:txBody>
      </p:sp>
      <p:sp>
        <p:nvSpPr>
          <p:cNvPr id="5" name="TextBox 4"/>
          <p:cNvSpPr txBox="1"/>
          <p:nvPr/>
        </p:nvSpPr>
        <p:spPr>
          <a:xfrm>
            <a:off x="304800" y="1066800"/>
            <a:ext cx="7836056" cy="400110"/>
          </a:xfrm>
          <a:prstGeom prst="rect">
            <a:avLst/>
          </a:prstGeom>
          <a:noFill/>
        </p:spPr>
        <p:txBody>
          <a:bodyPr wrap="none" rtlCol="0">
            <a:spAutoFit/>
          </a:bodyPr>
          <a:lstStyle/>
          <a:p>
            <a:r>
              <a:rPr lang="en-US" sz="2000" dirty="0" smtClean="0">
                <a:latin typeface="Arial" pitchFamily="34" charset="0"/>
                <a:cs typeface="Arial" pitchFamily="34" charset="0"/>
              </a:rPr>
              <a:t>How does the Autism field compare to more well established fields?</a:t>
            </a:r>
            <a:endParaRPr lang="en-US" sz="20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normAutofit fontScale="90000"/>
          </a:bodyPr>
          <a:lstStyle/>
          <a:p>
            <a:pPr algn="ctr"/>
            <a:r>
              <a:rPr lang="en-US" b="1" dirty="0" smtClean="0">
                <a:latin typeface="Arial" pitchFamily="34" charset="0"/>
                <a:cs typeface="Arial" pitchFamily="34" charset="0"/>
              </a:rPr>
              <a:t>Medical Necessity Transition Timeframe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a:buNone/>
            </a:pPr>
            <a:endParaRPr lang="en-US" b="1" dirty="0"/>
          </a:p>
          <a:p>
            <a:r>
              <a:rPr lang="en-US" b="1" dirty="0">
                <a:latin typeface="Arial" pitchFamily="34" charset="0"/>
                <a:cs typeface="Arial" pitchFamily="34" charset="0"/>
              </a:rPr>
              <a:t>Due to the Kaiser settlement, </a:t>
            </a:r>
            <a:r>
              <a:rPr lang="en-US" b="1" dirty="0" smtClean="0">
                <a:latin typeface="Arial" pitchFamily="34" charset="0"/>
                <a:cs typeface="Arial" pitchFamily="34" charset="0"/>
              </a:rPr>
              <a:t>MCO’s and MBHO’s </a:t>
            </a:r>
            <a:r>
              <a:rPr lang="en-US" b="1" dirty="0">
                <a:latin typeface="Arial" pitchFamily="34" charset="0"/>
                <a:cs typeface="Arial" pitchFamily="34" charset="0"/>
              </a:rPr>
              <a:t>changed to a standard medical necessity definition as of July 1st 2004.</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660</TotalTime>
  <Words>1168</Words>
  <Application>Microsoft Office PowerPoint</Application>
  <PresentationFormat>On-screen Show (4:3)</PresentationFormat>
  <Paragraphs>125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Federal Mental Health and Addiction Equity Act</vt:lpstr>
      <vt:lpstr>The Good</vt:lpstr>
      <vt:lpstr>National Coverage Determination</vt:lpstr>
      <vt:lpstr>The Good</vt:lpstr>
      <vt:lpstr>With the Good comes the Complication</vt:lpstr>
      <vt:lpstr>Health Technology Assessment</vt:lpstr>
      <vt:lpstr>Practice Guidelines </vt:lpstr>
      <vt:lpstr> The Foundational Components Needed to Execute Medical Necessity</vt:lpstr>
      <vt:lpstr>Medical Necessity Transition Timeframe</vt:lpstr>
      <vt:lpstr>“Medical Necessity “ Redefined  </vt:lpstr>
      <vt:lpstr>“Medical Necessity "Definitions- Operationally Defining Key Terms  </vt:lpstr>
      <vt:lpstr>“Medical Necessity "Definitions- Operationally Defining Key Terms  </vt:lpstr>
      <vt:lpstr>Key Operational Terms  </vt:lpstr>
      <vt:lpstr>"Medical Necessity” Definitions – Operationally Defining Key Terms  </vt:lpstr>
      <vt:lpstr>Medical Necessity Denial Categories</vt:lpstr>
      <vt:lpstr>The Next Frontier – Applying Medical Necessity to Chronic Illness</vt:lpstr>
      <vt:lpstr>The Complication</vt:lpstr>
      <vt:lpstr>Rhonda Robinson Beale MD r.robinsonbeale@gmail.com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Necessity</dc:title>
  <dc:creator>Steve Basil</dc:creator>
  <cp:lastModifiedBy>Steve Basil</cp:lastModifiedBy>
  <cp:revision>6</cp:revision>
  <dcterms:created xsi:type="dcterms:W3CDTF">2014-06-13T12:30:42Z</dcterms:created>
  <dcterms:modified xsi:type="dcterms:W3CDTF">2014-09-12T10:16:19Z</dcterms:modified>
</cp:coreProperties>
</file>