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heme/themeOverride3.xml" ContentType="application/vnd.openxmlformats-officedocument.themeOverride+xml"/>
  <Override PartName="/ppt/charts/chart10.xml" ContentType="application/vnd.openxmlformats-officedocument.drawingml.chart+xml"/>
  <Override PartName="/ppt/theme/themeOverride4.xml" ContentType="application/vnd.openxmlformats-officedocument.themeOverride+xml"/>
  <Override PartName="/ppt/charts/chart11.xml" ContentType="application/vnd.openxmlformats-officedocument.drawingml.chart+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theme/themeOverride7.xml" ContentType="application/vnd.openxmlformats-officedocument.themeOverride+xml"/>
  <Override PartName="/ppt/notesSlides/notesSlide8.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drawings/drawing2.xml" ContentType="application/vnd.openxmlformats-officedocument.drawingml.chartshapes+xml"/>
  <Override PartName="/ppt/charts/chart1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7.xml" ContentType="application/vnd.openxmlformats-officedocument.drawingml.chart+xml"/>
  <Override PartName="/ppt/theme/themeOverride8.xml" ContentType="application/vnd.openxmlformats-officedocument.themeOverride+xml"/>
  <Override PartName="/ppt/charts/chart18.xml" ContentType="application/vnd.openxmlformats-officedocument.drawingml.chart+xml"/>
  <Override PartName="/ppt/theme/themeOverride9.xml" ContentType="application/vnd.openxmlformats-officedocument.themeOverride+xml"/>
  <Override PartName="/ppt/charts/chart19.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Override PartName="/ppt/charts/colors14.xml" ContentType="application/vnd.ms-office.chartcolorstyle+xml"/>
  <Override PartName="/ppt/charts/style14.xml" ContentType="application/vnd.ms-office.chartstyle+xml"/>
  <Override PartName="/ppt/charts/colors15.xml" ContentType="application/vnd.ms-office.chartcolorstyle+xml"/>
  <Override PartName="/ppt/charts/style15.xml" ContentType="application/vnd.ms-office.chartstyle+xml"/>
  <Override PartName="/ppt/charts/colors16.xml" ContentType="application/vnd.ms-office.chartcolorstyle+xml"/>
  <Override PartName="/ppt/charts/style16.xml" ContentType="application/vnd.ms-office.chartstyle+xml"/>
  <Override PartName="/ppt/charts/colors17.xml" ContentType="application/vnd.ms-office.chartcolorstyle+xml"/>
  <Override PartName="/ppt/charts/style17.xml" ContentType="application/vnd.ms-office.chartstyle+xml"/>
  <Override PartName="/ppt/charts/colors18.xml" ContentType="application/vnd.ms-office.chartcolorstyle+xml"/>
  <Override PartName="/ppt/charts/style18.xml" ContentType="application/vnd.ms-office.chartstyle+xml"/>
  <Override PartName="/ppt/charts/colors19.xml" ContentType="application/vnd.ms-office.chartcolorstyle+xml"/>
  <Override PartName="/ppt/charts/style19.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 id="2147483650" r:id="rId2"/>
    <p:sldMasterId id="2147483652" r:id="rId3"/>
    <p:sldMasterId id="2147483654" r:id="rId4"/>
    <p:sldMasterId id="2147483656" r:id="rId5"/>
    <p:sldMasterId id="2147483658" r:id="rId6"/>
    <p:sldMasterId id="2147483660" r:id="rId7"/>
  </p:sldMasterIdLst>
  <p:notesMasterIdLst>
    <p:notesMasterId r:id="rId42"/>
  </p:notesMasterIdLst>
  <p:handoutMasterIdLst>
    <p:handoutMasterId r:id="rId43"/>
  </p:handoutMasterIdLst>
  <p:sldIdLst>
    <p:sldId id="268" r:id="rId8"/>
    <p:sldId id="301" r:id="rId9"/>
    <p:sldId id="279" r:id="rId10"/>
    <p:sldId id="304" r:id="rId11"/>
    <p:sldId id="297" r:id="rId12"/>
    <p:sldId id="269" r:id="rId13"/>
    <p:sldId id="271" r:id="rId14"/>
    <p:sldId id="317" r:id="rId15"/>
    <p:sldId id="260" r:id="rId16"/>
    <p:sldId id="305" r:id="rId17"/>
    <p:sldId id="272" r:id="rId18"/>
    <p:sldId id="280" r:id="rId19"/>
    <p:sldId id="298" r:id="rId20"/>
    <p:sldId id="281" r:id="rId21"/>
    <p:sldId id="331" r:id="rId22"/>
    <p:sldId id="330" r:id="rId23"/>
    <p:sldId id="315" r:id="rId24"/>
    <p:sldId id="284" r:id="rId25"/>
    <p:sldId id="285" r:id="rId26"/>
    <p:sldId id="286" r:id="rId27"/>
    <p:sldId id="299" r:id="rId28"/>
    <p:sldId id="287" r:id="rId29"/>
    <p:sldId id="289" r:id="rId30"/>
    <p:sldId id="290" r:id="rId31"/>
    <p:sldId id="291" r:id="rId32"/>
    <p:sldId id="318" r:id="rId33"/>
    <p:sldId id="316" r:id="rId34"/>
    <p:sldId id="296" r:id="rId35"/>
    <p:sldId id="300" r:id="rId36"/>
    <p:sldId id="329" r:id="rId37"/>
    <p:sldId id="328" r:id="rId38"/>
    <p:sldId id="321" r:id="rId39"/>
    <p:sldId id="322" r:id="rId40"/>
    <p:sldId id="325" r:id="rId41"/>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B5C84A9-2C07-B14E-B427-B03F533CC394}">
          <p14:sldIdLst>
            <p14:sldId id="268"/>
            <p14:sldId id="301"/>
            <p14:sldId id="279"/>
            <p14:sldId id="304"/>
            <p14:sldId id="297"/>
            <p14:sldId id="269"/>
            <p14:sldId id="271"/>
            <p14:sldId id="317"/>
            <p14:sldId id="260"/>
            <p14:sldId id="305"/>
            <p14:sldId id="272"/>
            <p14:sldId id="280"/>
            <p14:sldId id="298"/>
            <p14:sldId id="281"/>
            <p14:sldId id="331"/>
            <p14:sldId id="330"/>
            <p14:sldId id="315"/>
            <p14:sldId id="284"/>
            <p14:sldId id="285"/>
            <p14:sldId id="286"/>
            <p14:sldId id="299"/>
            <p14:sldId id="287"/>
            <p14:sldId id="289"/>
            <p14:sldId id="290"/>
            <p14:sldId id="291"/>
            <p14:sldId id="318"/>
            <p14:sldId id="316"/>
            <p14:sldId id="296"/>
            <p14:sldId id="300"/>
            <p14:sldId id="329"/>
          </p14:sldIdLst>
        </p14:section>
        <p14:section name="Untitled Section" id="{5BB242E3-EDA7-48B8-A9FC-63BF55FAB221}">
          <p14:sldIdLst>
            <p14:sldId id="328"/>
            <p14:sldId id="321"/>
            <p14:sldId id="322"/>
            <p14:sldId id="325"/>
          </p14:sldIdLst>
        </p14:section>
      </p14:sectionLst>
    </p:ext>
    <p:ext uri="{EFAFB233-063F-42B5-8137-9DF3F51BA10A}">
      <p15:sldGuideLst xmlns:p15="http://schemas.microsoft.com/office/powerpoint/2012/main" xmlns="">
        <p15:guide id="1" orient="horz" pos="1113">
          <p15:clr>
            <a:srgbClr val="A4A3A4"/>
          </p15:clr>
        </p15:guide>
        <p15:guide id="2" pos="257">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Horvath" initials="JH" lastIdx="11" clrIdx="0"/>
  <p:cmAuthor id="2" name="Devin McBrayer" initials="" lastIdx="1" clrIdx="1"/>
  <p:cmAuthor id="3" name="Trent White" initials="TW" lastIdx="4" clrIdx="2"/>
  <p:cmAuthor id="4" name="jane" initials="j" lastIdx="12" clrIdx="3"/>
  <p:cmAuthor id="5" name="Margaret Nowak" initials="MN" lastIdx="17"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9393"/>
    <a:srgbClr val="E1B700"/>
    <a:srgbClr val="F58220"/>
    <a:srgbClr val="FFCA09"/>
    <a:srgbClr val="FF2F2F"/>
    <a:srgbClr val="A1391B"/>
    <a:srgbClr val="CA7730"/>
    <a:srgbClr val="AD6729"/>
    <a:srgbClr val="EBEBEB"/>
    <a:srgbClr val="EE35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99187" autoAdjust="0"/>
  </p:normalViewPr>
  <p:slideViewPr>
    <p:cSldViewPr snapToGrid="0" showGuides="1">
      <p:cViewPr>
        <p:scale>
          <a:sx n="101" d="100"/>
          <a:sy n="101" d="100"/>
        </p:scale>
        <p:origin x="-84" y="-204"/>
      </p:cViewPr>
      <p:guideLst>
        <p:guide orient="horz" pos="1113"/>
        <p:guide pos="25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88" d="100"/>
          <a:sy n="88" d="100"/>
        </p:scale>
        <p:origin x="284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webdav-breakawaypolicy.egnyte.com/webdav/Shared/Breakaway%20Policy%20Strategies/Clients/MHA/MHA%20Charts.xlsx" TargetMode="External"/></Relationships>
</file>

<file path=ppt/charts/_rels/chart10.xml.rels><?xml version="1.0" encoding="UTF-8" standalone="yes"?>
<Relationships xmlns="http://schemas.openxmlformats.org/package/2006/relationships"><Relationship Id="rId3" Type="http://schemas.microsoft.com/office/2011/relationships/chartColorStyle" Target="colors10.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4.xml"/><Relationship Id="rId4"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microsoft.com/office/2011/relationships/chartColorStyle" Target="colors11.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5.xml"/><Relationship Id="rId4"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microsoft.com/office/2011/relationships/chartColorStyle" Target="colors12.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6.xml"/><Relationship Id="rId4"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microsoft.com/office/2011/relationships/chartColorStyle" Target="colors13.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7.xml"/><Relationship Id="rId4"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https://webdav-breakawaypolicy.egnyte.com/webdav/Shared/Breakaway%20Policy%20Strategies/Clients/MHA/MHA%20Charts.xlsx" TargetMode="External"/></Relationships>
</file>

<file path=ppt/charts/_rels/chart15.xml.rels><?xml version="1.0" encoding="UTF-8" standalone="yes"?>
<Relationships xmlns="http://schemas.openxmlformats.org/package/2006/relationships"><Relationship Id="rId3" Type="http://schemas.microsoft.com/office/2011/relationships/chartColorStyle" Target="colors15.xml"/><Relationship Id="rId2" Type="http://schemas.openxmlformats.org/officeDocument/2006/relationships/chartUserShapes" Target="../drawings/drawing2.xml"/><Relationship Id="rId1" Type="http://schemas.openxmlformats.org/officeDocument/2006/relationships/oleObject" Target="https://webdav-breakawaypolicy.egnyte.com/webdav/Shared/Breakaway%20Policy%20Strategies/Clients/MHA/MHA%20Charts.xlsx" TargetMode="External"/><Relationship Id="rId4"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https://webdav-breakawaypolicy.egnyte.com/webdav/Shared/Breakaway%20Policy%20Strategies/Clients/MHA/MHA%20Charts.xlsx" TargetMode="External"/></Relationships>
</file>

<file path=ppt/charts/_rels/chart17.xml.rels><?xml version="1.0" encoding="UTF-8" standalone="yes"?>
<Relationships xmlns="http://schemas.openxmlformats.org/package/2006/relationships"><Relationship Id="rId3" Type="http://schemas.microsoft.com/office/2011/relationships/chartColorStyle" Target="colors17.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8.xml"/><Relationship Id="rId4"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microsoft.com/office/2011/relationships/chartColorStyle" Target="colors18.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9.xml"/><Relationship Id="rId4"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microsoft.com/office/2011/relationships/chartColorStyle" Target="colors19.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10.xml"/><Relationship Id="rId4"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https://webdav-breakawaypolicy.egnyte.com/webdav/Shared/Breakaway%20Policy%20Strategies/Clients/MHA/MHA%20Charts.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1.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https://webdav-breakawaypolicy.egnyte.com/webdav/Shared/Breakaway%20Policy%20Strategies/Clients/MHA/MHA%20Charts.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2.xml"/><Relationship Id="rId5" Type="http://schemas.microsoft.com/office/2011/relationships/chartStyle" Target="style5.xml"/><Relationship Id="rId4" Type="http://schemas.microsoft.com/office/2011/relationships/chartColorStyle" Target="colors5.xm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https://webdav-breakawaypolicy.egnyte.com/webdav/Shared/Breakaway%20Policy%20Strategies/Clients/MHA/MHA%20Charts.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https://webdav-breakawaypolicy.egnyte.com/webdav/Shared/Breakaway%20Policy%20Strategies/Clients/MHA/MHA%20Charts.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https://webdav-breakawaypolicy.egnyte.com/webdav/Shared/Breakaway%20Policy%20Strategies/Clients/MHA/MHA%20Charts.xlsx" TargetMode="Externa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oleObject" Target="https://webdav-breakawaypolicy.egnyte.com/webdav/Shared/Breakaway%20Policy%20Strategies/Clients/MHA/MHA%20Charts.xlsx" TargetMode="External"/><Relationship Id="rId1" Type="http://schemas.openxmlformats.org/officeDocument/2006/relationships/themeOverride" Target="../theme/themeOverride3.xml"/><Relationship Id="rId4"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Average Coverage Rates of All</a:t>
            </a:r>
            <a:r>
              <a:rPr lang="en-US" sz="1600" baseline="0" dirty="0" smtClean="0"/>
              <a:t> 25</a:t>
            </a:r>
            <a:r>
              <a:rPr lang="en-US" sz="1600" dirty="0" smtClean="0"/>
              <a:t> Behavioral</a:t>
            </a:r>
            <a:r>
              <a:rPr lang="en-US" sz="1600" baseline="0" dirty="0" smtClean="0"/>
              <a:t> Health Therapies</a:t>
            </a:r>
            <a:r>
              <a:rPr lang="en-US" sz="1600" dirty="0" smtClean="0"/>
              <a:t> Within</a:t>
            </a:r>
            <a:r>
              <a:rPr lang="en-US" sz="1600" baseline="0" dirty="0" smtClean="0"/>
              <a:t>  Each </a:t>
            </a:r>
            <a:r>
              <a:rPr lang="en-US" sz="1600" dirty="0" smtClean="0"/>
              <a:t>State</a:t>
            </a:r>
            <a:endParaRPr lang="en-US" sz="1600" dirty="0"/>
          </a:p>
        </c:rich>
      </c:tx>
      <c:layout/>
      <c:overlay val="0"/>
      <c:spPr>
        <a:noFill/>
        <a:ln>
          <a:noFill/>
        </a:ln>
        <a:effectLst/>
      </c:spPr>
    </c:title>
    <c:autoTitleDeleted val="0"/>
    <c:plotArea>
      <c:layout>
        <c:manualLayout>
          <c:layoutTarget val="inner"/>
          <c:xMode val="edge"/>
          <c:yMode val="edge"/>
          <c:x val="8.0008471268805503E-2"/>
          <c:y val="0.14560011334763601"/>
          <c:w val="0.89774481371266501"/>
          <c:h val="0.65452276920306096"/>
        </c:manualLayout>
      </c:layout>
      <c:barChart>
        <c:barDir val="col"/>
        <c:grouping val="clustered"/>
        <c:varyColors val="0"/>
        <c:ser>
          <c:idx val="0"/>
          <c:order val="0"/>
          <c:tx>
            <c:strRef>
              <c:f>'[MHA Charts.xlsx]State Coverage of Each Drug'!$X$2</c:f>
              <c:strCache>
                <c:ptCount val="1"/>
                <c:pt idx="0">
                  <c:v>Average Coverage Rates Across States</c:v>
                </c:pt>
              </c:strCache>
            </c:strRef>
          </c:tx>
          <c:spPr>
            <a:solidFill>
              <a:schemeClr val="accent1"/>
            </a:solidFill>
            <a:ln>
              <a:noFill/>
            </a:ln>
            <a:effectLst/>
          </c:spPr>
          <c:invertIfNegative val="0"/>
          <c:dLbls>
            <c:dLbl>
              <c:idx val="3"/>
              <c:layout>
                <c:manualLayout>
                  <c:x val="-2.2246715018529599E-3"/>
                  <c:y val="1.07426490568989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Drug'!$W$3:$W$11</c:f>
              <c:strCache>
                <c:ptCount val="9"/>
                <c:pt idx="0">
                  <c:v>Arizona</c:v>
                </c:pt>
                <c:pt idx="1">
                  <c:v>California</c:v>
                </c:pt>
                <c:pt idx="2">
                  <c:v>Colorado</c:v>
                </c:pt>
                <c:pt idx="3">
                  <c:v>Illinois</c:v>
                </c:pt>
                <c:pt idx="4">
                  <c:v>Montana </c:v>
                </c:pt>
                <c:pt idx="5">
                  <c:v>Maryland</c:v>
                </c:pt>
                <c:pt idx="6">
                  <c:v>New Jersey</c:v>
                </c:pt>
                <c:pt idx="7">
                  <c:v>New York</c:v>
                </c:pt>
                <c:pt idx="8">
                  <c:v>Texas</c:v>
                </c:pt>
              </c:strCache>
            </c:strRef>
          </c:cat>
          <c:val>
            <c:numRef>
              <c:f>'[MHA Charts.xlsx]State Coverage of Each Drug'!$X$3:$X$11</c:f>
              <c:numCache>
                <c:formatCode>0%</c:formatCode>
                <c:ptCount val="9"/>
                <c:pt idx="0">
                  <c:v>0.87</c:v>
                </c:pt>
                <c:pt idx="1">
                  <c:v>0.62</c:v>
                </c:pt>
                <c:pt idx="2">
                  <c:v>0.62</c:v>
                </c:pt>
                <c:pt idx="3">
                  <c:v>0.95</c:v>
                </c:pt>
                <c:pt idx="4">
                  <c:v>0.84</c:v>
                </c:pt>
                <c:pt idx="5">
                  <c:v>0.83</c:v>
                </c:pt>
                <c:pt idx="6">
                  <c:v>0.79</c:v>
                </c:pt>
                <c:pt idx="7">
                  <c:v>0.75</c:v>
                </c:pt>
                <c:pt idx="8">
                  <c:v>0.79</c:v>
                </c:pt>
              </c:numCache>
            </c:numRef>
          </c:val>
        </c:ser>
        <c:dLbls>
          <c:dLblPos val="outEnd"/>
          <c:showLegendKey val="0"/>
          <c:showVal val="1"/>
          <c:showCatName val="0"/>
          <c:showSerName val="0"/>
          <c:showPercent val="0"/>
          <c:showBubbleSize val="0"/>
        </c:dLbls>
        <c:gapWidth val="219"/>
        <c:overlap val="-27"/>
        <c:axId val="145987072"/>
        <c:axId val="146227584"/>
      </c:barChart>
      <c:catAx>
        <c:axId val="14598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6227584"/>
        <c:crosses val="autoZero"/>
        <c:auto val="1"/>
        <c:lblAlgn val="ctr"/>
        <c:lblOffset val="100"/>
        <c:noMultiLvlLbl val="0"/>
      </c:catAx>
      <c:valAx>
        <c:axId val="14622758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45987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u="none" strike="noStrike" baseline="0" dirty="0">
                <a:effectLst/>
              </a:rPr>
              <a:t>Average </a:t>
            </a:r>
            <a:r>
              <a:rPr lang="en-US" sz="1600" b="1" i="0" u="none" strike="noStrike" baseline="0" dirty="0">
                <a:effectLst/>
              </a:rPr>
              <a:t>Copay</a:t>
            </a:r>
            <a:r>
              <a:rPr lang="en-US" sz="1600" b="0" i="0" u="none" strike="noStrike" baseline="0" dirty="0">
                <a:effectLst/>
              </a:rPr>
              <a:t> Before </a:t>
            </a:r>
            <a:r>
              <a:rPr lang="en-US" sz="1600" b="0" i="0" u="none" strike="noStrike" baseline="0" dirty="0" smtClean="0">
                <a:effectLst/>
              </a:rPr>
              <a:t>Deductible </a:t>
            </a:r>
            <a:r>
              <a:rPr lang="en-US" sz="1600" b="0" i="0" u="none" strike="noStrike" baseline="0" dirty="0">
                <a:effectLst/>
              </a:rPr>
              <a:t>is Met</a:t>
            </a:r>
            <a:r>
              <a:rPr lang="en-US" sz="1600" b="0" i="0" u="none" strike="noStrike" baseline="0" dirty="0"/>
              <a:t> </a:t>
            </a:r>
            <a:endParaRPr lang="en-US" sz="1600" b="0" dirty="0"/>
          </a:p>
        </c:rich>
      </c:tx>
      <c:layout/>
      <c:overlay val="0"/>
      <c:spPr>
        <a:noFill/>
        <a:ln>
          <a:noFill/>
        </a:ln>
        <a:effectLst/>
      </c:spPr>
    </c:title>
    <c:autoTitleDeleted val="0"/>
    <c:plotArea>
      <c:layout/>
      <c:barChart>
        <c:barDir val="col"/>
        <c:grouping val="clustered"/>
        <c:varyColors val="0"/>
        <c:ser>
          <c:idx val="0"/>
          <c:order val="0"/>
          <c:tx>
            <c:strRef>
              <c:f>'[MHA Charts.xlsx]NEW Copay Tables'!$J$3</c:f>
              <c:strCache>
                <c:ptCount val="1"/>
                <c:pt idx="0">
                  <c:v>Mean</c:v>
                </c:pt>
              </c:strCache>
            </c:strRef>
          </c:tx>
          <c:spPr>
            <a:solidFill>
              <a:schemeClr val="accent1"/>
            </a:solidFill>
            <a:ln>
              <a:noFill/>
            </a:ln>
            <a:effectLst/>
          </c:spPr>
          <c:invertIfNegative val="0"/>
          <c:dPt>
            <c:idx val="0"/>
            <c:invertIfNegative val="0"/>
            <c:bubble3D val="0"/>
            <c:spPr>
              <a:solidFill>
                <a:srgbClr val="E1B700"/>
              </a:solidFill>
              <a:ln>
                <a:solidFill>
                  <a:srgbClr val="E1B700"/>
                </a:solidFill>
              </a:ln>
              <a:effectLst/>
            </c:spPr>
          </c:dPt>
          <c:dPt>
            <c:idx val="1"/>
            <c:invertIfNegative val="0"/>
            <c:bubble3D val="0"/>
            <c:spPr>
              <a:solidFill>
                <a:srgbClr val="939393"/>
              </a:solidFill>
              <a:ln>
                <a:solidFill>
                  <a:srgbClr val="939393"/>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Charts.xlsx]NEW Copay Tables'!$K$2:$L$2</c:f>
              <c:strCache>
                <c:ptCount val="2"/>
                <c:pt idx="0">
                  <c:v>Bronze</c:v>
                </c:pt>
                <c:pt idx="1">
                  <c:v>Silver</c:v>
                </c:pt>
              </c:strCache>
            </c:strRef>
          </c:cat>
          <c:val>
            <c:numRef>
              <c:f>'[MHA Charts.xlsx]NEW Copay Tables'!$K$3:$L$3</c:f>
              <c:numCache>
                <c:formatCode>_("$"* #,##0_);_("$"* \(#,##0\);_("$"* "-"??_);_(@_)</c:formatCode>
                <c:ptCount val="2"/>
                <c:pt idx="0">
                  <c:v>30.29</c:v>
                </c:pt>
                <c:pt idx="1">
                  <c:v>17.36</c:v>
                </c:pt>
              </c:numCache>
            </c:numRef>
          </c:val>
        </c:ser>
        <c:dLbls>
          <c:dLblPos val="outEnd"/>
          <c:showLegendKey val="0"/>
          <c:showVal val="1"/>
          <c:showCatName val="0"/>
          <c:showSerName val="0"/>
          <c:showPercent val="0"/>
          <c:showBubbleSize val="0"/>
        </c:dLbls>
        <c:gapWidth val="219"/>
        <c:overlap val="-27"/>
        <c:axId val="147428480"/>
        <c:axId val="147432576"/>
      </c:barChart>
      <c:catAx>
        <c:axId val="147428480"/>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Metal Level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7432576"/>
        <c:crosses val="autoZero"/>
        <c:auto val="1"/>
        <c:lblAlgn val="ctr"/>
        <c:lblOffset val="100"/>
        <c:noMultiLvlLbl val="0"/>
      </c:catAx>
      <c:valAx>
        <c:axId val="147432576"/>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Dollars</a:t>
                </a:r>
              </a:p>
            </c:rich>
          </c:tx>
          <c:layout/>
          <c:overlay val="0"/>
          <c:spPr>
            <a:noFill/>
            <a:ln>
              <a:noFill/>
            </a:ln>
            <a:effectLst/>
          </c:sp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428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u="none" strike="noStrike" baseline="0" dirty="0">
                <a:effectLst/>
              </a:rPr>
              <a:t>Average </a:t>
            </a:r>
            <a:r>
              <a:rPr lang="en-US" sz="1600" b="1" i="0" u="none" strike="noStrike" baseline="0" dirty="0">
                <a:effectLst/>
              </a:rPr>
              <a:t>Coinsurance</a:t>
            </a:r>
            <a:r>
              <a:rPr lang="en-US" sz="1600" b="0" i="0" u="none" strike="noStrike" baseline="0" dirty="0">
                <a:effectLst/>
              </a:rPr>
              <a:t> Before Deductible is Met</a:t>
            </a:r>
            <a:r>
              <a:rPr lang="en-US" sz="1600" b="0" i="0" u="none" strike="noStrike" baseline="0" dirty="0"/>
              <a:t> </a:t>
            </a:r>
            <a:endParaRPr lang="en-US" sz="1600" b="0" dirty="0"/>
          </a:p>
        </c:rich>
      </c:tx>
      <c:layout/>
      <c:overlay val="0"/>
      <c:spPr>
        <a:noFill/>
        <a:ln>
          <a:noFill/>
        </a:ln>
        <a:effectLst/>
      </c:spPr>
    </c:title>
    <c:autoTitleDeleted val="0"/>
    <c:plotArea>
      <c:layout>
        <c:manualLayout>
          <c:layoutTarget val="inner"/>
          <c:xMode val="edge"/>
          <c:yMode val="edge"/>
          <c:x val="0.16617306061815296"/>
          <c:y val="0.20899376533991051"/>
          <c:w val="0.80698681029561992"/>
          <c:h val="0.56479654367657706"/>
        </c:manualLayout>
      </c:layout>
      <c:barChart>
        <c:barDir val="col"/>
        <c:grouping val="clustered"/>
        <c:varyColors val="0"/>
        <c:ser>
          <c:idx val="0"/>
          <c:order val="0"/>
          <c:tx>
            <c:strRef>
              <c:f>'[MHA Charts.xlsx]NEW Copay Tables'!$J$19</c:f>
              <c:strCache>
                <c:ptCount val="1"/>
                <c:pt idx="0">
                  <c:v>Mean</c:v>
                </c:pt>
              </c:strCache>
            </c:strRef>
          </c:tx>
          <c:spPr>
            <a:solidFill>
              <a:schemeClr val="accent1"/>
            </a:solidFill>
            <a:ln>
              <a:noFill/>
            </a:ln>
            <a:effectLst/>
          </c:spPr>
          <c:invertIfNegative val="0"/>
          <c:dPt>
            <c:idx val="0"/>
            <c:invertIfNegative val="0"/>
            <c:bubble3D val="0"/>
            <c:spPr>
              <a:solidFill>
                <a:srgbClr val="E1B700"/>
              </a:solidFill>
              <a:ln>
                <a:solidFill>
                  <a:srgbClr val="E1B700"/>
                </a:solidFill>
              </a:ln>
              <a:effectLst/>
            </c:spPr>
          </c:dPt>
          <c:dPt>
            <c:idx val="1"/>
            <c:invertIfNegative val="0"/>
            <c:bubble3D val="0"/>
            <c:spPr>
              <a:solidFill>
                <a:srgbClr val="939393"/>
              </a:solidFill>
              <a:ln>
                <a:solidFill>
                  <a:srgbClr val="939393"/>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Charts.xlsx]NEW Copay Tables'!$K$18:$L$18</c:f>
              <c:strCache>
                <c:ptCount val="2"/>
                <c:pt idx="0">
                  <c:v>Bronze</c:v>
                </c:pt>
                <c:pt idx="1">
                  <c:v>Silver</c:v>
                </c:pt>
              </c:strCache>
            </c:strRef>
          </c:cat>
          <c:val>
            <c:numRef>
              <c:f>'[MHA Charts.xlsx]NEW Copay Tables'!$K$19:$L$19</c:f>
              <c:numCache>
                <c:formatCode>0%</c:formatCode>
                <c:ptCount val="2"/>
                <c:pt idx="0">
                  <c:v>1</c:v>
                </c:pt>
                <c:pt idx="1">
                  <c:v>1</c:v>
                </c:pt>
              </c:numCache>
            </c:numRef>
          </c:val>
        </c:ser>
        <c:dLbls>
          <c:dLblPos val="outEnd"/>
          <c:showLegendKey val="0"/>
          <c:showVal val="1"/>
          <c:showCatName val="0"/>
          <c:showSerName val="0"/>
          <c:showPercent val="0"/>
          <c:showBubbleSize val="0"/>
        </c:dLbls>
        <c:gapWidth val="219"/>
        <c:overlap val="-27"/>
        <c:axId val="147472768"/>
        <c:axId val="147493248"/>
      </c:barChart>
      <c:catAx>
        <c:axId val="14747276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Metal Level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7493248"/>
        <c:crosses val="autoZero"/>
        <c:auto val="1"/>
        <c:lblAlgn val="ctr"/>
        <c:lblOffset val="100"/>
        <c:noMultiLvlLbl val="0"/>
      </c:catAx>
      <c:valAx>
        <c:axId val="147493248"/>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472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Average </a:t>
            </a:r>
            <a:r>
              <a:rPr lang="en-US" sz="1600" b="1" dirty="0"/>
              <a:t>Copay</a:t>
            </a:r>
            <a:r>
              <a:rPr lang="en-US" sz="1600" dirty="0"/>
              <a:t> After Deductible is Met</a:t>
            </a:r>
          </a:p>
        </c:rich>
      </c:tx>
      <c:layout/>
      <c:overlay val="0"/>
      <c:spPr>
        <a:noFill/>
        <a:ln>
          <a:noFill/>
        </a:ln>
        <a:effectLst/>
      </c:spPr>
    </c:title>
    <c:autoTitleDeleted val="0"/>
    <c:plotArea>
      <c:layout/>
      <c:barChart>
        <c:barDir val="col"/>
        <c:grouping val="clustered"/>
        <c:varyColors val="0"/>
        <c:ser>
          <c:idx val="0"/>
          <c:order val="0"/>
          <c:tx>
            <c:strRef>
              <c:f>'[MHA Charts.xlsx]NEW Copay Tables'!$S$3</c:f>
              <c:strCache>
                <c:ptCount val="1"/>
                <c:pt idx="0">
                  <c:v>Mean</c:v>
                </c:pt>
              </c:strCache>
            </c:strRef>
          </c:tx>
          <c:spPr>
            <a:solidFill>
              <a:schemeClr val="accent1"/>
            </a:solidFill>
            <a:ln>
              <a:noFill/>
            </a:ln>
            <a:effectLst/>
          </c:spPr>
          <c:invertIfNegative val="0"/>
          <c:dPt>
            <c:idx val="0"/>
            <c:invertIfNegative val="0"/>
            <c:bubble3D val="0"/>
            <c:spPr>
              <a:solidFill>
                <a:srgbClr val="E1B700"/>
              </a:solidFill>
              <a:ln>
                <a:solidFill>
                  <a:srgbClr val="E1B700"/>
                </a:solidFill>
              </a:ln>
              <a:effectLst/>
            </c:spPr>
          </c:dPt>
          <c:dPt>
            <c:idx val="1"/>
            <c:invertIfNegative val="0"/>
            <c:bubble3D val="0"/>
            <c:spPr>
              <a:solidFill>
                <a:srgbClr val="939393"/>
              </a:solidFill>
              <a:ln>
                <a:solidFill>
                  <a:srgbClr val="939393"/>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Charts.xlsx]NEW Copay Tables'!$T$1:$U$2</c:f>
              <c:strCache>
                <c:ptCount val="2"/>
                <c:pt idx="0">
                  <c:v>Bronze</c:v>
                </c:pt>
                <c:pt idx="1">
                  <c:v>Silver</c:v>
                </c:pt>
              </c:strCache>
            </c:strRef>
          </c:cat>
          <c:val>
            <c:numRef>
              <c:f>'[MHA Charts.xlsx]NEW Copay Tables'!$T$3:$U$3</c:f>
              <c:numCache>
                <c:formatCode>_("$"* #,##0_);_("$"* \(#,##0\);_("$"* "-"??_);_(@_)</c:formatCode>
                <c:ptCount val="2"/>
                <c:pt idx="0">
                  <c:v>14.22</c:v>
                </c:pt>
                <c:pt idx="1">
                  <c:v>3.43</c:v>
                </c:pt>
              </c:numCache>
            </c:numRef>
          </c:val>
        </c:ser>
        <c:dLbls>
          <c:dLblPos val="outEnd"/>
          <c:showLegendKey val="0"/>
          <c:showVal val="1"/>
          <c:showCatName val="0"/>
          <c:showSerName val="0"/>
          <c:showPercent val="0"/>
          <c:showBubbleSize val="0"/>
        </c:dLbls>
        <c:gapWidth val="219"/>
        <c:overlap val="-27"/>
        <c:axId val="147556224"/>
        <c:axId val="147568512"/>
      </c:barChart>
      <c:catAx>
        <c:axId val="147556224"/>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Metal Level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7568512"/>
        <c:crosses val="autoZero"/>
        <c:auto val="1"/>
        <c:lblAlgn val="ctr"/>
        <c:lblOffset val="100"/>
        <c:noMultiLvlLbl val="0"/>
      </c:catAx>
      <c:valAx>
        <c:axId val="147568512"/>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Dollars</a:t>
                </a:r>
              </a:p>
            </c:rich>
          </c:tx>
          <c:layout/>
          <c:overlay val="0"/>
          <c:spPr>
            <a:noFill/>
            <a:ln>
              <a:noFill/>
            </a:ln>
            <a:effectLst/>
          </c:sp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556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u="none" strike="noStrike" baseline="0" dirty="0">
                <a:effectLst/>
              </a:rPr>
              <a:t>Average </a:t>
            </a:r>
            <a:r>
              <a:rPr lang="en-US" sz="1600" b="1" i="0" u="none" strike="noStrike" baseline="0" dirty="0" smtClean="0">
                <a:effectLst/>
              </a:rPr>
              <a:t>Coinsurance </a:t>
            </a:r>
            <a:r>
              <a:rPr lang="en-US" sz="1600" b="0" i="0" u="none" strike="noStrike" baseline="0" dirty="0" smtClean="0">
                <a:effectLst/>
              </a:rPr>
              <a:t>After </a:t>
            </a:r>
            <a:r>
              <a:rPr lang="en-US" sz="1600" b="0" i="0" u="none" strike="noStrike" baseline="0" dirty="0">
                <a:effectLst/>
              </a:rPr>
              <a:t>Deductible is Met</a:t>
            </a:r>
            <a:r>
              <a:rPr lang="en-US" sz="1600" b="0" i="0" u="none" strike="noStrike" baseline="0" dirty="0"/>
              <a:t> </a:t>
            </a:r>
            <a:endParaRPr lang="en-US" sz="1600" b="0" dirty="0"/>
          </a:p>
        </c:rich>
      </c:tx>
      <c:layout/>
      <c:overlay val="0"/>
      <c:spPr>
        <a:noFill/>
        <a:ln>
          <a:noFill/>
        </a:ln>
        <a:effectLst/>
      </c:spPr>
    </c:title>
    <c:autoTitleDeleted val="0"/>
    <c:plotArea>
      <c:layout/>
      <c:barChart>
        <c:barDir val="col"/>
        <c:grouping val="clustered"/>
        <c:varyColors val="0"/>
        <c:ser>
          <c:idx val="0"/>
          <c:order val="0"/>
          <c:tx>
            <c:strRef>
              <c:f>'[MHA Charts.xlsx]NEW Copay Tables'!$S$19</c:f>
              <c:strCache>
                <c:ptCount val="1"/>
                <c:pt idx="0">
                  <c:v>Mean</c:v>
                </c:pt>
              </c:strCache>
            </c:strRef>
          </c:tx>
          <c:spPr>
            <a:solidFill>
              <a:schemeClr val="accent1"/>
            </a:solidFill>
            <a:ln>
              <a:noFill/>
            </a:ln>
            <a:effectLst/>
          </c:spPr>
          <c:invertIfNegative val="0"/>
          <c:dPt>
            <c:idx val="0"/>
            <c:invertIfNegative val="0"/>
            <c:bubble3D val="0"/>
            <c:spPr>
              <a:solidFill>
                <a:srgbClr val="E1B700"/>
              </a:solidFill>
              <a:ln>
                <a:solidFill>
                  <a:srgbClr val="E1B700"/>
                </a:solidFill>
              </a:ln>
              <a:effectLst/>
            </c:spPr>
          </c:dPt>
          <c:dPt>
            <c:idx val="1"/>
            <c:invertIfNegative val="0"/>
            <c:bubble3D val="0"/>
            <c:spPr>
              <a:solidFill>
                <a:srgbClr val="939393"/>
              </a:solidFill>
              <a:ln>
                <a:solidFill>
                  <a:srgbClr val="939393"/>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Charts.xlsx]NEW Copay Tables'!$T$18:$U$18</c:f>
              <c:strCache>
                <c:ptCount val="2"/>
                <c:pt idx="0">
                  <c:v>Bronze</c:v>
                </c:pt>
                <c:pt idx="1">
                  <c:v>Silver</c:v>
                </c:pt>
              </c:strCache>
            </c:strRef>
          </c:cat>
          <c:val>
            <c:numRef>
              <c:f>'[MHA Charts.xlsx]NEW Copay Tables'!$T$19:$U$19</c:f>
              <c:numCache>
                <c:formatCode>0%</c:formatCode>
                <c:ptCount val="2"/>
                <c:pt idx="0">
                  <c:v>0.23269999999999999</c:v>
                </c:pt>
                <c:pt idx="1">
                  <c:v>0.11260000000000001</c:v>
                </c:pt>
              </c:numCache>
            </c:numRef>
          </c:val>
        </c:ser>
        <c:dLbls>
          <c:dLblPos val="outEnd"/>
          <c:showLegendKey val="0"/>
          <c:showVal val="1"/>
          <c:showCatName val="0"/>
          <c:showSerName val="0"/>
          <c:showPercent val="0"/>
          <c:showBubbleSize val="0"/>
        </c:dLbls>
        <c:gapWidth val="219"/>
        <c:overlap val="-27"/>
        <c:axId val="147604608"/>
        <c:axId val="147641472"/>
      </c:barChart>
      <c:catAx>
        <c:axId val="14760460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Metal Level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7641472"/>
        <c:crosses val="autoZero"/>
        <c:auto val="1"/>
        <c:lblAlgn val="ctr"/>
        <c:lblOffset val="100"/>
        <c:noMultiLvlLbl val="0"/>
      </c:catAx>
      <c:valAx>
        <c:axId val="147641472"/>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604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Utilization Management Rate</a:t>
            </a:r>
            <a:r>
              <a:rPr lang="en-US" sz="1600" baseline="0"/>
              <a:t> Among HMO Plans</a:t>
            </a:r>
            <a:endParaRPr lang="en-US" sz="1600"/>
          </a:p>
        </c:rich>
      </c:tx>
      <c:layout>
        <c:manualLayout>
          <c:xMode val="edge"/>
          <c:yMode val="edge"/>
          <c:x val="0.207777287290103"/>
          <c:y val="2.8087565750752198E-2"/>
        </c:manualLayout>
      </c:layout>
      <c:overlay val="0"/>
      <c:spPr>
        <a:noFill/>
        <a:ln>
          <a:noFill/>
        </a:ln>
        <a:effectLst/>
      </c:spPr>
    </c:title>
    <c:autoTitleDeleted val="0"/>
    <c:plotArea>
      <c:layout>
        <c:manualLayout>
          <c:layoutTarget val="inner"/>
          <c:xMode val="edge"/>
          <c:yMode val="edge"/>
          <c:x val="8.6164114634246794E-2"/>
          <c:y val="0.20002714762752699"/>
          <c:w val="0.89696177912265995"/>
          <c:h val="0.50370183611402997"/>
        </c:manualLayout>
      </c:layout>
      <c:barChart>
        <c:barDir val="col"/>
        <c:grouping val="clustered"/>
        <c:varyColors val="0"/>
        <c:ser>
          <c:idx val="0"/>
          <c:order val="0"/>
          <c:tx>
            <c:strRef>
              <c:f>'[MHA Charts.xlsx]Plan Type Each Drug'!$E$4</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Charts.xlsx]Plan Type Each Drug'!$A$5:$A$29</c:f>
              <c:strCache>
                <c:ptCount val="25"/>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strCache>
            </c:strRef>
          </c:cat>
          <c:val>
            <c:numRef>
              <c:f>'[MHA Charts.xlsx]Plan Type Each Drug'!$E$144:$E$168</c:f>
              <c:numCache>
                <c:formatCode>0%</c:formatCode>
                <c:ptCount val="25"/>
                <c:pt idx="0">
                  <c:v>0.76470588235294101</c:v>
                </c:pt>
                <c:pt idx="1">
                  <c:v>1</c:v>
                </c:pt>
                <c:pt idx="2">
                  <c:v>0.41379310344827602</c:v>
                </c:pt>
                <c:pt idx="3">
                  <c:v>0.34615384615384598</c:v>
                </c:pt>
                <c:pt idx="4">
                  <c:v>0.77272727272727304</c:v>
                </c:pt>
                <c:pt idx="5">
                  <c:v>0</c:v>
                </c:pt>
                <c:pt idx="6">
                  <c:v>0.31034482758620702</c:v>
                </c:pt>
                <c:pt idx="7">
                  <c:v>1</c:v>
                </c:pt>
                <c:pt idx="8">
                  <c:v>0.8125</c:v>
                </c:pt>
                <c:pt idx="9">
                  <c:v>0</c:v>
                </c:pt>
                <c:pt idx="10">
                  <c:v>0.8125</c:v>
                </c:pt>
                <c:pt idx="11">
                  <c:v>0.31034482758620702</c:v>
                </c:pt>
                <c:pt idx="12">
                  <c:v>0</c:v>
                </c:pt>
                <c:pt idx="13">
                  <c:v>0.31034482758620702</c:v>
                </c:pt>
                <c:pt idx="14">
                  <c:v>0.8125</c:v>
                </c:pt>
                <c:pt idx="15">
                  <c:v>0.35714285714285698</c:v>
                </c:pt>
                <c:pt idx="16">
                  <c:v>0.51851851851851904</c:v>
                </c:pt>
                <c:pt idx="17">
                  <c:v>0.8</c:v>
                </c:pt>
                <c:pt idx="18">
                  <c:v>0.57142857142857195</c:v>
                </c:pt>
                <c:pt idx="19">
                  <c:v>0.62068965517241403</c:v>
                </c:pt>
                <c:pt idx="20">
                  <c:v>0</c:v>
                </c:pt>
                <c:pt idx="21">
                  <c:v>0.8125</c:v>
                </c:pt>
                <c:pt idx="22">
                  <c:v>0.66666666666666696</c:v>
                </c:pt>
                <c:pt idx="23">
                  <c:v>0.31034482758620702</c:v>
                </c:pt>
                <c:pt idx="24">
                  <c:v>0.53846153846153799</c:v>
                </c:pt>
              </c:numCache>
            </c:numRef>
          </c:val>
        </c:ser>
        <c:dLbls>
          <c:dLblPos val="outEnd"/>
          <c:showLegendKey val="0"/>
          <c:showVal val="1"/>
          <c:showCatName val="0"/>
          <c:showSerName val="0"/>
          <c:showPercent val="0"/>
          <c:showBubbleSize val="0"/>
        </c:dLbls>
        <c:gapWidth val="219"/>
        <c:overlap val="-27"/>
        <c:axId val="147737216"/>
        <c:axId val="147765120"/>
      </c:barChart>
      <c:catAx>
        <c:axId val="1477372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a:t>
                </a:r>
              </a:p>
            </c:rich>
          </c:tx>
          <c:layout>
            <c:manualLayout>
              <c:xMode val="edge"/>
              <c:yMode val="edge"/>
              <c:x val="0.50088531683399296"/>
              <c:y val="0.84164333624963605"/>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7765120"/>
        <c:crosses val="autoZero"/>
        <c:auto val="1"/>
        <c:lblAlgn val="ctr"/>
        <c:lblOffset val="100"/>
        <c:noMultiLvlLbl val="0"/>
      </c:catAx>
      <c:valAx>
        <c:axId val="147765120"/>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37216"/>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Utilization Management Rate</a:t>
            </a:r>
            <a:r>
              <a:rPr lang="en-US" sz="1600" baseline="0"/>
              <a:t> Among PPO Plans</a:t>
            </a:r>
            <a:endParaRPr lang="en-US" sz="1600"/>
          </a:p>
        </c:rich>
      </c:tx>
      <c:layout/>
      <c:overlay val="0"/>
      <c:spPr>
        <a:noFill/>
        <a:ln>
          <a:noFill/>
        </a:ln>
        <a:effectLst/>
      </c:spPr>
    </c:title>
    <c:autoTitleDeleted val="0"/>
    <c:plotArea>
      <c:layout>
        <c:manualLayout>
          <c:layoutTarget val="inner"/>
          <c:xMode val="edge"/>
          <c:yMode val="edge"/>
          <c:x val="8.6164114634246794E-2"/>
          <c:y val="0.19245182934810301"/>
          <c:w val="0.89696177912265995"/>
          <c:h val="0.58783006454901798"/>
        </c:manualLayout>
      </c:layout>
      <c:barChart>
        <c:barDir val="col"/>
        <c:grouping val="clustered"/>
        <c:varyColors val="0"/>
        <c:ser>
          <c:idx val="0"/>
          <c:order val="0"/>
          <c:tx>
            <c:strRef>
              <c:f>'[MHA Charts.xlsx]Plan Type Each Drug'!$E$4</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Charts.xlsx]Plan Type Each Drug'!$A$5:$A$29</c:f>
              <c:strCache>
                <c:ptCount val="25"/>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strCache>
            </c:strRef>
          </c:cat>
          <c:val>
            <c:numRef>
              <c:f>'[MHA Charts.xlsx]Plan Type Each Drug'!$E$180:$E$204</c:f>
              <c:numCache>
                <c:formatCode>0%</c:formatCode>
                <c:ptCount val="25"/>
                <c:pt idx="0">
                  <c:v>0.77777777777777801</c:v>
                </c:pt>
                <c:pt idx="1">
                  <c:v>0.85714285714285698</c:v>
                </c:pt>
                <c:pt idx="2">
                  <c:v>0.20833333333333301</c:v>
                </c:pt>
                <c:pt idx="3">
                  <c:v>0.26086956521739102</c:v>
                </c:pt>
                <c:pt idx="4">
                  <c:v>0.42857142857142899</c:v>
                </c:pt>
                <c:pt idx="5">
                  <c:v>4.3478260869565202E-2</c:v>
                </c:pt>
                <c:pt idx="6">
                  <c:v>8.3333333333333301E-2</c:v>
                </c:pt>
                <c:pt idx="7">
                  <c:v>1</c:v>
                </c:pt>
                <c:pt idx="8">
                  <c:v>0.94444444444444398</c:v>
                </c:pt>
                <c:pt idx="9">
                  <c:v>0</c:v>
                </c:pt>
                <c:pt idx="10">
                  <c:v>0.88888888888888895</c:v>
                </c:pt>
                <c:pt idx="11">
                  <c:v>0.125</c:v>
                </c:pt>
                <c:pt idx="12">
                  <c:v>0</c:v>
                </c:pt>
                <c:pt idx="13">
                  <c:v>0.125</c:v>
                </c:pt>
                <c:pt idx="14">
                  <c:v>0.69230769230769196</c:v>
                </c:pt>
                <c:pt idx="15">
                  <c:v>8.3333333333333301E-2</c:v>
                </c:pt>
                <c:pt idx="16">
                  <c:v>0.29166666666666702</c:v>
                </c:pt>
                <c:pt idx="17">
                  <c:v>0.9375</c:v>
                </c:pt>
                <c:pt idx="18">
                  <c:v>0.5625</c:v>
                </c:pt>
                <c:pt idx="19">
                  <c:v>0.29166666666666702</c:v>
                </c:pt>
                <c:pt idx="20">
                  <c:v>0</c:v>
                </c:pt>
                <c:pt idx="21">
                  <c:v>0.9375</c:v>
                </c:pt>
                <c:pt idx="22">
                  <c:v>0.375</c:v>
                </c:pt>
                <c:pt idx="23">
                  <c:v>4.1666666666666699E-2</c:v>
                </c:pt>
                <c:pt idx="24">
                  <c:v>0.375</c:v>
                </c:pt>
              </c:numCache>
            </c:numRef>
          </c:val>
        </c:ser>
        <c:dLbls>
          <c:dLblPos val="outEnd"/>
          <c:showLegendKey val="0"/>
          <c:showVal val="1"/>
          <c:showCatName val="0"/>
          <c:showSerName val="0"/>
          <c:showPercent val="0"/>
          <c:showBubbleSize val="0"/>
        </c:dLbls>
        <c:gapWidth val="219"/>
        <c:overlap val="-27"/>
        <c:axId val="147825792"/>
        <c:axId val="147841408"/>
      </c:barChart>
      <c:catAx>
        <c:axId val="1478257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a:t>
                </a:r>
              </a:p>
            </c:rich>
          </c:tx>
          <c:layout>
            <c:manualLayout>
              <c:xMode val="edge"/>
              <c:yMode val="edge"/>
              <c:x val="0.50088535711785698"/>
              <c:y val="0.92913242307966104"/>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7841408"/>
        <c:crosses val="autoZero"/>
        <c:auto val="1"/>
        <c:lblAlgn val="ctr"/>
        <c:lblOffset val="100"/>
        <c:noMultiLvlLbl val="0"/>
      </c:catAx>
      <c:valAx>
        <c:axId val="147841408"/>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825792"/>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Rates of Utilization Management</a:t>
            </a:r>
            <a:r>
              <a:rPr lang="en-US" sz="1800" baseline="0" dirty="0"/>
              <a:t> </a:t>
            </a:r>
            <a:r>
              <a:rPr lang="en-US" sz="1800" baseline="0" dirty="0" smtClean="0"/>
              <a:t>Type of UM By </a:t>
            </a:r>
            <a:r>
              <a:rPr lang="en-US" sz="1800" baseline="0" dirty="0"/>
              <a:t>State</a:t>
            </a:r>
            <a:endParaRPr lang="en-US" sz="1800" dirty="0"/>
          </a:p>
        </c:rich>
      </c:tx>
      <c:layout/>
      <c:overlay val="0"/>
      <c:spPr>
        <a:noFill/>
        <a:ln>
          <a:noFill/>
        </a:ln>
        <a:effectLst/>
      </c:spPr>
    </c:title>
    <c:autoTitleDeleted val="0"/>
    <c:plotArea>
      <c:layout/>
      <c:barChart>
        <c:barDir val="col"/>
        <c:grouping val="clustered"/>
        <c:varyColors val="0"/>
        <c:ser>
          <c:idx val="0"/>
          <c:order val="0"/>
          <c:tx>
            <c:strRef>
              <c:f>'[MHA Charts.xlsx]State QL Each Drug'!$W$3</c:f>
              <c:strCache>
                <c:ptCount val="1"/>
                <c:pt idx="0">
                  <c:v>Quantity Limits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QL Each Drug'!$V$4:$V$12</c:f>
              <c:strCache>
                <c:ptCount val="9"/>
                <c:pt idx="0">
                  <c:v>Arizona</c:v>
                </c:pt>
                <c:pt idx="1">
                  <c:v>California</c:v>
                </c:pt>
                <c:pt idx="2">
                  <c:v>Colorado</c:v>
                </c:pt>
                <c:pt idx="3">
                  <c:v>Illinois</c:v>
                </c:pt>
                <c:pt idx="4">
                  <c:v>Montana </c:v>
                </c:pt>
                <c:pt idx="5">
                  <c:v>Maryland</c:v>
                </c:pt>
                <c:pt idx="6">
                  <c:v>New Jersey</c:v>
                </c:pt>
                <c:pt idx="7">
                  <c:v>New York</c:v>
                </c:pt>
                <c:pt idx="8">
                  <c:v>Texas</c:v>
                </c:pt>
              </c:strCache>
            </c:strRef>
          </c:cat>
          <c:val>
            <c:numRef>
              <c:f>'[MHA Charts.xlsx]State QL Each Drug'!$W$4:$W$12</c:f>
              <c:numCache>
                <c:formatCode>0%</c:formatCode>
                <c:ptCount val="9"/>
                <c:pt idx="0">
                  <c:v>0.51714285714285702</c:v>
                </c:pt>
                <c:pt idx="1">
                  <c:v>0.36895238095238098</c:v>
                </c:pt>
                <c:pt idx="2">
                  <c:v>0.36274509803921601</c:v>
                </c:pt>
                <c:pt idx="3">
                  <c:v>0.504285714285714</c:v>
                </c:pt>
                <c:pt idx="4">
                  <c:v>0.119318181818182</c:v>
                </c:pt>
                <c:pt idx="5">
                  <c:v>0.36875000000000002</c:v>
                </c:pt>
                <c:pt idx="6">
                  <c:v>4.5454545454545497E-2</c:v>
                </c:pt>
                <c:pt idx="7">
                  <c:v>7.4999999999999997E-2</c:v>
                </c:pt>
                <c:pt idx="8">
                  <c:v>0.42428571428571399</c:v>
                </c:pt>
              </c:numCache>
            </c:numRef>
          </c:val>
        </c:ser>
        <c:ser>
          <c:idx val="1"/>
          <c:order val="1"/>
          <c:tx>
            <c:strRef>
              <c:f>'[MHA Charts.xlsx]State QL Each Drug'!$X$3</c:f>
              <c:strCache>
                <c:ptCount val="1"/>
                <c:pt idx="0">
                  <c:v>Step Therapy</c:v>
                </c:pt>
              </c:strCache>
            </c:strRef>
          </c:tx>
          <c:spPr>
            <a:solidFill>
              <a:schemeClr val="accent2"/>
            </a:solidFill>
            <a:ln>
              <a:noFill/>
            </a:ln>
            <a:effectLst/>
          </c:spPr>
          <c:invertIfNegative val="0"/>
          <c:dLbls>
            <c:dLbl>
              <c:idx val="1"/>
              <c:layout>
                <c:manualLayout>
                  <c:x val="2.0027473909484E-3"/>
                  <c:y val="-1.50973541589645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8.0109895637937301E-3"/>
                  <c:y val="-8.6270595194082606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2.2030221300432602E-2"/>
                  <c:y val="2.1567648798520599E-3"/>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6.7412477179324262E-2"/>
                      <c:h val="4.212161810351079E-2"/>
                    </c:manualLayout>
                  </c15:layout>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QL Each Drug'!$V$4:$V$12</c:f>
              <c:strCache>
                <c:ptCount val="9"/>
                <c:pt idx="0">
                  <c:v>Arizona</c:v>
                </c:pt>
                <c:pt idx="1">
                  <c:v>California</c:v>
                </c:pt>
                <c:pt idx="2">
                  <c:v>Colorado</c:v>
                </c:pt>
                <c:pt idx="3">
                  <c:v>Illinois</c:v>
                </c:pt>
                <c:pt idx="4">
                  <c:v>Montana </c:v>
                </c:pt>
                <c:pt idx="5">
                  <c:v>Maryland</c:v>
                </c:pt>
                <c:pt idx="6">
                  <c:v>New Jersey</c:v>
                </c:pt>
                <c:pt idx="7">
                  <c:v>New York</c:v>
                </c:pt>
                <c:pt idx="8">
                  <c:v>Texas</c:v>
                </c:pt>
              </c:strCache>
            </c:strRef>
          </c:cat>
          <c:val>
            <c:numRef>
              <c:f>'[MHA Charts.xlsx]State QL Each Drug'!$X$4:$X$12</c:f>
              <c:numCache>
                <c:formatCode>0%</c:formatCode>
                <c:ptCount val="9"/>
                <c:pt idx="0">
                  <c:v>9.8571428571428601E-2</c:v>
                </c:pt>
                <c:pt idx="1">
                  <c:v>0.16</c:v>
                </c:pt>
                <c:pt idx="2">
                  <c:v>1.4705882352941201E-2</c:v>
                </c:pt>
                <c:pt idx="3">
                  <c:v>0.19642857142857101</c:v>
                </c:pt>
                <c:pt idx="4">
                  <c:v>0.21022727272727301</c:v>
                </c:pt>
                <c:pt idx="5">
                  <c:v>3.3333333333333298E-2</c:v>
                </c:pt>
                <c:pt idx="6">
                  <c:v>0</c:v>
                </c:pt>
                <c:pt idx="7">
                  <c:v>0.17333333333333301</c:v>
                </c:pt>
                <c:pt idx="8">
                  <c:v>0.163333333333333</c:v>
                </c:pt>
              </c:numCache>
            </c:numRef>
          </c:val>
        </c:ser>
        <c:ser>
          <c:idx val="2"/>
          <c:order val="2"/>
          <c:tx>
            <c:strRef>
              <c:f>'[MHA Charts.xlsx]State QL Each Drug'!$Y$3</c:f>
              <c:strCache>
                <c:ptCount val="1"/>
                <c:pt idx="0">
                  <c:v>Prior Authorization</c:v>
                </c:pt>
              </c:strCache>
            </c:strRef>
          </c:tx>
          <c:spPr>
            <a:solidFill>
              <a:schemeClr val="accent3"/>
            </a:solidFill>
            <a:ln>
              <a:noFill/>
            </a:ln>
            <a:effectLst/>
          </c:spPr>
          <c:invertIfNegative val="0"/>
          <c:dLbls>
            <c:dLbl>
              <c:idx val="1"/>
              <c:layout>
                <c:manualLayout>
                  <c:x val="1.4019231736639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1.4019231736639E-2"/>
                  <c:y val="4.313529759704130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1.0013736954742201E-2"/>
                  <c:y val="-2.15676487985222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QL Each Drug'!$V$4:$V$12</c:f>
              <c:strCache>
                <c:ptCount val="9"/>
                <c:pt idx="0">
                  <c:v>Arizona</c:v>
                </c:pt>
                <c:pt idx="1">
                  <c:v>California</c:v>
                </c:pt>
                <c:pt idx="2">
                  <c:v>Colorado</c:v>
                </c:pt>
                <c:pt idx="3">
                  <c:v>Illinois</c:v>
                </c:pt>
                <c:pt idx="4">
                  <c:v>Montana </c:v>
                </c:pt>
                <c:pt idx="5">
                  <c:v>Maryland</c:v>
                </c:pt>
                <c:pt idx="6">
                  <c:v>New Jersey</c:v>
                </c:pt>
                <c:pt idx="7">
                  <c:v>New York</c:v>
                </c:pt>
                <c:pt idx="8">
                  <c:v>Texas</c:v>
                </c:pt>
              </c:strCache>
            </c:strRef>
          </c:cat>
          <c:val>
            <c:numRef>
              <c:f>'[MHA Charts.xlsx]State QL Each Drug'!$Y$4:$Y$12</c:f>
              <c:numCache>
                <c:formatCode>0%</c:formatCode>
                <c:ptCount val="9"/>
                <c:pt idx="0">
                  <c:v>0.151428571428571</c:v>
                </c:pt>
                <c:pt idx="1">
                  <c:v>0.12609523809523801</c:v>
                </c:pt>
                <c:pt idx="2">
                  <c:v>1.4705882352941201E-2</c:v>
                </c:pt>
                <c:pt idx="3">
                  <c:v>9.5000000000000001E-2</c:v>
                </c:pt>
                <c:pt idx="4">
                  <c:v>3.4090909090909102E-2</c:v>
                </c:pt>
                <c:pt idx="5">
                  <c:v>3.3333333333333298E-2</c:v>
                </c:pt>
                <c:pt idx="6">
                  <c:v>0.18181818181818199</c:v>
                </c:pt>
                <c:pt idx="7">
                  <c:v>4.1666666666666699E-2</c:v>
                </c:pt>
                <c:pt idx="8">
                  <c:v>0</c:v>
                </c:pt>
              </c:numCache>
            </c:numRef>
          </c:val>
        </c:ser>
        <c:dLbls>
          <c:dLblPos val="outEnd"/>
          <c:showLegendKey val="0"/>
          <c:showVal val="1"/>
          <c:showCatName val="0"/>
          <c:showSerName val="0"/>
          <c:showPercent val="0"/>
          <c:showBubbleSize val="0"/>
        </c:dLbls>
        <c:gapWidth val="219"/>
        <c:overlap val="-27"/>
        <c:axId val="148285312"/>
        <c:axId val="148307968"/>
      </c:barChart>
      <c:catAx>
        <c:axId val="14828531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State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8307968"/>
        <c:crosses val="autoZero"/>
        <c:auto val="1"/>
        <c:lblAlgn val="ctr"/>
        <c:lblOffset val="100"/>
        <c:noMultiLvlLbl val="0"/>
      </c:catAx>
      <c:valAx>
        <c:axId val="148307968"/>
        <c:scaling>
          <c:orientation val="minMax"/>
          <c:max val="1"/>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285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Coverage Rate</a:t>
            </a:r>
            <a:r>
              <a:rPr lang="en-US" baseline="0" dirty="0"/>
              <a:t> Among </a:t>
            </a:r>
            <a:r>
              <a:rPr lang="en-US" baseline="0" dirty="0" smtClean="0"/>
              <a:t>8 Colorado </a:t>
            </a:r>
            <a:r>
              <a:rPr lang="en-US" baseline="0" dirty="0"/>
              <a:t>Plans by Metal Level</a:t>
            </a:r>
            <a:endParaRPr lang="en-US" dirty="0"/>
          </a:p>
        </c:rich>
      </c:tx>
      <c:layout/>
      <c:overlay val="0"/>
      <c:spPr>
        <a:noFill/>
        <a:ln>
          <a:noFill/>
        </a:ln>
        <a:effectLst/>
      </c:spPr>
    </c:title>
    <c:autoTitleDeleted val="0"/>
    <c:plotArea>
      <c:layout>
        <c:manualLayout>
          <c:layoutTarget val="inner"/>
          <c:xMode val="edge"/>
          <c:yMode val="edge"/>
          <c:x val="8.6164114634246794E-2"/>
          <c:y val="0.17171296296296301"/>
          <c:w val="0.89696177912265995"/>
          <c:h val="0.54900433828888295"/>
        </c:manualLayout>
      </c:layout>
      <c:barChart>
        <c:barDir val="col"/>
        <c:grouping val="clustered"/>
        <c:varyColors val="0"/>
        <c:ser>
          <c:idx val="1"/>
          <c:order val="0"/>
          <c:tx>
            <c:strRef>
              <c:f>'[MHA Charts.xlsx]State Coverage of Each Drug'!$AL$2</c:f>
              <c:strCache>
                <c:ptCount val="1"/>
                <c:pt idx="0">
                  <c:v>Bronze</c:v>
                </c:pt>
              </c:strCache>
            </c:strRef>
          </c:tx>
          <c:spPr>
            <a:solidFill>
              <a:srgbClr val="E1B700"/>
            </a:solidFill>
            <a:ln>
              <a:solidFill>
                <a:srgbClr val="E1B7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Drug'!$A$3:$A$28</c:f>
              <c:strCache>
                <c:ptCount val="26"/>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pt idx="25">
                  <c:v>Average</c:v>
                </c:pt>
              </c:strCache>
            </c:strRef>
          </c:cat>
          <c:val>
            <c:numRef>
              <c:f>'[MHA Charts.xlsx]State Coverage of Each Drug'!$AL$69:$AL$94</c:f>
              <c:numCache>
                <c:formatCode>0%</c:formatCode>
                <c:ptCount val="26"/>
                <c:pt idx="0">
                  <c:v>0</c:v>
                </c:pt>
                <c:pt idx="1">
                  <c:v>0</c:v>
                </c:pt>
                <c:pt idx="2">
                  <c:v>1</c:v>
                </c:pt>
                <c:pt idx="3">
                  <c:v>0.75</c:v>
                </c:pt>
                <c:pt idx="4">
                  <c:v>1</c:v>
                </c:pt>
                <c:pt idx="5">
                  <c:v>0.75</c:v>
                </c:pt>
                <c:pt idx="6">
                  <c:v>1</c:v>
                </c:pt>
                <c:pt idx="7">
                  <c:v>0</c:v>
                </c:pt>
                <c:pt idx="8">
                  <c:v>0</c:v>
                </c:pt>
                <c:pt idx="9">
                  <c:v>1</c:v>
                </c:pt>
                <c:pt idx="10">
                  <c:v>0</c:v>
                </c:pt>
                <c:pt idx="11">
                  <c:v>1</c:v>
                </c:pt>
                <c:pt idx="12">
                  <c:v>0.75</c:v>
                </c:pt>
                <c:pt idx="13">
                  <c:v>1</c:v>
                </c:pt>
                <c:pt idx="14">
                  <c:v>0.5</c:v>
                </c:pt>
                <c:pt idx="15">
                  <c:v>1</c:v>
                </c:pt>
                <c:pt idx="16">
                  <c:v>1</c:v>
                </c:pt>
                <c:pt idx="17">
                  <c:v>0</c:v>
                </c:pt>
                <c:pt idx="18">
                  <c:v>0</c:v>
                </c:pt>
                <c:pt idx="19">
                  <c:v>1</c:v>
                </c:pt>
                <c:pt idx="20">
                  <c:v>0.75</c:v>
                </c:pt>
                <c:pt idx="21">
                  <c:v>0</c:v>
                </c:pt>
                <c:pt idx="22">
                  <c:v>1</c:v>
                </c:pt>
                <c:pt idx="23">
                  <c:v>1</c:v>
                </c:pt>
                <c:pt idx="24">
                  <c:v>0.75</c:v>
                </c:pt>
                <c:pt idx="25">
                  <c:v>0.61</c:v>
                </c:pt>
              </c:numCache>
            </c:numRef>
          </c:val>
        </c:ser>
        <c:ser>
          <c:idx val="0"/>
          <c:order val="1"/>
          <c:tx>
            <c:strRef>
              <c:f>'[MHA Charts.xlsx]State Coverage of Each Drug'!$AN$2</c:f>
              <c:strCache>
                <c:ptCount val="1"/>
                <c:pt idx="0">
                  <c:v>Silver</c:v>
                </c:pt>
              </c:strCache>
            </c:strRef>
          </c:tx>
          <c:spPr>
            <a:solidFill>
              <a:srgbClr val="939393"/>
            </a:solidFill>
            <a:ln>
              <a:solidFill>
                <a:srgbClr val="939393"/>
              </a:solidFill>
            </a:ln>
            <a:effectLst/>
          </c:spPr>
          <c:invertIfNegative val="0"/>
          <c:dLbls>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layout>
                <c:manualLayout>
                  <c:x val="8.7191360320241704E-3"/>
                  <c:y val="-2.8320799583141602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Drug'!$A$3:$A$28</c:f>
              <c:strCache>
                <c:ptCount val="26"/>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pt idx="25">
                  <c:v>Average</c:v>
                </c:pt>
              </c:strCache>
            </c:strRef>
          </c:cat>
          <c:val>
            <c:numRef>
              <c:f>'[MHA Charts.xlsx]State Coverage of Each Drug'!$AN$69:$AN$94</c:f>
              <c:numCache>
                <c:formatCode>0%</c:formatCode>
                <c:ptCount val="26"/>
                <c:pt idx="0">
                  <c:v>0</c:v>
                </c:pt>
                <c:pt idx="1">
                  <c:v>0</c:v>
                </c:pt>
                <c:pt idx="2">
                  <c:v>1</c:v>
                </c:pt>
                <c:pt idx="3">
                  <c:v>0.75</c:v>
                </c:pt>
                <c:pt idx="4">
                  <c:v>1</c:v>
                </c:pt>
                <c:pt idx="5">
                  <c:v>0.75</c:v>
                </c:pt>
                <c:pt idx="6">
                  <c:v>1</c:v>
                </c:pt>
                <c:pt idx="7">
                  <c:v>0</c:v>
                </c:pt>
                <c:pt idx="8">
                  <c:v>0</c:v>
                </c:pt>
                <c:pt idx="9">
                  <c:v>1</c:v>
                </c:pt>
                <c:pt idx="10">
                  <c:v>0</c:v>
                </c:pt>
                <c:pt idx="11">
                  <c:v>1</c:v>
                </c:pt>
                <c:pt idx="12">
                  <c:v>1</c:v>
                </c:pt>
                <c:pt idx="13">
                  <c:v>1</c:v>
                </c:pt>
                <c:pt idx="14">
                  <c:v>0.5</c:v>
                </c:pt>
                <c:pt idx="15">
                  <c:v>1</c:v>
                </c:pt>
                <c:pt idx="16">
                  <c:v>1</c:v>
                </c:pt>
                <c:pt idx="17">
                  <c:v>0</c:v>
                </c:pt>
                <c:pt idx="18">
                  <c:v>0</c:v>
                </c:pt>
                <c:pt idx="19">
                  <c:v>1</c:v>
                </c:pt>
                <c:pt idx="20">
                  <c:v>0.75</c:v>
                </c:pt>
                <c:pt idx="21">
                  <c:v>0</c:v>
                </c:pt>
                <c:pt idx="22">
                  <c:v>1</c:v>
                </c:pt>
                <c:pt idx="23">
                  <c:v>1</c:v>
                </c:pt>
                <c:pt idx="24">
                  <c:v>0.75</c:v>
                </c:pt>
                <c:pt idx="25">
                  <c:v>0.62</c:v>
                </c:pt>
              </c:numCache>
            </c:numRef>
          </c:val>
        </c:ser>
        <c:dLbls>
          <c:dLblPos val="outEnd"/>
          <c:showLegendKey val="0"/>
          <c:showVal val="1"/>
          <c:showCatName val="0"/>
          <c:showSerName val="0"/>
          <c:showPercent val="0"/>
          <c:showBubbleSize val="0"/>
        </c:dLbls>
        <c:gapWidth val="219"/>
        <c:overlap val="-27"/>
        <c:axId val="148750336"/>
        <c:axId val="148752256"/>
      </c:barChart>
      <c:catAx>
        <c:axId val="1487503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a:t>
                </a:r>
              </a:p>
            </c:rich>
          </c:tx>
          <c:layout>
            <c:manualLayout>
              <c:xMode val="edge"/>
              <c:yMode val="edge"/>
              <c:x val="0.50088531683399296"/>
              <c:y val="0.84164333624963605"/>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752256"/>
        <c:crosses val="autoZero"/>
        <c:auto val="1"/>
        <c:lblAlgn val="ctr"/>
        <c:lblOffset val="100"/>
        <c:noMultiLvlLbl val="0"/>
      </c:catAx>
      <c:valAx>
        <c:axId val="148752256"/>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750336"/>
        <c:crosses val="autoZero"/>
        <c:crossBetween val="between"/>
      </c:valAx>
      <c:spPr>
        <a:noFill/>
        <a:ln>
          <a:noFill/>
        </a:ln>
        <a:effectLst/>
      </c:spPr>
    </c:plotArea>
    <c:legend>
      <c:legendPos val="b"/>
      <c:layout>
        <c:manualLayout>
          <c:xMode val="edge"/>
          <c:yMode val="edge"/>
          <c:x val="0.46963886876088401"/>
          <c:y val="0.91261519393409096"/>
          <c:w val="0.202057399455077"/>
          <c:h val="4.778025816597770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Coverage Rate</a:t>
            </a:r>
            <a:r>
              <a:rPr lang="en-US" baseline="0" dirty="0"/>
              <a:t> Among </a:t>
            </a:r>
            <a:r>
              <a:rPr lang="en-US" baseline="0" dirty="0" smtClean="0"/>
              <a:t>8 Illinois </a:t>
            </a:r>
            <a:r>
              <a:rPr lang="en-US" baseline="0" dirty="0"/>
              <a:t>Plans by Metal Level</a:t>
            </a:r>
            <a:endParaRPr lang="en-US" dirty="0"/>
          </a:p>
        </c:rich>
      </c:tx>
      <c:layout/>
      <c:overlay val="0"/>
      <c:spPr>
        <a:noFill/>
        <a:ln>
          <a:noFill/>
        </a:ln>
        <a:effectLst/>
      </c:spPr>
    </c:title>
    <c:autoTitleDeleted val="0"/>
    <c:plotArea>
      <c:layout>
        <c:manualLayout>
          <c:layoutTarget val="inner"/>
          <c:xMode val="edge"/>
          <c:yMode val="edge"/>
          <c:x val="8.6164114634246794E-2"/>
          <c:y val="0.17171296296296301"/>
          <c:w val="0.89696177912265995"/>
          <c:h val="0.54900433828888295"/>
        </c:manualLayout>
      </c:layout>
      <c:barChart>
        <c:barDir val="col"/>
        <c:grouping val="clustered"/>
        <c:varyColors val="0"/>
        <c:ser>
          <c:idx val="1"/>
          <c:order val="0"/>
          <c:tx>
            <c:strRef>
              <c:f>'[MHA Charts.xlsx]State Coverage of Each Drug'!$AL$2</c:f>
              <c:strCache>
                <c:ptCount val="1"/>
                <c:pt idx="0">
                  <c:v>Bronze</c:v>
                </c:pt>
              </c:strCache>
            </c:strRef>
          </c:tx>
          <c:spPr>
            <a:solidFill>
              <a:srgbClr val="E1B700"/>
            </a:solidFill>
            <a:ln>
              <a:solidFill>
                <a:srgbClr val="E1B7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Drug'!$A$3:$A$28</c:f>
              <c:strCache>
                <c:ptCount val="26"/>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pt idx="25">
                  <c:v>Average</c:v>
                </c:pt>
              </c:strCache>
            </c:strRef>
          </c:cat>
          <c:val>
            <c:numRef>
              <c:f>'[MHA Charts.xlsx]State Coverage of Each Drug'!$AL$102:$AL$127</c:f>
              <c:numCache>
                <c:formatCode>0%</c:formatCode>
                <c:ptCount val="26"/>
                <c:pt idx="0">
                  <c:v>1</c:v>
                </c:pt>
                <c:pt idx="1">
                  <c:v>0.25</c:v>
                </c:pt>
                <c:pt idx="2">
                  <c:v>1</c:v>
                </c:pt>
                <c:pt idx="3">
                  <c:v>1</c:v>
                </c:pt>
                <c:pt idx="4">
                  <c:v>0.75</c:v>
                </c:pt>
                <c:pt idx="5">
                  <c:v>1</c:v>
                </c:pt>
                <c:pt idx="6">
                  <c:v>1</c:v>
                </c:pt>
                <c:pt idx="7">
                  <c:v>0.25</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0.93</c:v>
                </c:pt>
              </c:numCache>
            </c:numRef>
          </c:val>
        </c:ser>
        <c:ser>
          <c:idx val="0"/>
          <c:order val="1"/>
          <c:tx>
            <c:strRef>
              <c:f>'[MHA Charts.xlsx]State Coverage of Each Drug'!$AN$2</c:f>
              <c:strCache>
                <c:ptCount val="1"/>
                <c:pt idx="0">
                  <c:v>Silver</c:v>
                </c:pt>
              </c:strCache>
            </c:strRef>
          </c:tx>
          <c:spPr>
            <a:solidFill>
              <a:srgbClr val="939393"/>
            </a:solidFill>
            <a:ln>
              <a:solidFill>
                <a:srgbClr val="939393"/>
              </a:solidFill>
            </a:ln>
            <a:effectLst/>
          </c:spPr>
          <c:invertIfNegative val="0"/>
          <c:dLbls>
            <c:dLbl>
              <c:idx val="0"/>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layout>
                <c:manualLayout>
                  <c:x val="2.9063786773412801E-3"/>
                  <c:y val="-1.6324093296691999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Drug'!$A$3:$A$28</c:f>
              <c:strCache>
                <c:ptCount val="26"/>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pt idx="25">
                  <c:v>Average</c:v>
                </c:pt>
              </c:strCache>
            </c:strRef>
          </c:cat>
          <c:val>
            <c:numRef>
              <c:f>'[MHA Charts.xlsx]State Coverage of Each Drug'!$AN$102:$AN$127</c:f>
              <c:numCache>
                <c:formatCode>0%</c:formatCode>
                <c:ptCount val="26"/>
                <c:pt idx="0">
                  <c:v>1</c:v>
                </c:pt>
                <c:pt idx="1">
                  <c:v>0.5</c:v>
                </c:pt>
                <c:pt idx="2">
                  <c:v>1</c:v>
                </c:pt>
                <c:pt idx="3">
                  <c:v>1</c:v>
                </c:pt>
                <c:pt idx="4">
                  <c:v>1</c:v>
                </c:pt>
                <c:pt idx="5">
                  <c:v>1</c:v>
                </c:pt>
                <c:pt idx="6">
                  <c:v>1</c:v>
                </c:pt>
                <c:pt idx="7">
                  <c:v>0.5</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0.96</c:v>
                </c:pt>
              </c:numCache>
            </c:numRef>
          </c:val>
        </c:ser>
        <c:dLbls>
          <c:dLblPos val="outEnd"/>
          <c:showLegendKey val="0"/>
          <c:showVal val="1"/>
          <c:showCatName val="0"/>
          <c:showSerName val="0"/>
          <c:showPercent val="0"/>
          <c:showBubbleSize val="0"/>
        </c:dLbls>
        <c:gapWidth val="219"/>
        <c:overlap val="-27"/>
        <c:axId val="149076608"/>
        <c:axId val="149078784"/>
      </c:barChart>
      <c:catAx>
        <c:axId val="1490766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a:t>
                </a:r>
              </a:p>
            </c:rich>
          </c:tx>
          <c:layout>
            <c:manualLayout>
              <c:xMode val="edge"/>
              <c:yMode val="edge"/>
              <c:x val="0.50088531683399296"/>
              <c:y val="0.84164333624963605"/>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9078784"/>
        <c:crosses val="autoZero"/>
        <c:auto val="1"/>
        <c:lblAlgn val="ctr"/>
        <c:lblOffset val="100"/>
        <c:noMultiLvlLbl val="0"/>
      </c:catAx>
      <c:valAx>
        <c:axId val="149078784"/>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076608"/>
        <c:crosses val="autoZero"/>
        <c:crossBetween val="between"/>
      </c:valAx>
      <c:spPr>
        <a:noFill/>
        <a:ln>
          <a:noFill/>
        </a:ln>
        <a:effectLst/>
      </c:spPr>
    </c:plotArea>
    <c:legend>
      <c:legendPos val="b"/>
      <c:layout>
        <c:manualLayout>
          <c:xMode val="edge"/>
          <c:yMode val="edge"/>
          <c:x val="0.46963886876088401"/>
          <c:y val="0.91261519393409096"/>
          <c:w val="0.202057399455077"/>
          <c:h val="4.778025816597770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Coverage Rate</a:t>
            </a:r>
            <a:r>
              <a:rPr lang="en-US" baseline="0" dirty="0"/>
              <a:t> </a:t>
            </a:r>
            <a:r>
              <a:rPr lang="en-US" baseline="0" dirty="0" smtClean="0"/>
              <a:t>Among All 8 </a:t>
            </a:r>
            <a:r>
              <a:rPr lang="en-US" baseline="0" dirty="0"/>
              <a:t>New Jersey Plans by Metal Level</a:t>
            </a:r>
            <a:endParaRPr lang="en-US" dirty="0"/>
          </a:p>
        </c:rich>
      </c:tx>
      <c:layout/>
      <c:overlay val="0"/>
      <c:spPr>
        <a:noFill/>
        <a:ln>
          <a:noFill/>
        </a:ln>
        <a:effectLst/>
      </c:spPr>
    </c:title>
    <c:autoTitleDeleted val="0"/>
    <c:plotArea>
      <c:layout>
        <c:manualLayout>
          <c:layoutTarget val="inner"/>
          <c:xMode val="edge"/>
          <c:yMode val="edge"/>
          <c:x val="8.6164114634246794E-2"/>
          <c:y val="0.17171296296296301"/>
          <c:w val="0.89696177912265995"/>
          <c:h val="0.54900433828888295"/>
        </c:manualLayout>
      </c:layout>
      <c:barChart>
        <c:barDir val="col"/>
        <c:grouping val="clustered"/>
        <c:varyColors val="0"/>
        <c:ser>
          <c:idx val="1"/>
          <c:order val="0"/>
          <c:tx>
            <c:strRef>
              <c:f>'[MHA Charts.xlsx]State Coverage of Each Drug'!$AL$2</c:f>
              <c:strCache>
                <c:ptCount val="1"/>
                <c:pt idx="0">
                  <c:v>Bronze</c:v>
                </c:pt>
              </c:strCache>
            </c:strRef>
          </c:tx>
          <c:spPr>
            <a:solidFill>
              <a:srgbClr val="E1B700"/>
            </a:solidFill>
            <a:ln>
              <a:solidFill>
                <a:srgbClr val="E1B700"/>
              </a:solidFill>
            </a:ln>
            <a:effectLst/>
          </c:spPr>
          <c:invertIfNegative val="0"/>
          <c:dLbls>
            <c:dLbl>
              <c:idx val="3"/>
              <c:layout>
                <c:manualLayout>
                  <c:x val="1.7759284091095801E-2"/>
                  <c:y val="2.325103686808899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Drug'!$A$3:$A$28</c:f>
              <c:strCache>
                <c:ptCount val="26"/>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pt idx="25">
                  <c:v>Average</c:v>
                </c:pt>
              </c:strCache>
            </c:strRef>
          </c:cat>
          <c:val>
            <c:numRef>
              <c:f>'[MHA Charts.xlsx]State Coverage of Each Drug'!$AL$201:$AL$226</c:f>
              <c:numCache>
                <c:formatCode>0%</c:formatCode>
                <c:ptCount val="26"/>
                <c:pt idx="0">
                  <c:v>1</c:v>
                </c:pt>
                <c:pt idx="1">
                  <c:v>0</c:v>
                </c:pt>
                <c:pt idx="2">
                  <c:v>1</c:v>
                </c:pt>
                <c:pt idx="3">
                  <c:v>1</c:v>
                </c:pt>
                <c:pt idx="4">
                  <c:v>0.75</c:v>
                </c:pt>
                <c:pt idx="5">
                  <c:v>1</c:v>
                </c:pt>
                <c:pt idx="6">
                  <c:v>0</c:v>
                </c:pt>
                <c:pt idx="7">
                  <c:v>0.75</c:v>
                </c:pt>
                <c:pt idx="8">
                  <c:v>1</c:v>
                </c:pt>
                <c:pt idx="9">
                  <c:v>1</c:v>
                </c:pt>
                <c:pt idx="10">
                  <c:v>0</c:v>
                </c:pt>
                <c:pt idx="11">
                  <c:v>1</c:v>
                </c:pt>
                <c:pt idx="12">
                  <c:v>1</c:v>
                </c:pt>
                <c:pt idx="13">
                  <c:v>1</c:v>
                </c:pt>
                <c:pt idx="14">
                  <c:v>0.75</c:v>
                </c:pt>
                <c:pt idx="15">
                  <c:v>1</c:v>
                </c:pt>
                <c:pt idx="16">
                  <c:v>0.75</c:v>
                </c:pt>
                <c:pt idx="17">
                  <c:v>1</c:v>
                </c:pt>
                <c:pt idx="18">
                  <c:v>0.75</c:v>
                </c:pt>
                <c:pt idx="19">
                  <c:v>1</c:v>
                </c:pt>
                <c:pt idx="20">
                  <c:v>1</c:v>
                </c:pt>
                <c:pt idx="21">
                  <c:v>1</c:v>
                </c:pt>
                <c:pt idx="22">
                  <c:v>1</c:v>
                </c:pt>
                <c:pt idx="23">
                  <c:v>1</c:v>
                </c:pt>
                <c:pt idx="24">
                  <c:v>0.75</c:v>
                </c:pt>
                <c:pt idx="25">
                  <c:v>0.82</c:v>
                </c:pt>
              </c:numCache>
            </c:numRef>
          </c:val>
        </c:ser>
        <c:ser>
          <c:idx val="0"/>
          <c:order val="1"/>
          <c:tx>
            <c:strRef>
              <c:f>'[MHA Charts.xlsx]State Coverage of Each Drug'!$AN$2</c:f>
              <c:strCache>
                <c:ptCount val="1"/>
                <c:pt idx="0">
                  <c:v>Silver</c:v>
                </c:pt>
              </c:strCache>
            </c:strRef>
          </c:tx>
          <c:spPr>
            <a:solidFill>
              <a:srgbClr val="939393"/>
            </a:solidFill>
            <a:ln>
              <a:solidFill>
                <a:srgbClr val="939393"/>
              </a:solidFill>
            </a:ln>
            <a:effectLst/>
          </c:spPr>
          <c:invertIfNegative val="0"/>
          <c:dLbls>
            <c:dLbl>
              <c:idx val="0"/>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Drug'!$A$3:$A$28</c:f>
              <c:strCache>
                <c:ptCount val="26"/>
                <c:pt idx="0">
                  <c:v>Abilify</c:v>
                </c:pt>
                <c:pt idx="1">
                  <c:v>Brintellix</c:v>
                </c:pt>
                <c:pt idx="2">
                  <c:v>Celexa</c:v>
                </c:pt>
                <c:pt idx="3">
                  <c:v>Clozaril</c:v>
                </c:pt>
                <c:pt idx="4">
                  <c:v>Cymbalta</c:v>
                </c:pt>
                <c:pt idx="5">
                  <c:v>Depakote</c:v>
                </c:pt>
                <c:pt idx="6">
                  <c:v>Efexor</c:v>
                </c:pt>
                <c:pt idx="7">
                  <c:v>Fetzima</c:v>
                </c:pt>
                <c:pt idx="8">
                  <c:v>Invega</c:v>
                </c:pt>
                <c:pt idx="9">
                  <c:v>Lamictal</c:v>
                </c:pt>
                <c:pt idx="10">
                  <c:v>Latuda</c:v>
                </c:pt>
                <c:pt idx="11">
                  <c:v>Lexapro</c:v>
                </c:pt>
                <c:pt idx="12">
                  <c:v>Lithane</c:v>
                </c:pt>
                <c:pt idx="13">
                  <c:v>Paxil</c:v>
                </c:pt>
                <c:pt idx="14">
                  <c:v>Pristiq</c:v>
                </c:pt>
                <c:pt idx="15">
                  <c:v>Prozac</c:v>
                </c:pt>
                <c:pt idx="16">
                  <c:v>Risperdal</c:v>
                </c:pt>
                <c:pt idx="17">
                  <c:v>Saphris</c:v>
                </c:pt>
                <c:pt idx="18">
                  <c:v>Savella</c:v>
                </c:pt>
                <c:pt idx="19">
                  <c:v>Seroquel</c:v>
                </c:pt>
                <c:pt idx="20">
                  <c:v>Tegetrol</c:v>
                </c:pt>
                <c:pt idx="21">
                  <c:v>Viibryd</c:v>
                </c:pt>
                <c:pt idx="22">
                  <c:v>Zeldox</c:v>
                </c:pt>
                <c:pt idx="23">
                  <c:v>Zoloft</c:v>
                </c:pt>
                <c:pt idx="24">
                  <c:v>Zyprexa</c:v>
                </c:pt>
                <c:pt idx="25">
                  <c:v>Average</c:v>
                </c:pt>
              </c:strCache>
            </c:strRef>
          </c:cat>
          <c:val>
            <c:numRef>
              <c:f>'[MHA Charts.xlsx]State Coverage of Each Drug'!$AN$201:$AN$226</c:f>
              <c:numCache>
                <c:formatCode>0%</c:formatCode>
                <c:ptCount val="26"/>
                <c:pt idx="0">
                  <c:v>1</c:v>
                </c:pt>
                <c:pt idx="1">
                  <c:v>0.5</c:v>
                </c:pt>
                <c:pt idx="2">
                  <c:v>1</c:v>
                </c:pt>
                <c:pt idx="3">
                  <c:v>1</c:v>
                </c:pt>
                <c:pt idx="4">
                  <c:v>0.5</c:v>
                </c:pt>
                <c:pt idx="5">
                  <c:v>1</c:v>
                </c:pt>
                <c:pt idx="6">
                  <c:v>1</c:v>
                </c:pt>
                <c:pt idx="7">
                  <c:v>0.5</c:v>
                </c:pt>
                <c:pt idx="8">
                  <c:v>0.5</c:v>
                </c:pt>
                <c:pt idx="9">
                  <c:v>1</c:v>
                </c:pt>
                <c:pt idx="10">
                  <c:v>0.5</c:v>
                </c:pt>
                <c:pt idx="11">
                  <c:v>1</c:v>
                </c:pt>
                <c:pt idx="12">
                  <c:v>1</c:v>
                </c:pt>
                <c:pt idx="13">
                  <c:v>1</c:v>
                </c:pt>
                <c:pt idx="14">
                  <c:v>0.5</c:v>
                </c:pt>
                <c:pt idx="15">
                  <c:v>1</c:v>
                </c:pt>
                <c:pt idx="16">
                  <c:v>1</c:v>
                </c:pt>
                <c:pt idx="17">
                  <c:v>0</c:v>
                </c:pt>
                <c:pt idx="18">
                  <c:v>0</c:v>
                </c:pt>
                <c:pt idx="19">
                  <c:v>1</c:v>
                </c:pt>
                <c:pt idx="20">
                  <c:v>1</c:v>
                </c:pt>
                <c:pt idx="21">
                  <c:v>0</c:v>
                </c:pt>
                <c:pt idx="22">
                  <c:v>1</c:v>
                </c:pt>
                <c:pt idx="23">
                  <c:v>1</c:v>
                </c:pt>
                <c:pt idx="24">
                  <c:v>1</c:v>
                </c:pt>
                <c:pt idx="25">
                  <c:v>0.76</c:v>
                </c:pt>
              </c:numCache>
            </c:numRef>
          </c:val>
        </c:ser>
        <c:dLbls>
          <c:dLblPos val="outEnd"/>
          <c:showLegendKey val="0"/>
          <c:showVal val="1"/>
          <c:showCatName val="0"/>
          <c:showSerName val="0"/>
          <c:showPercent val="0"/>
          <c:showBubbleSize val="0"/>
        </c:dLbls>
        <c:gapWidth val="219"/>
        <c:overlap val="-27"/>
        <c:axId val="149464576"/>
        <c:axId val="149466496"/>
      </c:barChart>
      <c:catAx>
        <c:axId val="14946457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Product</a:t>
                </a:r>
              </a:p>
            </c:rich>
          </c:tx>
          <c:layout>
            <c:manualLayout>
              <c:xMode val="edge"/>
              <c:yMode val="edge"/>
              <c:x val="0.50088531683399296"/>
              <c:y val="0.84164333624963605"/>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9466496"/>
        <c:crosses val="autoZero"/>
        <c:auto val="1"/>
        <c:lblAlgn val="ctr"/>
        <c:lblOffset val="100"/>
        <c:noMultiLvlLbl val="0"/>
      </c:catAx>
      <c:valAx>
        <c:axId val="149466496"/>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464576"/>
        <c:crosses val="autoZero"/>
        <c:crossBetween val="between"/>
      </c:valAx>
      <c:spPr>
        <a:noFill/>
        <a:ln>
          <a:noFill/>
        </a:ln>
        <a:effectLst/>
      </c:spPr>
    </c:plotArea>
    <c:legend>
      <c:legendPos val="b"/>
      <c:layout>
        <c:manualLayout>
          <c:xMode val="edge"/>
          <c:yMode val="edge"/>
          <c:x val="0.46963886876088401"/>
          <c:y val="0.91261519393409096"/>
          <c:w val="0.202057399455077"/>
          <c:h val="4.778025816597770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ysClr val="window" lastClr="FFFFFF"/>
    </a:solid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u="none" strike="noStrike" baseline="0">
                <a:effectLst/>
              </a:rPr>
              <a:t>Average Coverage Rates Across States by Metal Tier</a:t>
            </a:r>
            <a:r>
              <a:rPr lang="en-US" sz="1600" b="0" i="0" u="none" strike="noStrike" baseline="0"/>
              <a:t> </a:t>
            </a:r>
            <a:endParaRPr lang="en-US" sz="1600"/>
          </a:p>
        </c:rich>
      </c:tx>
      <c:layout/>
      <c:overlay val="0"/>
      <c:spPr>
        <a:noFill/>
        <a:ln>
          <a:noFill/>
        </a:ln>
        <a:effectLst/>
      </c:spPr>
    </c:title>
    <c:autoTitleDeleted val="0"/>
    <c:plotArea>
      <c:layout>
        <c:manualLayout>
          <c:layoutTarget val="inner"/>
          <c:xMode val="edge"/>
          <c:yMode val="edge"/>
          <c:x val="0.12181094335657973"/>
          <c:y val="0.14287248428595148"/>
          <c:w val="0.85851425838404138"/>
          <c:h val="0.58236221105549779"/>
        </c:manualLayout>
      </c:layout>
      <c:barChart>
        <c:barDir val="col"/>
        <c:grouping val="clustered"/>
        <c:varyColors val="0"/>
        <c:ser>
          <c:idx val="0"/>
          <c:order val="0"/>
          <c:tx>
            <c:strRef>
              <c:f>'[MHA Charts.xlsx]State Coverage of Each Drug'!$X$32</c:f>
              <c:strCache>
                <c:ptCount val="1"/>
                <c:pt idx="0">
                  <c:v>Bronze</c:v>
                </c:pt>
              </c:strCache>
            </c:strRef>
          </c:tx>
          <c:spPr>
            <a:solidFill>
              <a:srgbClr val="E1B7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Drug'!$W$33:$W$41</c:f>
              <c:strCache>
                <c:ptCount val="9"/>
                <c:pt idx="0">
                  <c:v>Arizona</c:v>
                </c:pt>
                <c:pt idx="1">
                  <c:v>California</c:v>
                </c:pt>
                <c:pt idx="2">
                  <c:v>Colorado</c:v>
                </c:pt>
                <c:pt idx="3">
                  <c:v>Illinois</c:v>
                </c:pt>
                <c:pt idx="4">
                  <c:v>Montana </c:v>
                </c:pt>
                <c:pt idx="5">
                  <c:v>Maryland</c:v>
                </c:pt>
                <c:pt idx="6">
                  <c:v>New Jersey</c:v>
                </c:pt>
                <c:pt idx="7">
                  <c:v>New York</c:v>
                </c:pt>
                <c:pt idx="8">
                  <c:v>Texas</c:v>
                </c:pt>
              </c:strCache>
            </c:strRef>
          </c:cat>
          <c:val>
            <c:numRef>
              <c:f>'[MHA Charts.xlsx]State Coverage of Each Drug'!$X$33:$X$41</c:f>
              <c:numCache>
                <c:formatCode>0%</c:formatCode>
                <c:ptCount val="9"/>
                <c:pt idx="0">
                  <c:v>0.9</c:v>
                </c:pt>
                <c:pt idx="1">
                  <c:v>0.6</c:v>
                </c:pt>
                <c:pt idx="2">
                  <c:v>0.61</c:v>
                </c:pt>
                <c:pt idx="3">
                  <c:v>0.93</c:v>
                </c:pt>
                <c:pt idx="4">
                  <c:v>0.84</c:v>
                </c:pt>
                <c:pt idx="5">
                  <c:v>0.84</c:v>
                </c:pt>
                <c:pt idx="6">
                  <c:v>0.82</c:v>
                </c:pt>
                <c:pt idx="7">
                  <c:v>0.62</c:v>
                </c:pt>
                <c:pt idx="8">
                  <c:v>0.85</c:v>
                </c:pt>
              </c:numCache>
            </c:numRef>
          </c:val>
        </c:ser>
        <c:ser>
          <c:idx val="1"/>
          <c:order val="1"/>
          <c:tx>
            <c:strRef>
              <c:f>'[MHA Charts.xlsx]State Coverage of Each Drug'!$Y$32</c:f>
              <c:strCache>
                <c:ptCount val="1"/>
                <c:pt idx="0">
                  <c:v>Silver</c:v>
                </c:pt>
              </c:strCache>
            </c:strRef>
          </c:tx>
          <c:spPr>
            <a:solidFill>
              <a:srgbClr val="939393"/>
            </a:solidFill>
            <a:ln>
              <a:noFill/>
            </a:ln>
            <a:effectLst/>
          </c:spPr>
          <c:invertIfNegative val="0"/>
          <c:dLbls>
            <c:dLbl>
              <c:idx val="2"/>
              <c:layout>
                <c:manualLayout>
                  <c:x val="8.9430901178995034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731708141479272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Charts.xlsx]State Coverage of Each Drug'!$W$33:$W$41</c:f>
              <c:strCache>
                <c:ptCount val="9"/>
                <c:pt idx="0">
                  <c:v>Arizona</c:v>
                </c:pt>
                <c:pt idx="1">
                  <c:v>California</c:v>
                </c:pt>
                <c:pt idx="2">
                  <c:v>Colorado</c:v>
                </c:pt>
                <c:pt idx="3">
                  <c:v>Illinois</c:v>
                </c:pt>
                <c:pt idx="4">
                  <c:v>Montana </c:v>
                </c:pt>
                <c:pt idx="5">
                  <c:v>Maryland</c:v>
                </c:pt>
                <c:pt idx="6">
                  <c:v>New Jersey</c:v>
                </c:pt>
                <c:pt idx="7">
                  <c:v>New York</c:v>
                </c:pt>
                <c:pt idx="8">
                  <c:v>Texas</c:v>
                </c:pt>
              </c:strCache>
            </c:strRef>
          </c:cat>
          <c:val>
            <c:numRef>
              <c:f>'[MHA Charts.xlsx]State Coverage of Each Drug'!$Y$33:$Y$41</c:f>
              <c:numCache>
                <c:formatCode>0%</c:formatCode>
                <c:ptCount val="9"/>
                <c:pt idx="0">
                  <c:v>0.84</c:v>
                </c:pt>
                <c:pt idx="1">
                  <c:v>0.63541666666666663</c:v>
                </c:pt>
                <c:pt idx="2">
                  <c:v>0.62</c:v>
                </c:pt>
                <c:pt idx="3">
                  <c:v>0.96</c:v>
                </c:pt>
                <c:pt idx="4">
                  <c:v>0.84</c:v>
                </c:pt>
                <c:pt idx="5">
                  <c:v>0.81</c:v>
                </c:pt>
                <c:pt idx="6">
                  <c:v>0.76</c:v>
                </c:pt>
                <c:pt idx="7">
                  <c:v>0.88</c:v>
                </c:pt>
                <c:pt idx="8">
                  <c:v>0.73</c:v>
                </c:pt>
              </c:numCache>
            </c:numRef>
          </c:val>
        </c:ser>
        <c:dLbls>
          <c:dLblPos val="outEnd"/>
          <c:showLegendKey val="0"/>
          <c:showVal val="1"/>
          <c:showCatName val="0"/>
          <c:showSerName val="0"/>
          <c:showPercent val="0"/>
          <c:showBubbleSize val="0"/>
        </c:dLbls>
        <c:gapWidth val="219"/>
        <c:overlap val="-27"/>
        <c:axId val="146272640"/>
        <c:axId val="146274560"/>
      </c:barChart>
      <c:catAx>
        <c:axId val="146272640"/>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State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6274560"/>
        <c:crosses val="autoZero"/>
        <c:auto val="1"/>
        <c:lblAlgn val="ctr"/>
        <c:lblOffset val="100"/>
        <c:noMultiLvlLbl val="0"/>
      </c:catAx>
      <c:valAx>
        <c:axId val="146274560"/>
        <c:scaling>
          <c:orientation val="minMax"/>
          <c:max val="1"/>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6272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0" i="0" u="none" strike="noStrike" baseline="0">
                <a:effectLst/>
              </a:rPr>
              <a:t>Average Coverage Rates of Branded and Generic Products</a:t>
            </a:r>
            <a:r>
              <a:rPr lang="en-US" sz="1600" b="0" i="0" u="none" strike="noStrike" baseline="0"/>
              <a:t> </a:t>
            </a:r>
            <a:endParaRPr lang="en-US" sz="1600"/>
          </a:p>
        </c:rich>
      </c:tx>
      <c:layout/>
      <c:overlay val="0"/>
      <c:spPr>
        <a:noFill/>
        <a:ln>
          <a:noFill/>
        </a:ln>
        <a:effectLst/>
      </c:spPr>
    </c:title>
    <c:autoTitleDeleted val="0"/>
    <c:plotArea>
      <c:layout/>
      <c:barChart>
        <c:barDir val="col"/>
        <c:grouping val="stacked"/>
        <c:varyColors val="0"/>
        <c:ser>
          <c:idx val="0"/>
          <c:order val="0"/>
          <c:tx>
            <c:strRef>
              <c:f>'[MHA Charts.xlsx]Branded.Generic Coverage'!$B$23</c:f>
              <c:strCache>
                <c:ptCount val="1"/>
                <c:pt idx="0">
                  <c:v>No</c:v>
                </c:pt>
              </c:strCache>
            </c:strRef>
          </c:tx>
          <c:spPr>
            <a:solidFill>
              <a:srgbClr val="FFFF00"/>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Charts.xlsx]Branded.Generic Coverage'!$A$24:$A$25</c:f>
              <c:strCache>
                <c:ptCount val="2"/>
                <c:pt idx="0">
                  <c:v>Branded</c:v>
                </c:pt>
                <c:pt idx="1">
                  <c:v>Generic</c:v>
                </c:pt>
              </c:strCache>
            </c:strRef>
          </c:cat>
          <c:val>
            <c:numRef>
              <c:f>'[MHA Charts.xlsx]Branded.Generic Coverage'!$B$24:$B$25</c:f>
              <c:numCache>
                <c:formatCode>0%</c:formatCode>
                <c:ptCount val="2"/>
                <c:pt idx="0">
                  <c:v>0.5</c:v>
                </c:pt>
                <c:pt idx="1">
                  <c:v>0.06</c:v>
                </c:pt>
              </c:numCache>
            </c:numRef>
          </c:val>
        </c:ser>
        <c:ser>
          <c:idx val="1"/>
          <c:order val="1"/>
          <c:tx>
            <c:strRef>
              <c:f>'[MHA Charts.xlsx]Branded.Generic Coverage'!$C$23</c:f>
              <c:strCache>
                <c:ptCount val="1"/>
                <c:pt idx="0">
                  <c:v>Yes</c:v>
                </c:pt>
              </c:strCache>
            </c:strRef>
          </c:tx>
          <c:spPr>
            <a:solidFill>
              <a:schemeClr val="accent2"/>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Charts.xlsx]Branded.Generic Coverage'!$A$24:$A$25</c:f>
              <c:strCache>
                <c:ptCount val="2"/>
                <c:pt idx="0">
                  <c:v>Branded</c:v>
                </c:pt>
                <c:pt idx="1">
                  <c:v>Generic</c:v>
                </c:pt>
              </c:strCache>
            </c:strRef>
          </c:cat>
          <c:val>
            <c:numRef>
              <c:f>'[MHA Charts.xlsx]Branded.Generic Coverage'!$C$24:$C$25</c:f>
              <c:numCache>
                <c:formatCode>0%</c:formatCode>
                <c:ptCount val="2"/>
                <c:pt idx="0">
                  <c:v>0.5</c:v>
                </c:pt>
                <c:pt idx="1">
                  <c:v>0.94</c:v>
                </c:pt>
              </c:numCache>
            </c:numRef>
          </c:val>
        </c:ser>
        <c:dLbls>
          <c:dLblPos val="ctr"/>
          <c:showLegendKey val="0"/>
          <c:showVal val="1"/>
          <c:showCatName val="0"/>
          <c:showSerName val="0"/>
          <c:showPercent val="0"/>
          <c:showBubbleSize val="0"/>
        </c:dLbls>
        <c:gapWidth val="150"/>
        <c:overlap val="100"/>
        <c:axId val="146322944"/>
        <c:axId val="146324480"/>
      </c:barChart>
      <c:catAx>
        <c:axId val="14632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6324480"/>
        <c:crosses val="autoZero"/>
        <c:auto val="1"/>
        <c:lblAlgn val="ctr"/>
        <c:lblOffset val="100"/>
        <c:noMultiLvlLbl val="0"/>
      </c:catAx>
      <c:valAx>
        <c:axId val="14632448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6322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err="1"/>
              <a:t>Tiering</a:t>
            </a:r>
            <a:r>
              <a:rPr lang="en-US" sz="1600" dirty="0"/>
              <a:t> </a:t>
            </a:r>
            <a:r>
              <a:rPr lang="en-US" sz="1600" dirty="0" smtClean="0"/>
              <a:t>Clusters of All Covered Products</a:t>
            </a:r>
            <a:r>
              <a:rPr lang="en-US" sz="1600" baseline="0" dirty="0" smtClean="0"/>
              <a:t> </a:t>
            </a:r>
            <a:r>
              <a:rPr lang="en-US" sz="1600" dirty="0"/>
              <a:t>by Plan Type</a:t>
            </a:r>
          </a:p>
        </c:rich>
      </c:tx>
      <c:layout/>
      <c:overlay val="0"/>
      <c:spPr>
        <a:noFill/>
        <a:ln>
          <a:noFill/>
        </a:ln>
        <a:effectLst/>
      </c:spPr>
    </c:title>
    <c:autoTitleDeleted val="0"/>
    <c:plotArea>
      <c:layout/>
      <c:barChart>
        <c:barDir val="col"/>
        <c:grouping val="clustered"/>
        <c:varyColors val="0"/>
        <c:ser>
          <c:idx val="0"/>
          <c:order val="0"/>
          <c:tx>
            <c:strRef>
              <c:f>'[MHA Charts.xlsx]Metal &amp; Plan Type Tiers'!$S$114</c:f>
              <c:strCache>
                <c:ptCount val="1"/>
                <c:pt idx="0">
                  <c:v>HMO</c:v>
                </c:pt>
              </c:strCache>
            </c:strRef>
          </c:tx>
          <c:spPr>
            <a:solidFill>
              <a:schemeClr val="accent1"/>
            </a:solidFill>
            <a:ln>
              <a:noFill/>
            </a:ln>
            <a:effectLst/>
          </c:spPr>
          <c:invertIfNegative val="0"/>
          <c:dLbls>
            <c:dLbl>
              <c:idx val="2"/>
              <c:layout>
                <c:manualLayout>
                  <c:x val="-1.8979967084784999E-2"/>
                  <c:y val="9.328360492899680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Charts.xlsx]Metal &amp; Plan Type Tiers'!$R$115:$R$119</c:f>
              <c:strCache>
                <c:ptCount val="5"/>
                <c:pt idx="0">
                  <c:v>Tier 1</c:v>
                </c:pt>
                <c:pt idx="1">
                  <c:v>Tier 2</c:v>
                </c:pt>
                <c:pt idx="2">
                  <c:v>Tier 3</c:v>
                </c:pt>
                <c:pt idx="3">
                  <c:v>Tier 4</c:v>
                </c:pt>
                <c:pt idx="4">
                  <c:v>Plan Does Not Specify</c:v>
                </c:pt>
              </c:strCache>
            </c:strRef>
          </c:cat>
          <c:val>
            <c:numRef>
              <c:f>'[MHA Charts.xlsx]Metal &amp; Plan Type Tiers'!$S$115:$S$119</c:f>
              <c:numCache>
                <c:formatCode>0%</c:formatCode>
                <c:ptCount val="5"/>
                <c:pt idx="0">
                  <c:v>0.48</c:v>
                </c:pt>
                <c:pt idx="1">
                  <c:v>0.13</c:v>
                </c:pt>
                <c:pt idx="2">
                  <c:v>0.23</c:v>
                </c:pt>
                <c:pt idx="3">
                  <c:v>0.06</c:v>
                </c:pt>
                <c:pt idx="4">
                  <c:v>0.09</c:v>
                </c:pt>
              </c:numCache>
            </c:numRef>
          </c:val>
        </c:ser>
        <c:ser>
          <c:idx val="1"/>
          <c:order val="1"/>
          <c:tx>
            <c:strRef>
              <c:f>'[MHA Charts.xlsx]Metal &amp; Plan Type Tiers'!$T$114</c:f>
              <c:strCache>
                <c:ptCount val="1"/>
                <c:pt idx="0">
                  <c:v>PPO</c:v>
                </c:pt>
              </c:strCache>
            </c:strRef>
          </c:tx>
          <c:spPr>
            <a:solidFill>
              <a:schemeClr val="accent2"/>
            </a:solidFill>
            <a:ln>
              <a:noFill/>
            </a:ln>
            <a:effectLst/>
          </c:spPr>
          <c:invertIfNegative val="0"/>
          <c:dLbls>
            <c:dLbl>
              <c:idx val="0"/>
              <c:layout>
                <c:manualLayout>
                  <c:x val="-2.1088852316427801E-3"/>
                  <c:y val="-2.79850814786994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Charts.xlsx]Metal &amp; Plan Type Tiers'!$R$115:$R$119</c:f>
              <c:strCache>
                <c:ptCount val="5"/>
                <c:pt idx="0">
                  <c:v>Tier 1</c:v>
                </c:pt>
                <c:pt idx="1">
                  <c:v>Tier 2</c:v>
                </c:pt>
                <c:pt idx="2">
                  <c:v>Tier 3</c:v>
                </c:pt>
                <c:pt idx="3">
                  <c:v>Tier 4</c:v>
                </c:pt>
                <c:pt idx="4">
                  <c:v>Plan Does Not Specify</c:v>
                </c:pt>
              </c:strCache>
            </c:strRef>
          </c:cat>
          <c:val>
            <c:numRef>
              <c:f>'[MHA Charts.xlsx]Metal &amp; Plan Type Tiers'!$T$115:$T$119</c:f>
              <c:numCache>
                <c:formatCode>0%</c:formatCode>
                <c:ptCount val="5"/>
                <c:pt idx="0">
                  <c:v>0.63</c:v>
                </c:pt>
                <c:pt idx="1">
                  <c:v>0.08</c:v>
                </c:pt>
                <c:pt idx="2">
                  <c:v>0.28000000000000003</c:v>
                </c:pt>
                <c:pt idx="3">
                  <c:v>0</c:v>
                </c:pt>
                <c:pt idx="4">
                  <c:v>0.01</c:v>
                </c:pt>
              </c:numCache>
            </c:numRef>
          </c:val>
        </c:ser>
        <c:ser>
          <c:idx val="2"/>
          <c:order val="2"/>
          <c:tx>
            <c:strRef>
              <c:f>'[MHA Charts.xlsx]Metal &amp; Plan Type Tiers'!$U$114</c:f>
              <c:strCache>
                <c:ptCount val="1"/>
                <c:pt idx="0">
                  <c:v>EPO</c:v>
                </c:pt>
              </c:strCache>
            </c:strRef>
          </c:tx>
          <c:spPr>
            <a:solidFill>
              <a:schemeClr val="accent3"/>
            </a:solidFill>
            <a:ln>
              <a:noFill/>
            </a:ln>
            <a:effectLst/>
          </c:spPr>
          <c:invertIfNegative val="0"/>
          <c:dLbls>
            <c:dLbl>
              <c:idx val="1"/>
              <c:layout>
                <c:manualLayout>
                  <c:x val="4.2177704632855497E-3"/>
                  <c:y val="-1.8656720985799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Charts.xlsx]Metal &amp; Plan Type Tiers'!$R$115:$R$119</c:f>
              <c:strCache>
                <c:ptCount val="5"/>
                <c:pt idx="0">
                  <c:v>Tier 1</c:v>
                </c:pt>
                <c:pt idx="1">
                  <c:v>Tier 2</c:v>
                </c:pt>
                <c:pt idx="2">
                  <c:v>Tier 3</c:v>
                </c:pt>
                <c:pt idx="3">
                  <c:v>Tier 4</c:v>
                </c:pt>
                <c:pt idx="4">
                  <c:v>Plan Does Not Specify</c:v>
                </c:pt>
              </c:strCache>
            </c:strRef>
          </c:cat>
          <c:val>
            <c:numRef>
              <c:f>'[MHA Charts.xlsx]Metal &amp; Plan Type Tiers'!$U$115:$U$119</c:f>
              <c:numCache>
                <c:formatCode>0%</c:formatCode>
                <c:ptCount val="5"/>
                <c:pt idx="0">
                  <c:v>0.61</c:v>
                </c:pt>
                <c:pt idx="1">
                  <c:v>0.11</c:v>
                </c:pt>
                <c:pt idx="2">
                  <c:v>0.2</c:v>
                </c:pt>
                <c:pt idx="3">
                  <c:v>0.06</c:v>
                </c:pt>
                <c:pt idx="4">
                  <c:v>0.03</c:v>
                </c:pt>
              </c:numCache>
            </c:numRef>
          </c:val>
        </c:ser>
        <c:ser>
          <c:idx val="3"/>
          <c:order val="3"/>
          <c:tx>
            <c:strRef>
              <c:f>'[MHA Charts.xlsx]Metal &amp; Plan Type Tiers'!$V$114</c:f>
              <c:strCache>
                <c:ptCount val="1"/>
                <c:pt idx="0">
                  <c:v>POS</c:v>
                </c:pt>
              </c:strCache>
            </c:strRef>
          </c:tx>
          <c:spPr>
            <a:solidFill>
              <a:schemeClr val="accent4"/>
            </a:solidFill>
            <a:ln>
              <a:noFill/>
            </a:ln>
            <a:effectLst/>
          </c:spPr>
          <c:invertIfNegative val="0"/>
          <c:dLbls>
            <c:dLbl>
              <c:idx val="0"/>
              <c:layout>
                <c:manualLayout>
                  <c:x val="-3.8662449281537602E-17"/>
                  <c:y val="-2.17661744834329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0544426158213899E-2"/>
                  <c:y val="-1.24378139905331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Charts.xlsx]Metal &amp; Plan Type Tiers'!$R$115:$R$119</c:f>
              <c:strCache>
                <c:ptCount val="5"/>
                <c:pt idx="0">
                  <c:v>Tier 1</c:v>
                </c:pt>
                <c:pt idx="1">
                  <c:v>Tier 2</c:v>
                </c:pt>
                <c:pt idx="2">
                  <c:v>Tier 3</c:v>
                </c:pt>
                <c:pt idx="3">
                  <c:v>Tier 4</c:v>
                </c:pt>
                <c:pt idx="4">
                  <c:v>Plan Does Not Specify</c:v>
                </c:pt>
              </c:strCache>
            </c:strRef>
          </c:cat>
          <c:val>
            <c:numRef>
              <c:f>'[MHA Charts.xlsx]Metal &amp; Plan Type Tiers'!$V$115:$V$119</c:f>
              <c:numCache>
                <c:formatCode>0%</c:formatCode>
                <c:ptCount val="5"/>
                <c:pt idx="0">
                  <c:v>0.65</c:v>
                </c:pt>
                <c:pt idx="1">
                  <c:v>0.09</c:v>
                </c:pt>
                <c:pt idx="2">
                  <c:v>0.22</c:v>
                </c:pt>
                <c:pt idx="3">
                  <c:v>0.02</c:v>
                </c:pt>
                <c:pt idx="4">
                  <c:v>0</c:v>
                </c:pt>
              </c:numCache>
            </c:numRef>
          </c:val>
        </c:ser>
        <c:dLbls>
          <c:dLblPos val="outEnd"/>
          <c:showLegendKey val="0"/>
          <c:showVal val="1"/>
          <c:showCatName val="0"/>
          <c:showSerName val="0"/>
          <c:showPercent val="0"/>
          <c:showBubbleSize val="0"/>
        </c:dLbls>
        <c:gapWidth val="219"/>
        <c:overlap val="-27"/>
        <c:axId val="146401920"/>
        <c:axId val="146502016"/>
      </c:barChart>
      <c:catAx>
        <c:axId val="14640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6502016"/>
        <c:crosses val="autoZero"/>
        <c:auto val="1"/>
        <c:lblAlgn val="ctr"/>
        <c:lblOffset val="100"/>
        <c:noMultiLvlLbl val="0"/>
      </c:catAx>
      <c:valAx>
        <c:axId val="146502016"/>
        <c:scaling>
          <c:orientation val="minMax"/>
          <c:max val="1"/>
        </c:scaling>
        <c:delete val="0"/>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sz="1050"/>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6401920"/>
        <c:crosses val="autoZero"/>
        <c:crossBetween val="between"/>
      </c:valAx>
      <c:spPr>
        <a:noFill/>
        <a:ln>
          <a:noFill/>
        </a:ln>
        <a:effectLst/>
      </c:spPr>
    </c:plotArea>
    <c:legend>
      <c:legendPos val="b"/>
      <c:layout>
        <c:manualLayout>
          <c:xMode val="edge"/>
          <c:yMode val="edge"/>
          <c:x val="0.260139462074854"/>
          <c:y val="0.86836238795255705"/>
          <c:w val="0.46706759840647999"/>
          <c:h val="7.877690258767740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err="1"/>
              <a:t>Tiering</a:t>
            </a:r>
            <a:r>
              <a:rPr lang="en-US" sz="1600" dirty="0"/>
              <a:t> Averages </a:t>
            </a:r>
            <a:r>
              <a:rPr lang="en-US" sz="1600" dirty="0" smtClean="0"/>
              <a:t>of All Covered</a:t>
            </a:r>
            <a:r>
              <a:rPr lang="en-US" sz="1600" baseline="0" dirty="0" smtClean="0"/>
              <a:t> Products </a:t>
            </a:r>
            <a:r>
              <a:rPr lang="en-US" sz="1600" dirty="0" smtClean="0"/>
              <a:t>by </a:t>
            </a:r>
            <a:r>
              <a:rPr lang="en-US" sz="1600" dirty="0"/>
              <a:t>Metal Level</a:t>
            </a:r>
          </a:p>
        </c:rich>
      </c:tx>
      <c:layout/>
      <c:overlay val="0"/>
      <c:spPr>
        <a:noFill/>
        <a:ln>
          <a:noFill/>
        </a:ln>
        <a:effectLst/>
      </c:spPr>
    </c:title>
    <c:autoTitleDeleted val="0"/>
    <c:plotArea>
      <c:layout/>
      <c:barChart>
        <c:barDir val="col"/>
        <c:grouping val="clustered"/>
        <c:varyColors val="0"/>
        <c:ser>
          <c:idx val="0"/>
          <c:order val="0"/>
          <c:tx>
            <c:strRef>
              <c:f>'[MHA Charts.xlsx]Metal &amp; Plan Type Tiers'!$T$2</c:f>
              <c:strCache>
                <c:ptCount val="1"/>
                <c:pt idx="0">
                  <c:v>Bronze</c:v>
                </c:pt>
              </c:strCache>
            </c:strRef>
          </c:tx>
          <c:spPr>
            <a:solidFill>
              <a:srgbClr val="E1B700"/>
            </a:solidFill>
            <a:ln>
              <a:solidFill>
                <a:srgbClr val="E1B7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Charts.xlsx]Metal &amp; Plan Type Tiers'!$S$3:$S$7</c:f>
              <c:strCache>
                <c:ptCount val="5"/>
                <c:pt idx="0">
                  <c:v>Tier 1</c:v>
                </c:pt>
                <c:pt idx="1">
                  <c:v>Tier 2</c:v>
                </c:pt>
                <c:pt idx="2">
                  <c:v>Tier 3</c:v>
                </c:pt>
                <c:pt idx="3">
                  <c:v>Tier 4</c:v>
                </c:pt>
                <c:pt idx="4">
                  <c:v>Plan Does Not Specify</c:v>
                </c:pt>
              </c:strCache>
            </c:strRef>
          </c:cat>
          <c:val>
            <c:numRef>
              <c:f>'[MHA Charts.xlsx]Metal &amp; Plan Type Tiers'!$T$3:$T$7</c:f>
              <c:numCache>
                <c:formatCode>0%</c:formatCode>
                <c:ptCount val="5"/>
                <c:pt idx="0">
                  <c:v>0.53</c:v>
                </c:pt>
                <c:pt idx="1">
                  <c:v>0.12</c:v>
                </c:pt>
                <c:pt idx="2">
                  <c:v>0.23</c:v>
                </c:pt>
                <c:pt idx="3">
                  <c:v>0.04</c:v>
                </c:pt>
                <c:pt idx="4">
                  <c:v>0.08</c:v>
                </c:pt>
              </c:numCache>
            </c:numRef>
          </c:val>
        </c:ser>
        <c:ser>
          <c:idx val="1"/>
          <c:order val="1"/>
          <c:tx>
            <c:strRef>
              <c:f>'[MHA Charts.xlsx]Metal &amp; Plan Type Tiers'!$U$2</c:f>
              <c:strCache>
                <c:ptCount val="1"/>
                <c:pt idx="0">
                  <c:v>Silver</c:v>
                </c:pt>
              </c:strCache>
            </c:strRef>
          </c:tx>
          <c:spPr>
            <a:solidFill>
              <a:srgbClr val="939393"/>
            </a:solidFill>
            <a:ln>
              <a:solidFill>
                <a:srgbClr val="939393"/>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'[MHA Charts.xlsx]Metal &amp; Plan Type Tiers'!$S$3:$S$7</c:f>
              <c:strCache>
                <c:ptCount val="5"/>
                <c:pt idx="0">
                  <c:v>Tier 1</c:v>
                </c:pt>
                <c:pt idx="1">
                  <c:v>Tier 2</c:v>
                </c:pt>
                <c:pt idx="2">
                  <c:v>Tier 3</c:v>
                </c:pt>
                <c:pt idx="3">
                  <c:v>Tier 4</c:v>
                </c:pt>
                <c:pt idx="4">
                  <c:v>Plan Does Not Specify</c:v>
                </c:pt>
              </c:strCache>
            </c:strRef>
          </c:cat>
          <c:val>
            <c:numRef>
              <c:f>'[MHA Charts.xlsx]Metal &amp; Plan Type Tiers'!$U$3:$U$7</c:f>
              <c:numCache>
                <c:formatCode>0%</c:formatCode>
                <c:ptCount val="5"/>
                <c:pt idx="0">
                  <c:v>0.61</c:v>
                </c:pt>
                <c:pt idx="1">
                  <c:v>0.09</c:v>
                </c:pt>
                <c:pt idx="2">
                  <c:v>0.28000000000000003</c:v>
                </c:pt>
                <c:pt idx="3">
                  <c:v>0.02</c:v>
                </c:pt>
                <c:pt idx="4">
                  <c:v>0.01</c:v>
                </c:pt>
              </c:numCache>
            </c:numRef>
          </c:val>
        </c:ser>
        <c:dLbls>
          <c:dLblPos val="outEnd"/>
          <c:showLegendKey val="0"/>
          <c:showVal val="1"/>
          <c:showCatName val="0"/>
          <c:showSerName val="0"/>
          <c:showPercent val="0"/>
          <c:showBubbleSize val="0"/>
        </c:dLbls>
        <c:gapWidth val="219"/>
        <c:overlap val="-27"/>
        <c:axId val="146576128"/>
        <c:axId val="146577664"/>
      </c:barChart>
      <c:catAx>
        <c:axId val="14657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6577664"/>
        <c:crosses val="autoZero"/>
        <c:auto val="1"/>
        <c:lblAlgn val="ctr"/>
        <c:lblOffset val="100"/>
        <c:noMultiLvlLbl val="0"/>
      </c:catAx>
      <c:valAx>
        <c:axId val="146577664"/>
        <c:scaling>
          <c:orientation val="minMax"/>
          <c:max val="1"/>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6576128"/>
        <c:crosses val="autoZero"/>
        <c:crossBetween val="between"/>
      </c:valAx>
      <c:spPr>
        <a:noFill/>
        <a:ln>
          <a:noFill/>
        </a:ln>
        <a:effectLst/>
      </c:spPr>
    </c:plotArea>
    <c:legend>
      <c:legendPos val="b"/>
      <c:layout>
        <c:manualLayout>
          <c:xMode val="edge"/>
          <c:yMode val="edge"/>
          <c:x val="0.41913661632383697"/>
          <c:y val="0.90984928955043798"/>
          <c:w val="0.328983392865766"/>
          <c:h val="6.650474455374759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err="1" smtClean="0"/>
              <a:t>Tiering</a:t>
            </a:r>
            <a:r>
              <a:rPr lang="en-US" sz="1800" dirty="0" smtClean="0"/>
              <a:t> Clusters of All Covered Products By State</a:t>
            </a:r>
            <a:endParaRPr lang="en-US" sz="1800" dirty="0"/>
          </a:p>
        </c:rich>
      </c:tx>
      <c:layout/>
      <c:overlay val="0"/>
      <c:spPr>
        <a:noFill/>
        <a:ln>
          <a:noFill/>
        </a:ln>
        <a:effectLst/>
      </c:spPr>
    </c:title>
    <c:autoTitleDeleted val="0"/>
    <c:plotArea>
      <c:layout>
        <c:manualLayout>
          <c:layoutTarget val="inner"/>
          <c:xMode val="edge"/>
          <c:yMode val="edge"/>
          <c:x val="0.110577303153213"/>
          <c:y val="8.0998895179630104E-2"/>
          <c:w val="0.86776758938816001"/>
          <c:h val="0.74726369955764205"/>
        </c:manualLayout>
      </c:layout>
      <c:barChart>
        <c:barDir val="col"/>
        <c:grouping val="clustered"/>
        <c:varyColors val="0"/>
        <c:ser>
          <c:idx val="0"/>
          <c:order val="0"/>
          <c:tx>
            <c:strRef>
              <c:f>'[MHA Charts.xlsx]State Tier Each Drug'!$AI$4</c:f>
              <c:strCache>
                <c:ptCount val="1"/>
                <c:pt idx="0">
                  <c:v>Arizona</c:v>
                </c:pt>
              </c:strCache>
            </c:strRef>
          </c:tx>
          <c:spPr>
            <a:solidFill>
              <a:schemeClr val="tx1">
                <a:lumMod val="85000"/>
                <a:lumOff val="15000"/>
              </a:schemeClr>
            </a:solidFill>
            <a:ln>
              <a:noFill/>
            </a:ln>
            <a:effectLst/>
          </c:spPr>
          <c:invertIfNegative val="0"/>
          <c:dLbls>
            <c:dLbl>
              <c:idx val="0"/>
              <c:layout>
                <c:manualLayout>
                  <c:x val="-2.1418413342491002E-2"/>
                  <c:y val="2.1838472682563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0709206671245501E-2"/>
                  <c:y val="6.55154180476920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3.494155629210250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Drug'!$AJ$4:$AN$4</c:f>
              <c:numCache>
                <c:formatCode>0%</c:formatCode>
                <c:ptCount val="5"/>
                <c:pt idx="0">
                  <c:v>0.53</c:v>
                </c:pt>
                <c:pt idx="1">
                  <c:v>0.06</c:v>
                </c:pt>
                <c:pt idx="2">
                  <c:v>0.27</c:v>
                </c:pt>
                <c:pt idx="3">
                  <c:v>0.02</c:v>
                </c:pt>
                <c:pt idx="4">
                  <c:v>0.12</c:v>
                </c:pt>
              </c:numCache>
            </c:numRef>
          </c:val>
        </c:ser>
        <c:ser>
          <c:idx val="1"/>
          <c:order val="1"/>
          <c:tx>
            <c:strRef>
              <c:f>'[MHA Charts.xlsx]State Tier Each Drug'!$AI$5</c:f>
              <c:strCache>
                <c:ptCount val="1"/>
                <c:pt idx="0">
                  <c:v>California</c:v>
                </c:pt>
              </c:strCache>
            </c:strRef>
          </c:tx>
          <c:spPr>
            <a:solidFill>
              <a:schemeClr val="accent2"/>
            </a:solidFill>
            <a:ln>
              <a:noFill/>
            </a:ln>
            <a:effectLst/>
          </c:spPr>
          <c:invertIfNegative val="0"/>
          <c:dLbls>
            <c:dLbl>
              <c:idx val="0"/>
              <c:layout>
                <c:manualLayout>
                  <c:x val="-1.6063810006868198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6.5444395860588004E-17"/>
                  <c:y val="-1.7470778146051299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0"/>
                  <c:y val="-2.1838472682564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Drug'!$AJ$5:$AN$5</c:f>
              <c:numCache>
                <c:formatCode>0%</c:formatCode>
                <c:ptCount val="5"/>
                <c:pt idx="0">
                  <c:v>0.59380952380952401</c:v>
                </c:pt>
                <c:pt idx="1">
                  <c:v>0.11571428571428601</c:v>
                </c:pt>
                <c:pt idx="2">
                  <c:v>0.28476190476190499</c:v>
                </c:pt>
                <c:pt idx="3">
                  <c:v>5.7142857142857099E-3</c:v>
                </c:pt>
                <c:pt idx="4">
                  <c:v>0</c:v>
                </c:pt>
              </c:numCache>
            </c:numRef>
          </c:val>
        </c:ser>
        <c:ser>
          <c:idx val="2"/>
          <c:order val="2"/>
          <c:tx>
            <c:strRef>
              <c:f>'[MHA Charts.xlsx]State Tier Each Drug'!$AI$6</c:f>
              <c:strCache>
                <c:ptCount val="1"/>
                <c:pt idx="0">
                  <c:v>Colorado</c:v>
                </c:pt>
              </c:strCache>
            </c:strRef>
          </c:tx>
          <c:spPr>
            <a:solidFill>
              <a:schemeClr val="accent3"/>
            </a:solidFill>
            <a:ln>
              <a:noFill/>
            </a:ln>
            <a:effectLst/>
          </c:spPr>
          <c:invertIfNegative val="0"/>
          <c:dLbls>
            <c:dLbl>
              <c:idx val="0"/>
              <c:layout>
                <c:manualLayout>
                  <c:x val="-5.35460333562274E-3"/>
                  <c:y val="-1.3103083609538499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1.3088879172117601E-16"/>
                  <c:y val="-1.7470778146051202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Drug'!$AJ$6:$AN$6</c:f>
              <c:numCache>
                <c:formatCode>0%</c:formatCode>
                <c:ptCount val="5"/>
                <c:pt idx="0">
                  <c:v>0.63235294117647101</c:v>
                </c:pt>
                <c:pt idx="1">
                  <c:v>0.269607843137255</c:v>
                </c:pt>
                <c:pt idx="2">
                  <c:v>7.3529411764705899E-2</c:v>
                </c:pt>
                <c:pt idx="3">
                  <c:v>0</c:v>
                </c:pt>
                <c:pt idx="4">
                  <c:v>9.8039215686274508E-3</c:v>
                </c:pt>
              </c:numCache>
            </c:numRef>
          </c:val>
        </c:ser>
        <c:ser>
          <c:idx val="3"/>
          <c:order val="3"/>
          <c:tx>
            <c:strRef>
              <c:f>'[MHA Charts.xlsx]State Tier Each Drug'!$AI$7</c:f>
              <c:strCache>
                <c:ptCount val="1"/>
                <c:pt idx="0">
                  <c:v>Illinois</c:v>
                </c:pt>
              </c:strCache>
            </c:strRef>
          </c:tx>
          <c:spPr>
            <a:solidFill>
              <a:schemeClr val="accent4"/>
            </a:solidFill>
            <a:ln>
              <a:noFill/>
            </a:ln>
            <a:effectLst/>
          </c:spPr>
          <c:invertIfNegative val="0"/>
          <c:dLbls>
            <c:dLbl>
              <c:idx val="1"/>
              <c:layout>
                <c:manualLayout>
                  <c:x val="1.78486777854091E-3"/>
                  <c:y val="6.551541804769050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1.78486777854098E-3"/>
                  <c:y val="-4.149309809687169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1.78486777854091E-3"/>
                  <c:y val="-3.494155629210250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Drug'!$AJ$7:$AN$7</c:f>
              <c:numCache>
                <c:formatCode>0%</c:formatCode>
                <c:ptCount val="5"/>
                <c:pt idx="0">
                  <c:v>0.56857142857142895</c:v>
                </c:pt>
                <c:pt idx="1">
                  <c:v>0.02</c:v>
                </c:pt>
                <c:pt idx="2">
                  <c:v>0.28999999999999998</c:v>
                </c:pt>
                <c:pt idx="3">
                  <c:v>5.7142857142857099E-3</c:v>
                </c:pt>
                <c:pt idx="4">
                  <c:v>0.11571428571428601</c:v>
                </c:pt>
              </c:numCache>
            </c:numRef>
          </c:val>
        </c:ser>
        <c:ser>
          <c:idx val="4"/>
          <c:order val="4"/>
          <c:tx>
            <c:strRef>
              <c:f>'[MHA Charts.xlsx]State Tier Each Drug'!$AI$8</c:f>
              <c:strCache>
                <c:ptCount val="1"/>
                <c:pt idx="0">
                  <c:v>Montana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Drug'!$AJ$8:$AN$8</c:f>
              <c:numCache>
                <c:formatCode>0%</c:formatCode>
                <c:ptCount val="5"/>
                <c:pt idx="0">
                  <c:v>0.70454545454545503</c:v>
                </c:pt>
                <c:pt idx="1">
                  <c:v>0.102272727272727</c:v>
                </c:pt>
                <c:pt idx="2">
                  <c:v>0.19318181818181801</c:v>
                </c:pt>
                <c:pt idx="3">
                  <c:v>0</c:v>
                </c:pt>
                <c:pt idx="4">
                  <c:v>0</c:v>
                </c:pt>
              </c:numCache>
            </c:numRef>
          </c:val>
        </c:ser>
        <c:ser>
          <c:idx val="5"/>
          <c:order val="5"/>
          <c:tx>
            <c:strRef>
              <c:f>'[MHA Charts.xlsx]State Tier Each Drug'!$AI$9</c:f>
              <c:strCache>
                <c:ptCount val="1"/>
                <c:pt idx="0">
                  <c:v>Maryland</c:v>
                </c:pt>
              </c:strCache>
            </c:strRef>
          </c:tx>
          <c:spPr>
            <a:solidFill>
              <a:schemeClr val="accent6"/>
            </a:solidFill>
            <a:ln>
              <a:noFill/>
            </a:ln>
            <a:effectLst/>
          </c:spPr>
          <c:invertIfNegative val="0"/>
          <c:dLbls>
            <c:dLbl>
              <c:idx val="0"/>
              <c:layout>
                <c:manualLayout>
                  <c:x val="-3.2722197930294002E-17"/>
                  <c:y val="-8.735389073025619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3.56973555708183E-3"/>
                  <c:y val="-2.18384726825641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6.5444395860588004E-17"/>
                  <c:y val="-1.9654625414307701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4"/>
              <c:layout>
                <c:manualLayout>
                  <c:x val="-1.3088879172117601E-16"/>
                  <c:y val="-2.620616721907690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Drug'!$AJ$9:$AN$9</c:f>
              <c:numCache>
                <c:formatCode>0%</c:formatCode>
                <c:ptCount val="5"/>
                <c:pt idx="0">
                  <c:v>0.58958333333333302</c:v>
                </c:pt>
                <c:pt idx="1">
                  <c:v>0.110416666666667</c:v>
                </c:pt>
                <c:pt idx="2">
                  <c:v>0.211458333333333</c:v>
                </c:pt>
                <c:pt idx="3">
                  <c:v>8.8541666666666699E-2</c:v>
                </c:pt>
                <c:pt idx="4">
                  <c:v>0</c:v>
                </c:pt>
              </c:numCache>
            </c:numRef>
          </c:val>
        </c:ser>
        <c:ser>
          <c:idx val="6"/>
          <c:order val="6"/>
          <c:tx>
            <c:strRef>
              <c:f>'[MHA Charts.xlsx]State Tier Each Drug'!$AI$10</c:f>
              <c:strCache>
                <c:ptCount val="1"/>
                <c:pt idx="0">
                  <c:v>New Jersey</c:v>
                </c:pt>
              </c:strCache>
            </c:strRef>
          </c:tx>
          <c:spPr>
            <a:solidFill>
              <a:schemeClr val="accent1">
                <a:lumMod val="60000"/>
              </a:schemeClr>
            </a:solidFill>
            <a:ln>
              <a:noFill/>
            </a:ln>
            <a:effectLst/>
          </c:spPr>
          <c:invertIfNegative val="0"/>
          <c:dLbls>
            <c:dLbl>
              <c:idx val="3"/>
              <c:layout>
                <c:manualLayout>
                  <c:x val="-5.3546033356228701E-3"/>
                  <c:y val="-4.36769453651281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Drug'!$AJ$10:$AN$10</c:f>
              <c:numCache>
                <c:formatCode>0%</c:formatCode>
                <c:ptCount val="5"/>
                <c:pt idx="0">
                  <c:v>0.77272727272727304</c:v>
                </c:pt>
                <c:pt idx="1">
                  <c:v>4.5454545454545497E-2</c:v>
                </c:pt>
                <c:pt idx="2">
                  <c:v>9.0909090909090898E-2</c:v>
                </c:pt>
                <c:pt idx="3">
                  <c:v>0</c:v>
                </c:pt>
                <c:pt idx="4">
                  <c:v>9.0909090909090898E-2</c:v>
                </c:pt>
              </c:numCache>
            </c:numRef>
          </c:val>
        </c:ser>
        <c:ser>
          <c:idx val="7"/>
          <c:order val="7"/>
          <c:tx>
            <c:strRef>
              <c:f>'[MHA Charts.xlsx]State Tier Each Drug'!$AI$11</c:f>
              <c:strCache>
                <c:ptCount val="1"/>
                <c:pt idx="0">
                  <c:v>New York</c:v>
                </c:pt>
              </c:strCache>
            </c:strRef>
          </c:tx>
          <c:spPr>
            <a:solidFill>
              <a:schemeClr val="accent2">
                <a:lumMod val="60000"/>
              </a:schemeClr>
            </a:solidFill>
            <a:ln>
              <a:noFill/>
            </a:ln>
            <a:effectLst/>
          </c:spPr>
          <c:invertIfNegative val="0"/>
          <c:dLbls>
            <c:dLbl>
              <c:idx val="0"/>
              <c:layout>
                <c:manualLayout>
                  <c:x val="2.0368714331631E-2"/>
                  <c:y val="-2.1838472682564501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7848677785408499E-3"/>
                  <c:y val="-3.275770902384610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52869308777949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1.0709206671245501E-2"/>
                  <c:y val="-2.1838472682564002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Drug'!$AJ$11:$AN$11</c:f>
              <c:numCache>
                <c:formatCode>0%</c:formatCode>
                <c:ptCount val="5"/>
                <c:pt idx="0">
                  <c:v>0.59</c:v>
                </c:pt>
                <c:pt idx="1">
                  <c:v>0.15</c:v>
                </c:pt>
                <c:pt idx="2">
                  <c:v>0.26</c:v>
                </c:pt>
                <c:pt idx="3">
                  <c:v>0</c:v>
                </c:pt>
                <c:pt idx="4">
                  <c:v>0</c:v>
                </c:pt>
              </c:numCache>
            </c:numRef>
          </c:val>
        </c:ser>
        <c:ser>
          <c:idx val="8"/>
          <c:order val="8"/>
          <c:tx>
            <c:strRef>
              <c:f>'[MHA Charts.xlsx]State Tier Each Drug'!$AI$12</c:f>
              <c:strCache>
                <c:ptCount val="1"/>
                <c:pt idx="0">
                  <c:v>Texas</c:v>
                </c:pt>
              </c:strCache>
            </c:strRef>
          </c:tx>
          <c:spPr>
            <a:solidFill>
              <a:schemeClr val="accent3">
                <a:lumMod val="60000"/>
              </a:schemeClr>
            </a:solidFill>
            <a:ln>
              <a:noFill/>
            </a:ln>
            <a:effectLst/>
          </c:spPr>
          <c:invertIfNegative val="0"/>
          <c:dLbls>
            <c:dLbl>
              <c:idx val="0"/>
              <c:layout>
                <c:manualLayout>
                  <c:x val="2.3754622561600099E-2"/>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2494074449786299E-2"/>
                  <c:y val="-1.31030836095384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2.3203281121031899E-2"/>
                  <c:y val="4.3676945365127302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Charts.xlsx]State Tier Each Drug'!$AJ$3:$AN$3</c:f>
              <c:strCache>
                <c:ptCount val="5"/>
                <c:pt idx="0">
                  <c:v>Tier 1</c:v>
                </c:pt>
                <c:pt idx="1">
                  <c:v>Tier 2</c:v>
                </c:pt>
                <c:pt idx="2">
                  <c:v>Tier 3</c:v>
                </c:pt>
                <c:pt idx="3">
                  <c:v>Tier 4</c:v>
                </c:pt>
                <c:pt idx="4">
                  <c:v>Plan Does Not Specify</c:v>
                </c:pt>
              </c:strCache>
            </c:strRef>
          </c:cat>
          <c:val>
            <c:numRef>
              <c:f>'[MHA Charts.xlsx]State Tier Each Drug'!$AJ$12:$AN$12</c:f>
              <c:numCache>
                <c:formatCode>0%</c:formatCode>
                <c:ptCount val="5"/>
                <c:pt idx="0">
                  <c:v>0.50523809523809504</c:v>
                </c:pt>
                <c:pt idx="1">
                  <c:v>0.119761904761905</c:v>
                </c:pt>
                <c:pt idx="2">
                  <c:v>0.23166666666666699</c:v>
                </c:pt>
                <c:pt idx="3">
                  <c:v>0.14333333333333301</c:v>
                </c:pt>
                <c:pt idx="4">
                  <c:v>0</c:v>
                </c:pt>
              </c:numCache>
            </c:numRef>
          </c:val>
        </c:ser>
        <c:dLbls>
          <c:dLblPos val="outEnd"/>
          <c:showLegendKey val="0"/>
          <c:showVal val="1"/>
          <c:showCatName val="0"/>
          <c:showSerName val="0"/>
          <c:showPercent val="0"/>
          <c:showBubbleSize val="0"/>
        </c:dLbls>
        <c:gapWidth val="219"/>
        <c:overlap val="-27"/>
        <c:axId val="146976128"/>
        <c:axId val="147011072"/>
      </c:barChart>
      <c:catAx>
        <c:axId val="1469761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Tier</a:t>
                </a:r>
                <a:endParaRPr lang="en-US" dirty="0"/>
              </a:p>
            </c:rich>
          </c:tx>
          <c:layout>
            <c:manualLayout>
              <c:xMode val="edge"/>
              <c:yMode val="edge"/>
              <c:x val="0.52710748218840298"/>
              <c:y val="0.87487346152688805"/>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7011072"/>
        <c:crosses val="autoZero"/>
        <c:auto val="1"/>
        <c:lblAlgn val="ctr"/>
        <c:lblOffset val="100"/>
        <c:noMultiLvlLbl val="0"/>
      </c:catAx>
      <c:valAx>
        <c:axId val="14701107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Drug Lists/Formularies</a:t>
                </a:r>
              </a:p>
            </c:rich>
          </c:tx>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976128"/>
        <c:crosses val="autoZero"/>
        <c:crossBetween val="between"/>
      </c:valAx>
      <c:spPr>
        <a:noFill/>
        <a:ln>
          <a:noFill/>
        </a:ln>
        <a:effectLst/>
      </c:spPr>
    </c:plotArea>
    <c:legend>
      <c:legendPos val="b"/>
      <c:layout>
        <c:manualLayout>
          <c:xMode val="edge"/>
          <c:yMode val="edge"/>
          <c:x val="0.163436126257893"/>
          <c:y val="0.90589509795070899"/>
          <c:w val="0.74239776326553797"/>
          <c:h val="8.100181843975290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Average Rx-Only</a:t>
            </a:r>
            <a:r>
              <a:rPr lang="en-US" sz="1600" baseline="0" dirty="0" smtClean="0"/>
              <a:t> </a:t>
            </a:r>
            <a:r>
              <a:rPr lang="en-US" sz="1600" dirty="0" smtClean="0"/>
              <a:t>Deductible </a:t>
            </a:r>
            <a:r>
              <a:rPr lang="en-US" sz="1600" baseline="0" dirty="0" smtClean="0"/>
              <a:t>Across States</a:t>
            </a:r>
            <a:endParaRPr lang="en-US" sz="1600" dirty="0"/>
          </a:p>
        </c:rich>
      </c:tx>
      <c:layout/>
      <c:overlay val="0"/>
      <c:spPr>
        <a:noFill/>
        <a:ln>
          <a:noFill/>
        </a:ln>
        <a:effectLst/>
      </c:spPr>
    </c:title>
    <c:autoTitleDeleted val="0"/>
    <c:plotArea>
      <c:layout/>
      <c:barChart>
        <c:barDir val="col"/>
        <c:grouping val="clustered"/>
        <c:varyColors val="0"/>
        <c:ser>
          <c:idx val="0"/>
          <c:order val="0"/>
          <c:tx>
            <c:strRef>
              <c:f>'[MHA Charts.xlsx]Deductible Tables'!$B$43</c:f>
              <c:strCache>
                <c:ptCount val="1"/>
                <c:pt idx="0">
                  <c:v>Average Rx Deductible</c:v>
                </c:pt>
              </c:strCache>
            </c:strRef>
          </c:tx>
          <c:spPr>
            <a:solidFill>
              <a:schemeClr val="accent1"/>
            </a:solidFill>
            <a:ln>
              <a:noFill/>
            </a:ln>
            <a:effectLst/>
          </c:spPr>
          <c:invertIfNegative val="0"/>
          <c:dPt>
            <c:idx val="4"/>
            <c:invertIfNegative val="0"/>
            <c:bubble3D val="0"/>
            <c:spPr>
              <a:solidFill>
                <a:schemeClr val="accent2"/>
              </a:solidFill>
              <a:ln>
                <a:noFill/>
              </a:ln>
              <a:effectLst/>
            </c:spPr>
          </c:dPt>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Charts.xlsx]Deductible Tables'!$A$44:$A$48</c:f>
              <c:strCache>
                <c:ptCount val="5"/>
                <c:pt idx="0">
                  <c:v>Arizona</c:v>
                </c:pt>
                <c:pt idx="1">
                  <c:v>California</c:v>
                </c:pt>
                <c:pt idx="2">
                  <c:v>Illinois</c:v>
                </c:pt>
                <c:pt idx="3">
                  <c:v>Maryland</c:v>
                </c:pt>
                <c:pt idx="4">
                  <c:v>Overall</c:v>
                </c:pt>
              </c:strCache>
            </c:strRef>
          </c:cat>
          <c:val>
            <c:numRef>
              <c:f>'[MHA Charts.xlsx]Deductible Tables'!$B$44:$B$48</c:f>
              <c:numCache>
                <c:formatCode>_("$"* #,##0.00_);_("$"* \(#,##0.00\);_("$"* "-"??_);_(@_)</c:formatCode>
                <c:ptCount val="5"/>
                <c:pt idx="0">
                  <c:v>729.5</c:v>
                </c:pt>
                <c:pt idx="1">
                  <c:v>250</c:v>
                </c:pt>
                <c:pt idx="2">
                  <c:v>1166.67</c:v>
                </c:pt>
                <c:pt idx="3">
                  <c:v>1000</c:v>
                </c:pt>
                <c:pt idx="4">
                  <c:v>778.38</c:v>
                </c:pt>
              </c:numCache>
            </c:numRef>
          </c:val>
        </c:ser>
        <c:dLbls>
          <c:dLblPos val="outEnd"/>
          <c:showLegendKey val="0"/>
          <c:showVal val="1"/>
          <c:showCatName val="0"/>
          <c:showSerName val="0"/>
          <c:showPercent val="0"/>
          <c:showBubbleSize val="0"/>
        </c:dLbls>
        <c:gapWidth val="219"/>
        <c:overlap val="-27"/>
        <c:axId val="147044992"/>
        <c:axId val="147118336"/>
      </c:barChart>
      <c:catAx>
        <c:axId val="1470449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State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7118336"/>
        <c:crosses val="autoZero"/>
        <c:auto val="1"/>
        <c:lblAlgn val="ctr"/>
        <c:lblOffset val="100"/>
        <c:noMultiLvlLbl val="0"/>
      </c:catAx>
      <c:valAx>
        <c:axId val="14711833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 Rx Deductible</a:t>
                </a:r>
              </a:p>
            </c:rich>
          </c:tx>
          <c:layout/>
          <c:overlay val="0"/>
          <c:spPr>
            <a:noFill/>
            <a:ln>
              <a:noFill/>
            </a:ln>
            <a:effectLst/>
          </c:spPr>
        </c:title>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044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Average </a:t>
            </a:r>
            <a:r>
              <a:rPr lang="en-US" sz="1800" dirty="0" smtClean="0"/>
              <a:t>Rx-Only Deductible </a:t>
            </a:r>
            <a:r>
              <a:rPr lang="en-US" sz="1800" dirty="0"/>
              <a:t>by Metal Level</a:t>
            </a:r>
          </a:p>
        </c:rich>
      </c:tx>
      <c:layout/>
      <c:overlay val="0"/>
      <c:spPr>
        <a:noFill/>
        <a:ln>
          <a:noFill/>
        </a:ln>
        <a:effectLst/>
      </c:spPr>
    </c:title>
    <c:autoTitleDeleted val="0"/>
    <c:plotArea>
      <c:layout/>
      <c:barChart>
        <c:barDir val="col"/>
        <c:grouping val="clustered"/>
        <c:varyColors val="0"/>
        <c:ser>
          <c:idx val="0"/>
          <c:order val="0"/>
          <c:tx>
            <c:strRef>
              <c:f>'Deductible Tables'!$Z$43</c:f>
              <c:strCache>
                <c:ptCount val="1"/>
                <c:pt idx="0">
                  <c:v>Average Rx Deductible by Metal Level</c:v>
                </c:pt>
              </c:strCache>
            </c:strRef>
          </c:tx>
          <c:spPr>
            <a:solidFill>
              <a:srgbClr val="E1B700"/>
            </a:solidFill>
            <a:ln>
              <a:noFill/>
            </a:ln>
            <a:effectLst/>
          </c:spPr>
          <c:invertIfNegative val="0"/>
          <c:dPt>
            <c:idx val="1"/>
            <c:invertIfNegative val="0"/>
            <c:bubble3D val="0"/>
            <c:spPr>
              <a:solidFill>
                <a:srgbClr val="939393"/>
              </a:solidFill>
              <a:ln>
                <a:solidFill>
                  <a:srgbClr val="939393"/>
                </a:solidFill>
              </a:ln>
              <a:effectLst/>
            </c:spPr>
          </c:dPt>
          <c:dPt>
            <c:idx val="2"/>
            <c:invertIfNegative val="0"/>
            <c:bubble3D val="0"/>
            <c:spPr>
              <a:solidFill>
                <a:schemeClr val="accent2"/>
              </a:solidFill>
              <a:ln>
                <a:solidFill>
                  <a:schemeClr val="accent2"/>
                </a:solidFill>
              </a:ln>
              <a:effectLst/>
            </c:spPr>
          </c:dPt>
          <c:dLbls>
            <c:numFmt formatCode="_(&quot;$&quot;* #,##0_);_(&quot;$&quot;* \(#,##0\);_(&quot;$&quot;* &quot;-&quot;_);_(@_)"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'Deductible Tables'!$Y$44:$Y$46</c:f>
              <c:strCache>
                <c:ptCount val="3"/>
                <c:pt idx="0">
                  <c:v>Bronze</c:v>
                </c:pt>
                <c:pt idx="1">
                  <c:v>Silver</c:v>
                </c:pt>
                <c:pt idx="2">
                  <c:v>Overall</c:v>
                </c:pt>
              </c:strCache>
            </c:strRef>
          </c:cat>
          <c:val>
            <c:numRef>
              <c:f>'Deductible Tables'!$Z$44:$Z$46</c:f>
              <c:numCache>
                <c:formatCode>_("$"* #,##0.00_);_("$"* \(#,##0.00\);_("$"* "-"??_);_(@_)</c:formatCode>
                <c:ptCount val="3"/>
                <c:pt idx="0">
                  <c:v>1500</c:v>
                </c:pt>
                <c:pt idx="1">
                  <c:v>697.8199999999996</c:v>
                </c:pt>
                <c:pt idx="2">
                  <c:v>778.38</c:v>
                </c:pt>
              </c:numCache>
            </c:numRef>
          </c:val>
        </c:ser>
        <c:dLbls>
          <c:dLblPos val="outEnd"/>
          <c:showLegendKey val="0"/>
          <c:showVal val="1"/>
          <c:showCatName val="0"/>
          <c:showSerName val="0"/>
          <c:showPercent val="0"/>
          <c:showBubbleSize val="0"/>
        </c:dLbls>
        <c:gapWidth val="219"/>
        <c:overlap val="-27"/>
        <c:axId val="147214720"/>
        <c:axId val="147227008"/>
      </c:barChart>
      <c:catAx>
        <c:axId val="147214720"/>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Metal Level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7227008"/>
        <c:crosses val="autoZero"/>
        <c:auto val="1"/>
        <c:lblAlgn val="ctr"/>
        <c:lblOffset val="100"/>
        <c:noMultiLvlLbl val="0"/>
      </c:catAx>
      <c:valAx>
        <c:axId val="14722700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Average Rx Deductible</a:t>
                </a:r>
              </a:p>
            </c:rich>
          </c:tx>
          <c:layout/>
          <c:overlay val="0"/>
          <c:spPr>
            <a:noFill/>
            <a:ln>
              <a:noFill/>
            </a:ln>
            <a:effectLst/>
          </c:spPr>
        </c:title>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7214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a:t>Average Copay in Plans Where Rx Exempt From </a:t>
            </a:r>
            <a:r>
              <a:rPr lang="en-US" sz="1800" dirty="0" smtClean="0"/>
              <a:t>Combined Deductible</a:t>
            </a:r>
            <a:endParaRPr lang="en-US" sz="1800" dirty="0"/>
          </a:p>
        </c:rich>
      </c:tx>
      <c:layout/>
      <c:overlay val="0"/>
      <c:spPr>
        <a:noFill/>
        <a:ln>
          <a:noFill/>
        </a:ln>
        <a:effectLst/>
      </c:spPr>
    </c:title>
    <c:autoTitleDeleted val="0"/>
    <c:plotArea>
      <c:layout/>
      <c:barChart>
        <c:barDir val="col"/>
        <c:grouping val="clustered"/>
        <c:varyColors val="0"/>
        <c:ser>
          <c:idx val="0"/>
          <c:order val="0"/>
          <c:tx>
            <c:strRef>
              <c:f>'[MHA Charts.xlsx]NEW Copay Tables'!$A$3</c:f>
              <c:strCache>
                <c:ptCount val="1"/>
                <c:pt idx="0">
                  <c:v>Mean</c:v>
                </c:pt>
              </c:strCache>
            </c:strRef>
          </c:tx>
          <c:spPr>
            <a:solidFill>
              <a:schemeClr val="accent1"/>
            </a:solidFill>
            <a:ln>
              <a:solidFill>
                <a:schemeClr val="accent2"/>
              </a:solidFill>
            </a:ln>
            <a:effectLst/>
          </c:spPr>
          <c:invertIfNegative val="0"/>
          <c:dPt>
            <c:idx val="0"/>
            <c:invertIfNegative val="0"/>
            <c:bubble3D val="0"/>
            <c:spPr>
              <a:solidFill>
                <a:srgbClr val="E1B700"/>
              </a:solidFill>
              <a:ln>
                <a:solidFill>
                  <a:srgbClr val="E1B700"/>
                </a:solidFill>
              </a:ln>
              <a:effectLst/>
            </c:spPr>
          </c:dPt>
          <c:dPt>
            <c:idx val="1"/>
            <c:invertIfNegative val="0"/>
            <c:bubble3D val="0"/>
            <c:spPr>
              <a:solidFill>
                <a:srgbClr val="939393"/>
              </a:solidFill>
              <a:ln>
                <a:solidFill>
                  <a:srgbClr val="939393"/>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'[MHA Charts.xlsx]NEW Copay Tables'!$B$1:$C$2</c:f>
              <c:strCache>
                <c:ptCount val="2"/>
                <c:pt idx="0">
                  <c:v>Bronze</c:v>
                </c:pt>
                <c:pt idx="1">
                  <c:v>Silver</c:v>
                </c:pt>
              </c:strCache>
            </c:strRef>
          </c:cat>
          <c:val>
            <c:numRef>
              <c:f>'[MHA Charts.xlsx]NEW Copay Tables'!$B$3:$C$3</c:f>
              <c:numCache>
                <c:formatCode>_("$"* #,##0_);_("$"* \(#,##0\);_("$"* "-"??_);_(@_)</c:formatCode>
                <c:ptCount val="2"/>
                <c:pt idx="0">
                  <c:v>28.06</c:v>
                </c:pt>
                <c:pt idx="1">
                  <c:v>29.67</c:v>
                </c:pt>
              </c:numCache>
            </c:numRef>
          </c:val>
        </c:ser>
        <c:dLbls>
          <c:dLblPos val="outEnd"/>
          <c:showLegendKey val="0"/>
          <c:showVal val="1"/>
          <c:showCatName val="0"/>
          <c:showSerName val="0"/>
          <c:showPercent val="0"/>
          <c:showBubbleSize val="0"/>
        </c:dLbls>
        <c:gapWidth val="219"/>
        <c:overlap val="-27"/>
        <c:axId val="147262848"/>
        <c:axId val="147344768"/>
      </c:barChart>
      <c:catAx>
        <c:axId val="14726284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Metal Level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7344768"/>
        <c:crosses val="autoZero"/>
        <c:auto val="1"/>
        <c:lblAlgn val="ctr"/>
        <c:lblOffset val="100"/>
        <c:noMultiLvlLbl val="0"/>
      </c:catAx>
      <c:valAx>
        <c:axId val="147344768"/>
        <c:scaling>
          <c:orientation val="minMax"/>
          <c:min val="0"/>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Dollars</a:t>
                </a:r>
              </a:p>
            </c:rich>
          </c:tx>
          <c:layout/>
          <c:overlay val="0"/>
          <c:spPr>
            <a:noFill/>
            <a:ln>
              <a:noFill/>
            </a:ln>
            <a:effectLst/>
          </c:sp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262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0.18993</cdr:x>
      <cdr:y>0.82781</cdr:y>
    </cdr:from>
    <cdr:to>
      <cdr:x>0.28523</cdr:x>
      <cdr:y>1</cdr:y>
    </cdr:to>
    <cdr:sp macro="" textlink="">
      <cdr:nvSpPr>
        <cdr:cNvPr id="2" name="TextBox 1"/>
        <cdr:cNvSpPr txBox="1"/>
      </cdr:nvSpPr>
      <cdr:spPr>
        <a:xfrm xmlns:a="http://schemas.openxmlformats.org/drawingml/2006/main">
          <a:off x="1168121" y="2667645"/>
          <a:ext cx="586154" cy="5548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0.06</cdr:x>
      <cdr:y>0.89166</cdr:y>
    </cdr:from>
    <cdr:to>
      <cdr:x>0.81586</cdr:x>
      <cdr:y>0.93814</cdr:y>
    </cdr:to>
    <cdr:grpSp>
      <cdr:nvGrpSpPr>
        <cdr:cNvPr id="2" name="Group 1"/>
        <cdr:cNvGrpSpPr/>
      </cdr:nvGrpSpPr>
      <cdr:grpSpPr>
        <a:xfrm xmlns:a="http://schemas.openxmlformats.org/drawingml/2006/main">
          <a:off x="411427" y="3106422"/>
          <a:ext cx="5183023" cy="161930"/>
          <a:chOff x="-859919" y="7288966"/>
          <a:chExt cx="5183011" cy="161923"/>
        </a:xfrm>
      </cdr:grpSpPr>
      <cdr:grpSp>
        <cdr:nvGrpSpPr>
          <cdr:cNvPr id="3" name="Group 2"/>
          <cdr:cNvGrpSpPr/>
        </cdr:nvGrpSpPr>
        <cdr:grpSpPr>
          <a:xfrm xmlns:a="http://schemas.openxmlformats.org/drawingml/2006/main">
            <a:off x="-859919" y="7288966"/>
            <a:ext cx="5183011" cy="161923"/>
            <a:chOff x="954916" y="5107978"/>
            <a:chExt cx="5183011" cy="161923"/>
          </a:xfrm>
        </cdr:grpSpPr>
        <cdr:sp macro="" textlink="">
          <cdr:nvSpPr>
            <cdr:cNvPr id="5" name="Oval 4"/>
            <cdr:cNvSpPr/>
          </cdr:nvSpPr>
          <cdr:spPr>
            <a:xfrm xmlns:a="http://schemas.openxmlformats.org/drawingml/2006/main">
              <a:off x="954916" y="5107978"/>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sp macro="" textlink="">
          <cdr:nvSpPr>
            <cdr:cNvPr id="6" name="Oval 5"/>
            <cdr:cNvSpPr/>
          </cdr:nvSpPr>
          <cdr:spPr>
            <a:xfrm xmlns:a="http://schemas.openxmlformats.org/drawingml/2006/main">
              <a:off x="1080631" y="5224182"/>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sp macro="" textlink="">
          <cdr:nvSpPr>
            <cdr:cNvPr id="7" name="Oval 6"/>
            <cdr:cNvSpPr/>
          </cdr:nvSpPr>
          <cdr:spPr>
            <a:xfrm xmlns:a="http://schemas.openxmlformats.org/drawingml/2006/main">
              <a:off x="2915746" y="5144160"/>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sp macro="" textlink="">
          <cdr:nvSpPr>
            <cdr:cNvPr id="8" name="Oval 7"/>
            <cdr:cNvSpPr/>
          </cdr:nvSpPr>
          <cdr:spPr>
            <a:xfrm xmlns:a="http://schemas.openxmlformats.org/drawingml/2006/main">
              <a:off x="3396430" y="5147335"/>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sp macro="" textlink="">
          <cdr:nvSpPr>
            <cdr:cNvPr id="9" name="Oval 8"/>
            <cdr:cNvSpPr/>
          </cdr:nvSpPr>
          <cdr:spPr>
            <a:xfrm xmlns:a="http://schemas.openxmlformats.org/drawingml/2006/main">
              <a:off x="2604487" y="5178463"/>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sp macro="" textlink="">
          <cdr:nvSpPr>
            <cdr:cNvPr id="10" name="Oval 9"/>
            <cdr:cNvSpPr/>
          </cdr:nvSpPr>
          <cdr:spPr>
            <a:xfrm xmlns:a="http://schemas.openxmlformats.org/drawingml/2006/main">
              <a:off x="5089863" y="5155603"/>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sp macro="" textlink="">
          <cdr:nvSpPr>
            <cdr:cNvPr id="11" name="Oval 10"/>
            <cdr:cNvSpPr/>
          </cdr:nvSpPr>
          <cdr:spPr>
            <a:xfrm xmlns:a="http://schemas.openxmlformats.org/drawingml/2006/main">
              <a:off x="5355403" y="5155602"/>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sp macro="" textlink="">
          <cdr:nvSpPr>
            <cdr:cNvPr id="12" name="Oval 11"/>
            <cdr:cNvSpPr/>
          </cdr:nvSpPr>
          <cdr:spPr>
            <a:xfrm xmlns:a="http://schemas.openxmlformats.org/drawingml/2006/main">
              <a:off x="6092208" y="5157495"/>
              <a:ext cx="45719" cy="45719"/>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grp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82" tIns="46241" rIns="92482" bIns="46241" rtlCol="0"/>
          <a:lstStyle>
            <a:lvl1pPr algn="r">
              <a:defRPr sz="1200"/>
            </a:lvl1pPr>
          </a:lstStyle>
          <a:p>
            <a:fld id="{7106919E-9B87-234F-BC0A-F5F3DFB27487}" type="datetimeFigureOut">
              <a:rPr lang="en-US" smtClean="0"/>
              <a:pPr/>
              <a:t>9/9/2014</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9"/>
            <a:ext cx="3011699" cy="461804"/>
          </a:xfrm>
          <a:prstGeom prst="rect">
            <a:avLst/>
          </a:prstGeom>
        </p:spPr>
        <p:txBody>
          <a:bodyPr vert="horz" lIns="92482" tIns="46241" rIns="92482" bIns="46241" rtlCol="0" anchor="b"/>
          <a:lstStyle>
            <a:lvl1pPr algn="r">
              <a:defRPr sz="1200"/>
            </a:lvl1pPr>
          </a:lstStyle>
          <a:p>
            <a:fld id="{09F6C2F9-18A6-354B-84D6-418E76F2AFD9}" type="slidenum">
              <a:rPr lang="en-US" smtClean="0"/>
              <a:pPr/>
              <a:t>‹#›</a:t>
            </a:fld>
            <a:endParaRPr lang="en-US"/>
          </a:p>
        </p:txBody>
      </p:sp>
    </p:spTree>
    <p:extLst>
      <p:ext uri="{BB962C8B-B14F-4D97-AF65-F5344CB8AC3E}">
        <p14:creationId xmlns:p14="http://schemas.microsoft.com/office/powerpoint/2010/main" val="2062517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82" tIns="46241" rIns="92482" bIns="46241" rtlCol="0"/>
          <a:lstStyle>
            <a:lvl1pPr algn="r">
              <a:defRPr sz="1200"/>
            </a:lvl1pPr>
          </a:lstStyle>
          <a:p>
            <a:fld id="{B20D91A2-A71A-4944-B44A-9C0C249935A5}" type="datetimeFigureOut">
              <a:rPr lang="en-US" smtClean="0"/>
              <a:pPr/>
              <a:t>9/9/2014</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2482" tIns="46241" rIns="92482" bIns="46241" rtlCol="0" anchor="b"/>
          <a:lstStyle>
            <a:lvl1pPr algn="r">
              <a:defRPr sz="1200"/>
            </a:lvl1pPr>
          </a:lstStyle>
          <a:p>
            <a:fld id="{9125B0BE-7ADA-354A-BEC3-C86000199902}" type="slidenum">
              <a:rPr lang="en-US" smtClean="0"/>
              <a:pPr/>
              <a:t>‹#›</a:t>
            </a:fld>
            <a:endParaRPr lang="en-US"/>
          </a:p>
        </p:txBody>
      </p:sp>
    </p:spTree>
    <p:extLst>
      <p:ext uri="{BB962C8B-B14F-4D97-AF65-F5344CB8AC3E}">
        <p14:creationId xmlns:p14="http://schemas.microsoft.com/office/powerpoint/2010/main" val="4231941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5B0BE-7ADA-354A-BEC3-C86000199902}" type="slidenum">
              <a:rPr lang="en-US" smtClean="0"/>
              <a:pPr/>
              <a:t>1</a:t>
            </a:fld>
            <a:endParaRPr lang="en-US"/>
          </a:p>
        </p:txBody>
      </p:sp>
    </p:spTree>
    <p:extLst>
      <p:ext uri="{BB962C8B-B14F-4D97-AF65-F5344CB8AC3E}">
        <p14:creationId xmlns:p14="http://schemas.microsoft.com/office/powerpoint/2010/main" val="1123633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5B0BE-7ADA-354A-BEC3-C86000199902}" type="slidenum">
              <a:rPr lang="en-US" smtClean="0"/>
              <a:pPr/>
              <a:t>30</a:t>
            </a:fld>
            <a:endParaRPr lang="en-US"/>
          </a:p>
        </p:txBody>
      </p:sp>
    </p:spTree>
    <p:extLst>
      <p:ext uri="{BB962C8B-B14F-4D97-AF65-F5344CB8AC3E}">
        <p14:creationId xmlns:p14="http://schemas.microsoft.com/office/powerpoint/2010/main" val="2965863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5B0BE-7ADA-354A-BEC3-C86000199902}" type="slidenum">
              <a:rPr lang="en-US" smtClean="0"/>
              <a:pPr/>
              <a:t>2</a:t>
            </a:fld>
            <a:endParaRPr lang="en-US"/>
          </a:p>
        </p:txBody>
      </p:sp>
    </p:spTree>
    <p:extLst>
      <p:ext uri="{BB962C8B-B14F-4D97-AF65-F5344CB8AC3E}">
        <p14:creationId xmlns:p14="http://schemas.microsoft.com/office/powerpoint/2010/main" val="3624442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r>
              <a:rPr lang="en-US" baseline="0" dirty="0" smtClean="0"/>
              <a:t> SLIDE:</a:t>
            </a:r>
          </a:p>
          <a:p>
            <a:r>
              <a:rPr lang="en-US" baseline="0" dirty="0" smtClean="0"/>
              <a:t>-WHY THIS STUDY</a:t>
            </a:r>
          </a:p>
          <a:p>
            <a:r>
              <a:rPr lang="en-US" baseline="0" dirty="0" smtClean="0"/>
              <a:t>-WHAT WE WANT THE AUDIENCE TO KNOW/DO</a:t>
            </a:r>
          </a:p>
          <a:p>
            <a:r>
              <a:rPr lang="en-US" baseline="0" dirty="0" smtClean="0"/>
              <a:t>-REACTION/FEEDBACK</a:t>
            </a:r>
          </a:p>
        </p:txBody>
      </p:sp>
      <p:sp>
        <p:nvSpPr>
          <p:cNvPr id="4" name="Slide Number Placeholder 3"/>
          <p:cNvSpPr>
            <a:spLocks noGrp="1"/>
          </p:cNvSpPr>
          <p:nvPr>
            <p:ph type="sldNum" sz="quarter" idx="10"/>
          </p:nvPr>
        </p:nvSpPr>
        <p:spPr/>
        <p:txBody>
          <a:bodyPr/>
          <a:lstStyle/>
          <a:p>
            <a:fld id="{9125B0BE-7ADA-354A-BEC3-C86000199902}" type="slidenum">
              <a:rPr lang="en-US" smtClean="0"/>
              <a:pPr/>
              <a:t>5</a:t>
            </a:fld>
            <a:endParaRPr lang="en-US"/>
          </a:p>
        </p:txBody>
      </p:sp>
    </p:spTree>
    <p:extLst>
      <p:ext uri="{BB962C8B-B14F-4D97-AF65-F5344CB8AC3E}">
        <p14:creationId xmlns:p14="http://schemas.microsoft.com/office/powerpoint/2010/main" val="1472717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the FFE/SBE policy issue of year-round plan viewing for non-members of plans. </a:t>
            </a:r>
          </a:p>
          <a:p>
            <a:endParaRPr lang="en-US" dirty="0" smtClean="0"/>
          </a:p>
          <a:p>
            <a:r>
              <a:rPr lang="en-US" dirty="0" smtClean="0"/>
              <a:t>We were able to find formulary information for all</a:t>
            </a:r>
            <a:r>
              <a:rPr lang="en-US" baseline="0" dirty="0" smtClean="0"/>
              <a:t> 9 states. </a:t>
            </a:r>
            <a:endParaRPr lang="en-US" dirty="0"/>
          </a:p>
        </p:txBody>
      </p:sp>
      <p:sp>
        <p:nvSpPr>
          <p:cNvPr id="4" name="Slide Number Placeholder 3"/>
          <p:cNvSpPr>
            <a:spLocks noGrp="1"/>
          </p:cNvSpPr>
          <p:nvPr>
            <p:ph type="sldNum" sz="quarter" idx="10"/>
          </p:nvPr>
        </p:nvSpPr>
        <p:spPr/>
        <p:txBody>
          <a:bodyPr/>
          <a:lstStyle/>
          <a:p>
            <a:fld id="{9125B0BE-7ADA-354A-BEC3-C86000199902}" type="slidenum">
              <a:rPr lang="en-US" smtClean="0"/>
              <a:pPr/>
              <a:t>6</a:t>
            </a:fld>
            <a:endParaRPr lang="en-US"/>
          </a:p>
        </p:txBody>
      </p:sp>
    </p:spTree>
    <p:extLst>
      <p:ext uri="{BB962C8B-B14F-4D97-AF65-F5344CB8AC3E}">
        <p14:creationId xmlns:p14="http://schemas.microsoft.com/office/powerpoint/2010/main" val="4055342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 with this as</a:t>
            </a:r>
            <a:r>
              <a:rPr lang="en-US" baseline="0" dirty="0" smtClean="0"/>
              <a:t> a summary slide for the following few slides, which explain our findings in greater detail. </a:t>
            </a:r>
            <a:endParaRPr lang="en-US" dirty="0"/>
          </a:p>
        </p:txBody>
      </p:sp>
      <p:sp>
        <p:nvSpPr>
          <p:cNvPr id="4" name="Slide Number Placeholder 3"/>
          <p:cNvSpPr>
            <a:spLocks noGrp="1"/>
          </p:cNvSpPr>
          <p:nvPr>
            <p:ph type="sldNum" sz="quarter" idx="10"/>
          </p:nvPr>
        </p:nvSpPr>
        <p:spPr/>
        <p:txBody>
          <a:bodyPr/>
          <a:lstStyle/>
          <a:p>
            <a:fld id="{9125B0BE-7ADA-354A-BEC3-C86000199902}" type="slidenum">
              <a:rPr lang="en-US" smtClean="0"/>
              <a:pPr/>
              <a:t>9</a:t>
            </a:fld>
            <a:endParaRPr lang="en-US"/>
          </a:p>
        </p:txBody>
      </p:sp>
    </p:spTree>
    <p:extLst>
      <p:ext uri="{BB962C8B-B14F-4D97-AF65-F5344CB8AC3E}">
        <p14:creationId xmlns:p14="http://schemas.microsoft.com/office/powerpoint/2010/main" val="1818301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5B0BE-7ADA-354A-BEC3-C86000199902}" type="slidenum">
              <a:rPr lang="en-US" smtClean="0"/>
              <a:pPr/>
              <a:t>21</a:t>
            </a:fld>
            <a:endParaRPr lang="en-US"/>
          </a:p>
        </p:txBody>
      </p:sp>
    </p:spTree>
    <p:extLst>
      <p:ext uri="{BB962C8B-B14F-4D97-AF65-F5344CB8AC3E}">
        <p14:creationId xmlns:p14="http://schemas.microsoft.com/office/powerpoint/2010/main" val="1885284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5B0BE-7ADA-354A-BEC3-C86000199902}" type="slidenum">
              <a:rPr lang="en-US" smtClean="0"/>
              <a:pPr/>
              <a:t>23</a:t>
            </a:fld>
            <a:endParaRPr lang="en-US"/>
          </a:p>
        </p:txBody>
      </p:sp>
    </p:spTree>
    <p:extLst>
      <p:ext uri="{BB962C8B-B14F-4D97-AF65-F5344CB8AC3E}">
        <p14:creationId xmlns:p14="http://schemas.microsoft.com/office/powerpoint/2010/main" val="595600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25B0BE-7ADA-354A-BEC3-C86000199902}" type="slidenum">
              <a:rPr lang="en-US" smtClean="0"/>
              <a:pPr/>
              <a:t>27</a:t>
            </a:fld>
            <a:endParaRPr lang="en-US"/>
          </a:p>
        </p:txBody>
      </p:sp>
    </p:spTree>
    <p:extLst>
      <p:ext uri="{BB962C8B-B14F-4D97-AF65-F5344CB8AC3E}">
        <p14:creationId xmlns:p14="http://schemas.microsoft.com/office/powerpoint/2010/main" val="3651099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25B0BE-7ADA-354A-BEC3-C86000199902}" type="slidenum">
              <a:rPr lang="en-US" smtClean="0"/>
              <a:pPr/>
              <a:t>29</a:t>
            </a:fld>
            <a:endParaRPr lang="en-US"/>
          </a:p>
        </p:txBody>
      </p:sp>
    </p:spTree>
    <p:extLst>
      <p:ext uri="{BB962C8B-B14F-4D97-AF65-F5344CB8AC3E}">
        <p14:creationId xmlns:p14="http://schemas.microsoft.com/office/powerpoint/2010/main" val="341547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2"/>
          <p:cNvSpPr>
            <a:spLocks noGrp="1"/>
          </p:cNvSpPr>
          <p:nvPr>
            <p:ph type="title"/>
          </p:nvPr>
        </p:nvSpPr>
        <p:spPr>
          <a:xfrm>
            <a:off x="163429" y="325020"/>
            <a:ext cx="5627771" cy="1375443"/>
          </a:xfrm>
          <a:prstGeom prst="rect">
            <a:avLst/>
          </a:prstGeom>
        </p:spPr>
        <p:txBody>
          <a:bodyPr/>
          <a:lstStyle>
            <a:lvl1pPr algn="l">
              <a:defRPr>
                <a:latin typeface="Helvetica Light"/>
              </a:defRPr>
            </a:lvl1pPr>
          </a:lstStyle>
          <a:p>
            <a:r>
              <a:rPr lang="en-US" smtClean="0"/>
              <a:t>Click to edit Master title style</a:t>
            </a:r>
            <a:endParaRPr lang="en-US"/>
          </a:p>
        </p:txBody>
      </p:sp>
    </p:spTree>
    <p:extLst>
      <p:ext uri="{BB962C8B-B14F-4D97-AF65-F5344CB8AC3E}">
        <p14:creationId xmlns:p14="http://schemas.microsoft.com/office/powerpoint/2010/main" val="113661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887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011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9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itle 2"/>
          <p:cNvSpPr>
            <a:spLocks noGrp="1"/>
          </p:cNvSpPr>
          <p:nvPr>
            <p:ph type="title"/>
          </p:nvPr>
        </p:nvSpPr>
        <p:spPr>
          <a:xfrm>
            <a:off x="163429" y="325020"/>
            <a:ext cx="5627771" cy="1375443"/>
          </a:xfrm>
          <a:prstGeom prst="rect">
            <a:avLst/>
          </a:prstGeom>
        </p:spPr>
        <p:txBody>
          <a:bodyPr/>
          <a:lstStyle>
            <a:lvl1pPr algn="l">
              <a:defRPr>
                <a:latin typeface="Helvetica Light"/>
              </a:defRPr>
            </a:lvl1pPr>
          </a:lstStyle>
          <a:p>
            <a:r>
              <a:rPr lang="en-US" smtClean="0"/>
              <a:t>Click to edit Master title style</a:t>
            </a:r>
            <a:endParaRPr lang="en-US"/>
          </a:p>
        </p:txBody>
      </p:sp>
    </p:spTree>
    <p:extLst>
      <p:ext uri="{BB962C8B-B14F-4D97-AF65-F5344CB8AC3E}">
        <p14:creationId xmlns:p14="http://schemas.microsoft.com/office/powerpoint/2010/main" val="320335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436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98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727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43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1880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4762649" y="0"/>
            <a:ext cx="4381352" cy="6858000"/>
          </a:xfrm>
          <a:prstGeom prst="rect">
            <a:avLst/>
          </a:prstGeom>
          <a:gradFill>
            <a:gsLst>
              <a:gs pos="0">
                <a:srgbClr val="FFCA09"/>
              </a:gs>
              <a:gs pos="100000">
                <a:srgbClr val="F5822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ndParaRPr>
          </a:p>
        </p:txBody>
      </p:sp>
      <p:pic>
        <p:nvPicPr>
          <p:cNvPr id="2" name="Picture 1" descr="grey23RD.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6822141" cy="6858000"/>
          </a:xfrm>
          <a:prstGeom prst="rect">
            <a:avLst/>
          </a:prstGeom>
        </p:spPr>
      </p:pic>
      <p:sp>
        <p:nvSpPr>
          <p:cNvPr id="4" name="Title Placeholder 3"/>
          <p:cNvSpPr>
            <a:spLocks noGrp="1"/>
          </p:cNvSpPr>
          <p:nvPr>
            <p:ph type="title"/>
          </p:nvPr>
        </p:nvSpPr>
        <p:spPr>
          <a:xfrm>
            <a:off x="96371" y="308977"/>
            <a:ext cx="5486282" cy="4920749"/>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9E502-C063-4303-8805-6D7611132F54}" type="slidenum">
              <a:rPr lang="en-US" smtClean="0"/>
              <a:t>‹#›</a:t>
            </a:fld>
            <a:endParaRPr lang="en-US"/>
          </a:p>
        </p:txBody>
      </p:sp>
    </p:spTree>
    <p:extLst>
      <p:ext uri="{BB962C8B-B14F-4D97-AF65-F5344CB8AC3E}">
        <p14:creationId xmlns:p14="http://schemas.microsoft.com/office/powerpoint/2010/main" val="3895713686"/>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457200" rtl="0" eaLnBrk="1" latinLnBrk="0" hangingPunct="1">
        <a:spcBef>
          <a:spcPct val="0"/>
        </a:spcBef>
        <a:buNone/>
        <a:defRPr sz="4400" kern="1200">
          <a:solidFill>
            <a:schemeClr val="tx1"/>
          </a:solidFill>
          <a:latin typeface="Helvetica Ligh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LGREY3RD.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0" y="0"/>
            <a:ext cx="3980329" cy="6858000"/>
          </a:xfrm>
          <a:prstGeom prst="rect">
            <a:avLst/>
          </a:prstGeom>
        </p:spPr>
      </p:pic>
      <p:sp>
        <p:nvSpPr>
          <p:cNvPr id="3" name="Title Placeholder 2"/>
          <p:cNvSpPr>
            <a:spLocks noGrp="1"/>
          </p:cNvSpPr>
          <p:nvPr>
            <p:ph type="title"/>
          </p:nvPr>
        </p:nvSpPr>
        <p:spPr>
          <a:xfrm>
            <a:off x="155408" y="1680577"/>
            <a:ext cx="2812381" cy="4968875"/>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4" name="Slide Number Placeholder 3"/>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01050-A65B-424A-9B7C-EA43589510E7}" type="slidenum">
              <a:rPr lang="en-US" smtClean="0"/>
              <a:t>‹#›</a:t>
            </a:fld>
            <a:endParaRPr lang="en-US"/>
          </a:p>
        </p:txBody>
      </p:sp>
      <p:sp>
        <p:nvSpPr>
          <p:cNvPr id="5" name="Text Placeholder 4"/>
          <p:cNvSpPr>
            <a:spLocks noGrp="1"/>
          </p:cNvSpPr>
          <p:nvPr>
            <p:ph type="body" idx="1"/>
          </p:nvPr>
        </p:nvSpPr>
        <p:spPr>
          <a:xfrm>
            <a:off x="3312694" y="365125"/>
            <a:ext cx="5202655" cy="58118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6414932"/>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64" r:id="rId3"/>
  </p:sldLayoutIdLst>
  <p:hf hdr="0" ftr="0" dt="0"/>
  <p:txStyles>
    <p:titleStyle>
      <a:lvl1pPr algn="l" defTabSz="457200" rtl="0" eaLnBrk="1" latinLnBrk="0" hangingPunct="1">
        <a:spcBef>
          <a:spcPct val="0"/>
        </a:spcBef>
        <a:buNone/>
        <a:defRPr sz="2800" kern="1200">
          <a:solidFill>
            <a:schemeClr val="tx1"/>
          </a:solidFill>
          <a:latin typeface="Helvetica Ligh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Ligh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Helvetica Ligh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Helvetica Ligh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Ligh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Ligh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F582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58220"/>
              </a:solidFill>
            </a:endParaRPr>
          </a:p>
        </p:txBody>
      </p:sp>
      <p:pic>
        <p:nvPicPr>
          <p:cNvPr id="5" name="Picture 4" descr="ORANGE3RD.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3980329" cy="6858000"/>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Text Placeholder 3"/>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1F17D-D94F-4389-A2A6-44FB65122B3C}" type="slidenum">
              <a:rPr lang="en-US" smtClean="0"/>
              <a:t>‹#›</a:t>
            </a:fld>
            <a:endParaRPr lang="en-US"/>
          </a:p>
        </p:txBody>
      </p:sp>
    </p:spTree>
    <p:extLst>
      <p:ext uri="{BB962C8B-B14F-4D97-AF65-F5344CB8AC3E}">
        <p14:creationId xmlns:p14="http://schemas.microsoft.com/office/powerpoint/2010/main" val="77606153"/>
      </p:ext>
    </p:extLst>
  </p:cSld>
  <p:clrMap bg1="lt1" tx1="dk1" bg2="lt2" tx2="dk2" accent1="accent1" accent2="accent2" accent3="accent3" accent4="accent4" accent5="accent5" accent6="accent6" hlink="hlink" folHlink="folHlink"/>
  <p:sldLayoutIdLst>
    <p:sldLayoutId id="2147483653"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58220"/>
              </a:solidFill>
            </a:endParaRPr>
          </a:p>
        </p:txBody>
      </p:sp>
      <p:pic>
        <p:nvPicPr>
          <p:cNvPr id="6" name="Picture 5" descr="DGREY3RD.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3980329" cy="6858000"/>
          </a:xfrm>
          <a:prstGeom prst="rect">
            <a:avLst/>
          </a:prstGeom>
        </p:spPr>
      </p:pic>
    </p:spTree>
    <p:extLst>
      <p:ext uri="{BB962C8B-B14F-4D97-AF65-F5344CB8AC3E}">
        <p14:creationId xmlns:p14="http://schemas.microsoft.com/office/powerpoint/2010/main" val="4881895"/>
      </p:ext>
    </p:extLst>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70000">
                <a:srgbClr val="F58220"/>
              </a:gs>
              <a:gs pos="18000">
                <a:srgbClr val="FFCA09"/>
              </a:gs>
            </a:gsLst>
            <a:lin ang="1512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3825238"/>
      </p:ext>
    </p:extLst>
  </p:cSld>
  <p:clrMap bg1="lt1" tx1="dk1" bg2="lt2" tx2="dk2" accent1="accent1" accent2="accent2" accent3="accent3" accent4="accent4" accent5="accent5" accent6="accent6" hlink="hlink" folHlink="folHlink"/>
  <p:sldLayoutIdLst>
    <p:sldLayoutId id="2147483657"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gradFill>
            <a:gsLst>
              <a:gs pos="12000">
                <a:srgbClr val="F58220"/>
              </a:gs>
              <a:gs pos="70000">
                <a:srgbClr val="EE3523"/>
              </a:gs>
            </a:gsLst>
            <a:lin ang="1428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414384"/>
      </p:ext>
    </p:extLst>
  </p:cSld>
  <p:clrMap bg1="lt1" tx1="dk1" bg2="lt2" tx2="dk2" accent1="accent1" accent2="accent2" accent3="accent3" accent4="accent4" accent5="accent5" accent6="accent6" hlink="hlink" folHlink="folHlink"/>
  <p:sldLayoutIdLst>
    <p:sldLayoutId id="2147483659" r:id="rId1"/>
    <p:sldLayoutId id="2147483662"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48366"/>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57235" y="5385058"/>
            <a:ext cx="3095981" cy="406142"/>
          </a:xfrm>
          <a:prstGeom prst="rect">
            <a:avLst/>
          </a:prstGeom>
        </p:spPr>
      </p:pic>
      <p:sp>
        <p:nvSpPr>
          <p:cNvPr id="13" name="Title 1"/>
          <p:cNvSpPr txBox="1">
            <a:spLocks/>
          </p:cNvSpPr>
          <p:nvPr/>
        </p:nvSpPr>
        <p:spPr>
          <a:xfrm>
            <a:off x="338544" y="1156907"/>
            <a:ext cx="5392686" cy="2037645"/>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US" sz="3200" dirty="0" smtClean="0">
                <a:solidFill>
                  <a:schemeClr val="tx1"/>
                </a:solidFill>
                <a:latin typeface="Helvetica Light"/>
              </a:rPr>
              <a:t>A Review of Behavioral Health Benefits in Newly Reformed Individual Marketplaces- Services and Drug Coverage</a:t>
            </a:r>
          </a:p>
          <a:p>
            <a:endParaRPr lang="en-US" sz="3200" dirty="0">
              <a:solidFill>
                <a:schemeClr val="tx1"/>
              </a:solidFill>
              <a:latin typeface="Helvetica Light"/>
            </a:endParaRPr>
          </a:p>
          <a:p>
            <a:r>
              <a:rPr lang="en-US" sz="3200" dirty="0" smtClean="0">
                <a:solidFill>
                  <a:schemeClr val="tx1"/>
                </a:solidFill>
                <a:latin typeface="Helvetica Light"/>
              </a:rPr>
              <a:t>Sponsored by </a:t>
            </a:r>
          </a:p>
          <a:p>
            <a:endParaRPr lang="en-US" sz="3200" dirty="0">
              <a:solidFill>
                <a:schemeClr val="tx1"/>
              </a:solidFill>
              <a:latin typeface="Helvetica Light"/>
            </a:endParaRPr>
          </a:p>
          <a:p>
            <a:endParaRPr lang="en-US" sz="3200" dirty="0" smtClean="0">
              <a:solidFill>
                <a:schemeClr val="tx1"/>
              </a:solidFill>
              <a:latin typeface="Helvetica Light"/>
            </a:endParaRPr>
          </a:p>
          <a:p>
            <a:r>
              <a:rPr lang="en-US" sz="3200" dirty="0" smtClean="0">
                <a:solidFill>
                  <a:schemeClr val="tx1"/>
                </a:solidFill>
                <a:latin typeface="Helvetica Light"/>
              </a:rPr>
              <a:t>Produced by</a:t>
            </a:r>
            <a:endParaRPr lang="en-US" sz="3200" dirty="0">
              <a:solidFill>
                <a:schemeClr val="tx1"/>
              </a:solidFill>
              <a:latin typeface="Helvetica Light"/>
            </a:endParaRPr>
          </a:p>
        </p:txBody>
      </p:sp>
      <p:sp>
        <p:nvSpPr>
          <p:cNvPr id="16" name="Title 1"/>
          <p:cNvSpPr txBox="1">
            <a:spLocks/>
          </p:cNvSpPr>
          <p:nvPr/>
        </p:nvSpPr>
        <p:spPr>
          <a:xfrm>
            <a:off x="6202782" y="1678266"/>
            <a:ext cx="2630794" cy="3152669"/>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algn="ctr"/>
            <a:endParaRPr lang="en-US" sz="2000" spc="0" dirty="0">
              <a:solidFill>
                <a:schemeClr val="bg1"/>
              </a:solidFill>
              <a:latin typeface="Helvetica Light"/>
              <a:cs typeface="Helvetica Light"/>
            </a:endParaRPr>
          </a:p>
        </p:txBody>
      </p:sp>
      <p:sp>
        <p:nvSpPr>
          <p:cNvPr id="17" name="TextBox 16"/>
          <p:cNvSpPr txBox="1"/>
          <p:nvPr/>
        </p:nvSpPr>
        <p:spPr>
          <a:xfrm>
            <a:off x="6003009" y="5500076"/>
            <a:ext cx="2618927" cy="769441"/>
          </a:xfrm>
          <a:prstGeom prst="rect">
            <a:avLst/>
          </a:prstGeom>
          <a:noFill/>
        </p:spPr>
        <p:txBody>
          <a:bodyPr wrap="square" rtlCol="0">
            <a:spAutoFit/>
          </a:bodyPr>
          <a:lstStyle/>
          <a:p>
            <a:pPr algn="ctr"/>
            <a:r>
              <a:rPr lang="en-GB" sz="1400" dirty="0" smtClean="0">
                <a:solidFill>
                  <a:schemeClr val="tx1">
                    <a:lumMod val="85000"/>
                    <a:lumOff val="15000"/>
                  </a:schemeClr>
                </a:solidFill>
                <a:latin typeface="Helvetica Light"/>
                <a:cs typeface="Helvetica Light"/>
              </a:rPr>
              <a:t>Speaker: </a:t>
            </a:r>
            <a:r>
              <a:rPr lang="en-GB" sz="1400" dirty="0" smtClean="0">
                <a:solidFill>
                  <a:schemeClr val="bg1"/>
                </a:solidFill>
                <a:latin typeface="Helvetica Light"/>
                <a:cs typeface="Helvetica Light"/>
              </a:rPr>
              <a:t>JANE HORVATH</a:t>
            </a:r>
          </a:p>
          <a:p>
            <a:pPr algn="ctr"/>
            <a:endParaRPr lang="en-GB" sz="1200" dirty="0" smtClean="0">
              <a:solidFill>
                <a:schemeClr val="bg1"/>
              </a:solidFill>
              <a:latin typeface="Helvetica Light"/>
              <a:cs typeface="Helvetica Light"/>
            </a:endParaRPr>
          </a:p>
          <a:p>
            <a:pPr algn="ctr"/>
            <a:r>
              <a:rPr lang="en-GB" dirty="0" smtClean="0">
                <a:solidFill>
                  <a:schemeClr val="bg1"/>
                </a:solidFill>
                <a:latin typeface="Helvetica Light"/>
                <a:cs typeface="Helvetica Light"/>
              </a:rPr>
              <a:t>September 11, 2014</a:t>
            </a:r>
            <a:endParaRPr lang="en-US" dirty="0">
              <a:solidFill>
                <a:schemeClr val="bg1"/>
              </a:solidFill>
            </a:endParaRPr>
          </a:p>
        </p:txBody>
      </p:sp>
      <p:sp>
        <p:nvSpPr>
          <p:cNvPr id="7" name="Rectangle 6"/>
          <p:cNvSpPr/>
          <p:nvPr/>
        </p:nvSpPr>
        <p:spPr>
          <a:xfrm>
            <a:off x="6091508" y="1625246"/>
            <a:ext cx="2317568" cy="2062103"/>
          </a:xfrm>
          <a:prstGeom prst="rect">
            <a:avLst/>
          </a:prstGeom>
        </p:spPr>
        <p:txBody>
          <a:bodyPr wrap="square">
            <a:spAutoFit/>
          </a:bodyPr>
          <a:lstStyle/>
          <a:p>
            <a:r>
              <a:rPr lang="en-GB" sz="1600" b="1" dirty="0" smtClean="0">
                <a:solidFill>
                  <a:schemeClr val="bg1"/>
                </a:solidFill>
                <a:latin typeface="Helvetica Light"/>
                <a:cs typeface="Helvetica Light"/>
              </a:rPr>
              <a:t>Section I</a:t>
            </a:r>
          </a:p>
          <a:p>
            <a:r>
              <a:rPr lang="en-GB" sz="1600" dirty="0" smtClean="0">
                <a:solidFill>
                  <a:schemeClr val="bg1"/>
                </a:solidFill>
                <a:latin typeface="Helvetica Light"/>
                <a:cs typeface="Helvetica Light"/>
              </a:rPr>
              <a:t>A comparison of </a:t>
            </a:r>
            <a:r>
              <a:rPr lang="en-GB" sz="1600" dirty="0" err="1" smtClean="0">
                <a:solidFill>
                  <a:schemeClr val="bg1"/>
                </a:solidFill>
                <a:latin typeface="Helvetica Light"/>
                <a:cs typeface="Helvetica Light"/>
              </a:rPr>
              <a:t>behavioral</a:t>
            </a:r>
            <a:r>
              <a:rPr lang="en-GB" sz="1600" dirty="0" smtClean="0">
                <a:solidFill>
                  <a:schemeClr val="bg1"/>
                </a:solidFill>
                <a:latin typeface="Helvetica Light"/>
                <a:cs typeface="Helvetica Light"/>
              </a:rPr>
              <a:t> and physical health benefits as well as provider networks in Bronze and Silver plans in five states.</a:t>
            </a:r>
            <a:endParaRPr lang="en-US" sz="1600" dirty="0">
              <a:solidFill>
                <a:schemeClr val="bg1"/>
              </a:solidFill>
              <a:latin typeface="Helvetica Light"/>
              <a:cs typeface="Helvetica Light"/>
            </a:endParaRPr>
          </a:p>
        </p:txBody>
      </p:sp>
      <p:sp>
        <p:nvSpPr>
          <p:cNvPr id="8" name="Rectangle 7"/>
          <p:cNvSpPr/>
          <p:nvPr/>
        </p:nvSpPr>
        <p:spPr>
          <a:xfrm>
            <a:off x="6091508" y="3718252"/>
            <a:ext cx="2529978" cy="1569660"/>
          </a:xfrm>
          <a:prstGeom prst="rect">
            <a:avLst/>
          </a:prstGeom>
        </p:spPr>
        <p:txBody>
          <a:bodyPr wrap="square">
            <a:spAutoFit/>
          </a:bodyPr>
          <a:lstStyle/>
          <a:p>
            <a:r>
              <a:rPr lang="en-GB" sz="1600" b="1" dirty="0" smtClean="0">
                <a:solidFill>
                  <a:schemeClr val="bg1"/>
                </a:solidFill>
                <a:latin typeface="Helvetica Light"/>
                <a:cs typeface="Helvetica Light"/>
              </a:rPr>
              <a:t>Section II</a:t>
            </a:r>
          </a:p>
          <a:p>
            <a:r>
              <a:rPr lang="en-GB" sz="1600" dirty="0" smtClean="0">
                <a:solidFill>
                  <a:schemeClr val="bg1"/>
                </a:solidFill>
                <a:latin typeface="Helvetica Light"/>
                <a:cs typeface="Helvetica Light"/>
              </a:rPr>
              <a:t>An analysis of drug coverage, utilization management, and cost-sharing for 25 products in nine states.</a:t>
            </a:r>
            <a:endParaRPr lang="en-US" sz="1600" dirty="0">
              <a:solidFill>
                <a:schemeClr val="bg1"/>
              </a:solidFill>
              <a:latin typeface="Helvetica Light"/>
              <a:cs typeface="Helvetica Light"/>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41795" y="3876635"/>
            <a:ext cx="1971413" cy="672613"/>
          </a:xfrm>
          <a:prstGeom prst="rect">
            <a:avLst/>
          </a:prstGeom>
        </p:spPr>
      </p:pic>
      <p:pic>
        <p:nvPicPr>
          <p:cNvPr id="5" name="Picture 4" descr="Lundm_4c.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886060" y="3801995"/>
            <a:ext cx="2238460" cy="893486"/>
          </a:xfrm>
          <a:prstGeom prst="rect">
            <a:avLst/>
          </a:prstGeom>
        </p:spPr>
      </p:pic>
    </p:spTree>
    <p:extLst>
      <p:ext uri="{BB962C8B-B14F-4D97-AF65-F5344CB8AC3E}">
        <p14:creationId xmlns:p14="http://schemas.microsoft.com/office/powerpoint/2010/main" val="1650372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3618" y="3064621"/>
            <a:ext cx="4716076"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Helvetica Light"/>
                <a:cs typeface="Helvetica Light"/>
              </a:rPr>
              <a:t>Developed </a:t>
            </a:r>
            <a:r>
              <a:rPr lang="en-US" dirty="0">
                <a:latin typeface="Helvetica Light"/>
                <a:cs typeface="Helvetica Light"/>
              </a:rPr>
              <a:t>by HHS and </a:t>
            </a:r>
            <a:r>
              <a:rPr lang="en-US" dirty="0" err="1">
                <a:latin typeface="Helvetica Light"/>
                <a:cs typeface="Helvetica Light"/>
              </a:rPr>
              <a:t>DoL</a:t>
            </a:r>
            <a:endParaRPr lang="en-US" dirty="0">
              <a:latin typeface="Helvetica Light"/>
              <a:cs typeface="Helvetica Light"/>
            </a:endParaRPr>
          </a:p>
          <a:p>
            <a:pPr marL="285750" indent="-285750">
              <a:buFont typeface="Arial" panose="020B0604020202020204" pitchFamily="34" charset="0"/>
              <a:buChar char="•"/>
            </a:pPr>
            <a:r>
              <a:rPr lang="en-US" dirty="0" smtClean="0">
                <a:solidFill>
                  <a:srgbClr val="F58220"/>
                </a:solidFill>
                <a:latin typeface="Helvetica Light"/>
                <a:cs typeface="Helvetica Light"/>
              </a:rPr>
              <a:t>Actual interpretation will likely develop and be refined over time with federal guidance, lawsuits, etc.</a:t>
            </a:r>
          </a:p>
          <a:p>
            <a:pPr marL="285750" indent="-285750">
              <a:buFont typeface="Arial" panose="020B0604020202020204" pitchFamily="34" charset="0"/>
              <a:buChar char="•"/>
            </a:pPr>
            <a:r>
              <a:rPr lang="en-US" dirty="0" smtClean="0">
                <a:latin typeface="Helvetica Light"/>
                <a:cs typeface="Helvetica Light"/>
              </a:rPr>
              <a:t>Only two plans in this study specified the need for a covered service to be medically necessary </a:t>
            </a:r>
          </a:p>
          <a:p>
            <a:pPr marL="742950" lvl="1" indent="-285750">
              <a:buFont typeface="Arial" panose="020B0604020202020204" pitchFamily="34" charset="0"/>
              <a:buChar char="•"/>
            </a:pPr>
            <a:r>
              <a:rPr lang="en-US" dirty="0" smtClean="0">
                <a:latin typeface="Helvetica Light"/>
                <a:cs typeface="Helvetica Light"/>
              </a:rPr>
              <a:t>Both are Illinois plans</a:t>
            </a:r>
            <a:r>
              <a:rPr lang="en-US" dirty="0">
                <a:latin typeface="Helvetica Light"/>
                <a:cs typeface="Helvetica Light"/>
              </a:rPr>
              <a:t> </a:t>
            </a:r>
            <a:r>
              <a:rPr lang="en-US" dirty="0" smtClean="0">
                <a:latin typeface="Helvetica Light"/>
                <a:cs typeface="Helvetica Light"/>
              </a:rPr>
              <a:t>and the service in question was primary care</a:t>
            </a:r>
            <a:endParaRPr lang="en-US" dirty="0">
              <a:latin typeface="Helvetica Light"/>
              <a:cs typeface="Helvetica Light"/>
            </a:endParaRPr>
          </a:p>
          <a:p>
            <a:endParaRPr lang="en-US" dirty="0" smtClean="0"/>
          </a:p>
          <a:p>
            <a:endParaRPr lang="en-US" dirty="0"/>
          </a:p>
        </p:txBody>
      </p:sp>
      <p:sp>
        <p:nvSpPr>
          <p:cNvPr id="4"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MEDICAL NECESSITY DEFINITIONS</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a:p>
            <a:r>
              <a:rPr lang="en-US" sz="2000" spc="-60" dirty="0">
                <a:solidFill>
                  <a:srgbClr val="F58220"/>
                </a:solidFill>
                <a:latin typeface="Helvetica Light"/>
                <a:cs typeface="Helvetica Light"/>
              </a:rPr>
              <a:t>All plan summary of benefits and coverage refer to the ACA Uniform </a:t>
            </a:r>
            <a:r>
              <a:rPr lang="en-US" sz="2000" spc="-60" dirty="0" smtClean="0">
                <a:solidFill>
                  <a:srgbClr val="F58220"/>
                </a:solidFill>
                <a:latin typeface="Helvetica Light"/>
                <a:cs typeface="Helvetica Light"/>
              </a:rPr>
              <a:t>Glossary for the </a:t>
            </a:r>
            <a:r>
              <a:rPr lang="en-US" sz="2000" spc="-60" dirty="0">
                <a:solidFill>
                  <a:srgbClr val="F58220"/>
                </a:solidFill>
                <a:latin typeface="Helvetica Light"/>
                <a:cs typeface="Helvetica Light"/>
              </a:rPr>
              <a:t>d</a:t>
            </a:r>
            <a:r>
              <a:rPr lang="en-US" sz="2000" spc="-60" dirty="0" smtClean="0">
                <a:solidFill>
                  <a:srgbClr val="F58220"/>
                </a:solidFill>
                <a:latin typeface="Helvetica Light"/>
                <a:cs typeface="Helvetica Light"/>
              </a:rPr>
              <a:t>efinition of “medical necessity”</a:t>
            </a:r>
            <a:endParaRPr lang="en-US" sz="2000" spc="-60" dirty="0">
              <a:solidFill>
                <a:srgbClr val="F58220"/>
              </a:solidFill>
              <a:latin typeface="Helvetica Light"/>
              <a:cs typeface="Helvetica Light"/>
            </a:endParaRPr>
          </a:p>
        </p:txBody>
      </p:sp>
      <p:sp>
        <p:nvSpPr>
          <p:cNvPr id="5" name="TextBox 4"/>
          <p:cNvSpPr txBox="1"/>
          <p:nvPr/>
        </p:nvSpPr>
        <p:spPr>
          <a:xfrm>
            <a:off x="288471" y="6203942"/>
            <a:ext cx="2551414" cy="400110"/>
          </a:xfrm>
          <a:prstGeom prst="rect">
            <a:avLst/>
          </a:prstGeom>
          <a:noFill/>
        </p:spPr>
        <p:txBody>
          <a:bodyPr wrap="square" rtlCol="0" anchor="t" anchorCtr="0">
            <a:spAutoFit/>
          </a:bodyPr>
          <a:lstStyle/>
          <a:p>
            <a:r>
              <a:rPr lang="en-US" sz="1000" dirty="0" smtClean="0">
                <a:solidFill>
                  <a:schemeClr val="tx1">
                    <a:lumMod val="85000"/>
                    <a:lumOff val="15000"/>
                  </a:schemeClr>
                </a:solidFill>
                <a:latin typeface="Helvetica Light"/>
                <a:cs typeface="Helvetica Light"/>
              </a:rPr>
              <a:t>BEHAVIORAL </a:t>
            </a:r>
            <a:r>
              <a:rPr lang="en-US" sz="1000" dirty="0">
                <a:solidFill>
                  <a:schemeClr val="tx1">
                    <a:lumMod val="85000"/>
                    <a:lumOff val="15000"/>
                  </a:schemeClr>
                </a:solidFill>
                <a:latin typeface="Helvetica Light"/>
                <a:cs typeface="Helvetica Light"/>
              </a:rPr>
              <a:t>HEALTH BENEFIT AND </a:t>
            </a:r>
            <a:r>
              <a:rPr lang="en-US" sz="1000" dirty="0" smtClean="0">
                <a:solidFill>
                  <a:schemeClr val="tx1">
                    <a:lumMod val="85000"/>
                    <a:lumOff val="15000"/>
                  </a:schemeClr>
                </a:solidFill>
                <a:latin typeface="Helvetica Light"/>
                <a:cs typeface="Helvetica Light"/>
              </a:rPr>
              <a:t>PROVIDER </a:t>
            </a:r>
            <a:r>
              <a:rPr lang="en-US" sz="1000" dirty="0">
                <a:solidFill>
                  <a:schemeClr val="tx1">
                    <a:lumMod val="85000"/>
                    <a:lumOff val="15000"/>
                  </a:schemeClr>
                </a:solidFill>
                <a:latin typeface="Helvetica Light"/>
                <a:cs typeface="Helvetica Light"/>
              </a:rPr>
              <a:t>COMPARISONS</a:t>
            </a:r>
          </a:p>
        </p:txBody>
      </p:sp>
      <p:sp>
        <p:nvSpPr>
          <p:cNvPr id="2" name="Rectangle 1"/>
          <p:cNvSpPr/>
          <p:nvPr/>
        </p:nvSpPr>
        <p:spPr>
          <a:xfrm>
            <a:off x="3453618" y="622385"/>
            <a:ext cx="4438357" cy="2031325"/>
          </a:xfrm>
          <a:prstGeom prst="rect">
            <a:avLst/>
          </a:prstGeom>
          <a:ln>
            <a:solidFill>
              <a:schemeClr val="tx1"/>
            </a:solidFill>
          </a:ln>
        </p:spPr>
        <p:txBody>
          <a:bodyPr wrap="square">
            <a:spAutoFit/>
          </a:bodyPr>
          <a:lstStyle/>
          <a:p>
            <a:r>
              <a:rPr lang="en-US" u="sng" dirty="0" smtClean="0">
                <a:latin typeface="Helvetica Light"/>
                <a:cs typeface="Helvetica Light"/>
              </a:rPr>
              <a:t>Medical Necessity-</a:t>
            </a:r>
          </a:p>
          <a:p>
            <a:pPr marL="463550"/>
            <a:r>
              <a:rPr lang="en-US" dirty="0" smtClean="0">
                <a:latin typeface="Helvetica Light"/>
                <a:cs typeface="Helvetica Light"/>
              </a:rPr>
              <a:t>“Health </a:t>
            </a:r>
            <a:r>
              <a:rPr lang="en-US" dirty="0">
                <a:latin typeface="Helvetica Light"/>
                <a:cs typeface="Helvetica Light"/>
              </a:rPr>
              <a:t>care services or supplies needed to prevent, diagnose, or treat an illness, injury, condition, disease, or its symptoms and that meet </a:t>
            </a:r>
            <a:r>
              <a:rPr lang="en-US" b="1" dirty="0">
                <a:latin typeface="Helvetica Light"/>
                <a:cs typeface="Helvetica Light"/>
              </a:rPr>
              <a:t>accepted standards of medicine</a:t>
            </a:r>
            <a:r>
              <a:rPr lang="en-US" dirty="0" smtClean="0">
                <a:latin typeface="Helvetica Light"/>
                <a:cs typeface="Helvetica Light"/>
              </a:rPr>
              <a:t>.”</a:t>
            </a:r>
          </a:p>
          <a:p>
            <a:pPr marL="463550" algn="r"/>
            <a:r>
              <a:rPr lang="en-US" dirty="0" smtClean="0">
                <a:latin typeface="Helvetica Light"/>
                <a:cs typeface="Helvetica Light"/>
              </a:rPr>
              <a:t>-ACA Uniform Glossary</a:t>
            </a:r>
            <a:endParaRPr lang="en-US" dirty="0">
              <a:latin typeface="Helvetica Light"/>
              <a:cs typeface="Helvetica Light"/>
            </a:endParaRPr>
          </a:p>
        </p:txBody>
      </p:sp>
      <p:sp>
        <p:nvSpPr>
          <p:cNvPr id="6" name="TextBox 5"/>
          <p:cNvSpPr txBox="1"/>
          <p:nvPr/>
        </p:nvSpPr>
        <p:spPr>
          <a:xfrm>
            <a:off x="4815840" y="6553200"/>
            <a:ext cx="418704" cy="369332"/>
          </a:xfrm>
          <a:prstGeom prst="rect">
            <a:avLst/>
          </a:prstGeom>
          <a:noFill/>
        </p:spPr>
        <p:txBody>
          <a:bodyPr wrap="none" rtlCol="0">
            <a:spAutoFit/>
          </a:bodyPr>
          <a:lstStyle/>
          <a:p>
            <a:r>
              <a:rPr lang="en-US" dirty="0" smtClean="0"/>
              <a:t>10</a:t>
            </a:r>
            <a:endParaRPr lang="en-US" dirty="0"/>
          </a:p>
        </p:txBody>
      </p:sp>
      <p:grpSp>
        <p:nvGrpSpPr>
          <p:cNvPr id="7" name="Group 6"/>
          <p:cNvGrpSpPr/>
          <p:nvPr/>
        </p:nvGrpSpPr>
        <p:grpSpPr>
          <a:xfrm>
            <a:off x="362868" y="0"/>
            <a:ext cx="1832868" cy="605185"/>
            <a:chOff x="362868" y="0"/>
            <a:chExt cx="1832868" cy="605185"/>
          </a:xfrm>
        </p:grpSpPr>
        <p:sp>
          <p:nvSpPr>
            <p:cNvPr id="8" name="Rectangle 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Tree>
    <p:extLst>
      <p:ext uri="{BB962C8B-B14F-4D97-AF65-F5344CB8AC3E}">
        <p14:creationId xmlns:p14="http://schemas.microsoft.com/office/powerpoint/2010/main" val="544202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497815"/>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Findings: </a:t>
            </a:r>
          </a:p>
          <a:p>
            <a:r>
              <a:rPr lang="en-GB" sz="2400" spc="-60" dirty="0" smtClean="0">
                <a:solidFill>
                  <a:schemeClr val="tx1">
                    <a:lumMod val="85000"/>
                    <a:lumOff val="15000"/>
                  </a:schemeClr>
                </a:solidFill>
                <a:latin typeface="Helvetica Light"/>
                <a:cs typeface="Helvetica Light"/>
              </a:rPr>
              <a:t>BRONZE VERSUS SILVER PLANS</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a:p>
            <a:r>
              <a:rPr lang="en-US" sz="1800" spc="-60" dirty="0" smtClean="0">
                <a:solidFill>
                  <a:srgbClr val="F58220"/>
                </a:solidFill>
                <a:latin typeface="Helvetica Light"/>
                <a:cs typeface="Helvetica Light"/>
              </a:rPr>
              <a:t>From a behavioral health/substance abuse standpoint, Bronze vs. Silver AV level was not indicative of less cost sharing or a stronger provider network. </a:t>
            </a:r>
          </a:p>
          <a:p>
            <a:endParaRPr lang="en-US" sz="2800" spc="-60" dirty="0">
              <a:solidFill>
                <a:srgbClr val="F58220"/>
              </a:solidFill>
              <a:latin typeface="Helvetica Light"/>
              <a:cs typeface="Helvetica Light"/>
            </a:endParaRPr>
          </a:p>
        </p:txBody>
      </p:sp>
      <p:sp>
        <p:nvSpPr>
          <p:cNvPr id="3" name="Title 1"/>
          <p:cNvSpPr txBox="1">
            <a:spLocks/>
          </p:cNvSpPr>
          <p:nvPr/>
        </p:nvSpPr>
        <p:spPr>
          <a:xfrm>
            <a:off x="3560188" y="605184"/>
            <a:ext cx="5374988" cy="5373493"/>
          </a:xfrm>
          <a:prstGeom prst="rect">
            <a:avLst/>
          </a:prstGeom>
        </p:spPr>
        <p:txBody>
          <a:bodyPr numCol="1" spcCol="180000"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lvl="0">
              <a:lnSpc>
                <a:spcPct val="100000"/>
              </a:lnSpc>
              <a:spcBef>
                <a:spcPts val="0"/>
              </a:spcBef>
            </a:pPr>
            <a:r>
              <a:rPr lang="en-US" sz="1800" spc="0" dirty="0">
                <a:solidFill>
                  <a:prstClr val="black">
                    <a:lumMod val="85000"/>
                    <a:lumOff val="15000"/>
                  </a:prstClr>
                </a:solidFill>
                <a:latin typeface="Helvetica Light"/>
                <a:ea typeface="+mn-ea"/>
                <a:cs typeface="Helvetica Light"/>
              </a:rPr>
              <a:t>In two states, Texas and Illinois, Silver plans had higher cost sharing than Bronze plans—for both inpatient and outpatient coverage.</a:t>
            </a:r>
          </a:p>
          <a:p>
            <a:pPr lvl="0">
              <a:lnSpc>
                <a:spcPct val="100000"/>
              </a:lnSpc>
              <a:spcBef>
                <a:spcPts val="0"/>
              </a:spcBef>
            </a:pPr>
            <a:endParaRPr lang="en-US" sz="1800" spc="0" dirty="0">
              <a:solidFill>
                <a:prstClr val="black">
                  <a:lumMod val="85000"/>
                  <a:lumOff val="15000"/>
                </a:prstClr>
              </a:solidFill>
              <a:latin typeface="Helvetica Light"/>
              <a:ea typeface="+mn-ea"/>
              <a:cs typeface="Helvetica Light"/>
            </a:endParaRPr>
          </a:p>
          <a:p>
            <a:pPr lvl="0">
              <a:lnSpc>
                <a:spcPct val="100000"/>
              </a:lnSpc>
              <a:spcBef>
                <a:spcPts val="0"/>
              </a:spcBef>
            </a:pPr>
            <a:r>
              <a:rPr lang="en-US" sz="1800" spc="0" dirty="0" smtClean="0">
                <a:solidFill>
                  <a:srgbClr val="F58220"/>
                </a:solidFill>
                <a:latin typeface="Helvetica Light"/>
                <a:ea typeface="+mn-ea"/>
                <a:cs typeface="Helvetica Light"/>
              </a:rPr>
              <a:t>Five </a:t>
            </a:r>
            <a:r>
              <a:rPr lang="en-US" sz="1800" spc="0" dirty="0">
                <a:solidFill>
                  <a:srgbClr val="F58220"/>
                </a:solidFill>
                <a:latin typeface="Helvetica Light"/>
                <a:ea typeface="+mn-ea"/>
                <a:cs typeface="Helvetica Light"/>
              </a:rPr>
              <a:t>plans require no cost sharing for </a:t>
            </a:r>
            <a:r>
              <a:rPr lang="en-US" sz="1800" spc="0" dirty="0" smtClean="0">
                <a:solidFill>
                  <a:srgbClr val="F58220"/>
                </a:solidFill>
                <a:latin typeface="Helvetica Light"/>
                <a:ea typeface="+mn-ea"/>
                <a:cs typeface="Helvetica Light"/>
              </a:rPr>
              <a:t>behavioral </a:t>
            </a:r>
            <a:r>
              <a:rPr lang="en-US" sz="1800" spc="0" dirty="0">
                <a:solidFill>
                  <a:srgbClr val="F58220"/>
                </a:solidFill>
                <a:latin typeface="Helvetica Light"/>
                <a:ea typeface="+mn-ea"/>
                <a:cs typeface="Helvetica Light"/>
              </a:rPr>
              <a:t>health/substance abuse </a:t>
            </a:r>
            <a:r>
              <a:rPr lang="en-US" sz="1800" b="1" i="1" spc="0" dirty="0">
                <a:solidFill>
                  <a:srgbClr val="F58220"/>
                </a:solidFill>
                <a:latin typeface="Helvetica Light"/>
                <a:ea typeface="+mn-ea"/>
                <a:cs typeface="Helvetica Light"/>
              </a:rPr>
              <a:t>outpatient services</a:t>
            </a:r>
            <a:r>
              <a:rPr lang="en-US" sz="1800" spc="0" dirty="0">
                <a:solidFill>
                  <a:srgbClr val="F58220"/>
                </a:solidFill>
                <a:latin typeface="Helvetica Light"/>
                <a:ea typeface="+mn-ea"/>
                <a:cs typeface="Helvetica Light"/>
              </a:rPr>
              <a:t>.  </a:t>
            </a:r>
            <a:endParaRPr lang="en-US" sz="1800" spc="0" dirty="0" smtClean="0">
              <a:solidFill>
                <a:srgbClr val="F58220"/>
              </a:solidFill>
              <a:latin typeface="Helvetica Light"/>
              <a:ea typeface="+mn-ea"/>
              <a:cs typeface="Helvetica Light"/>
            </a:endParaRPr>
          </a:p>
          <a:p>
            <a:pPr marL="285750" lvl="0" indent="-285750">
              <a:lnSpc>
                <a:spcPct val="100000"/>
              </a:lnSpc>
              <a:spcBef>
                <a:spcPts val="0"/>
              </a:spcBef>
              <a:buFont typeface="Arial"/>
              <a:buChar char="•"/>
            </a:pPr>
            <a:r>
              <a:rPr lang="en-US" sz="1800" spc="0" dirty="0" smtClean="0">
                <a:solidFill>
                  <a:srgbClr val="F58220"/>
                </a:solidFill>
                <a:latin typeface="Helvetica Light"/>
                <a:ea typeface="+mn-ea"/>
                <a:cs typeface="Helvetica Light"/>
              </a:rPr>
              <a:t>Four </a:t>
            </a:r>
            <a:r>
              <a:rPr lang="en-US" sz="1800" spc="0" dirty="0">
                <a:solidFill>
                  <a:srgbClr val="F58220"/>
                </a:solidFill>
                <a:latin typeface="Helvetica Light"/>
                <a:ea typeface="+mn-ea"/>
                <a:cs typeface="Helvetica Light"/>
              </a:rPr>
              <a:t>Bronze, one Silver.</a:t>
            </a:r>
          </a:p>
          <a:p>
            <a:pPr lvl="0">
              <a:lnSpc>
                <a:spcPct val="100000"/>
              </a:lnSpc>
              <a:spcBef>
                <a:spcPts val="0"/>
              </a:spcBef>
            </a:pPr>
            <a:endParaRPr lang="en-US" sz="1800" spc="0" dirty="0">
              <a:solidFill>
                <a:prstClr val="black">
                  <a:lumMod val="85000"/>
                  <a:lumOff val="15000"/>
                </a:prstClr>
              </a:solidFill>
              <a:latin typeface="Helvetica Light"/>
              <a:ea typeface="+mn-ea"/>
              <a:cs typeface="Helvetica Light"/>
            </a:endParaRPr>
          </a:p>
          <a:p>
            <a:pPr lvl="0">
              <a:lnSpc>
                <a:spcPct val="100000"/>
              </a:lnSpc>
              <a:spcBef>
                <a:spcPts val="0"/>
              </a:spcBef>
            </a:pPr>
            <a:r>
              <a:rPr lang="en-US" sz="1800" spc="0" dirty="0" smtClean="0">
                <a:solidFill>
                  <a:srgbClr val="000000"/>
                </a:solidFill>
                <a:latin typeface="Helvetica Light"/>
                <a:ea typeface="+mn-ea"/>
                <a:cs typeface="Helvetica Light"/>
              </a:rPr>
              <a:t>Seven </a:t>
            </a:r>
            <a:r>
              <a:rPr lang="en-US" sz="1800" spc="0" dirty="0">
                <a:solidFill>
                  <a:srgbClr val="000000"/>
                </a:solidFill>
                <a:latin typeface="Helvetica Light"/>
                <a:ea typeface="+mn-ea"/>
                <a:cs typeface="Helvetica Light"/>
              </a:rPr>
              <a:t>plans require no cost sharing for </a:t>
            </a:r>
            <a:r>
              <a:rPr lang="en-US" sz="1800" spc="0" dirty="0" smtClean="0">
                <a:solidFill>
                  <a:srgbClr val="000000"/>
                </a:solidFill>
                <a:latin typeface="Helvetica Light"/>
                <a:ea typeface="+mn-ea"/>
                <a:cs typeface="Helvetica Light"/>
              </a:rPr>
              <a:t>behavioral </a:t>
            </a:r>
            <a:r>
              <a:rPr lang="en-US" sz="1800" spc="0" dirty="0">
                <a:solidFill>
                  <a:srgbClr val="000000"/>
                </a:solidFill>
                <a:latin typeface="Helvetica Light"/>
                <a:ea typeface="+mn-ea"/>
                <a:cs typeface="Helvetica Light"/>
              </a:rPr>
              <a:t>health/substance abuse </a:t>
            </a:r>
            <a:r>
              <a:rPr lang="en-US" sz="1800" b="1" i="1" spc="0" dirty="0">
                <a:solidFill>
                  <a:srgbClr val="000000"/>
                </a:solidFill>
                <a:latin typeface="Helvetica Light"/>
                <a:ea typeface="+mn-ea"/>
                <a:cs typeface="Helvetica Light"/>
              </a:rPr>
              <a:t>inpatient services</a:t>
            </a:r>
            <a:r>
              <a:rPr lang="en-US" sz="1800" spc="0" dirty="0">
                <a:solidFill>
                  <a:srgbClr val="000000"/>
                </a:solidFill>
                <a:latin typeface="Helvetica Light"/>
                <a:ea typeface="+mn-ea"/>
                <a:cs typeface="Helvetica Light"/>
              </a:rPr>
              <a:t>. </a:t>
            </a:r>
            <a:endParaRPr lang="en-US" sz="1800" spc="0" dirty="0" smtClean="0">
              <a:solidFill>
                <a:srgbClr val="000000"/>
              </a:solidFill>
              <a:latin typeface="Helvetica Light"/>
              <a:ea typeface="+mn-ea"/>
              <a:cs typeface="Helvetica Light"/>
            </a:endParaRPr>
          </a:p>
          <a:p>
            <a:pPr marL="285750" lvl="0" indent="-285750">
              <a:lnSpc>
                <a:spcPct val="100000"/>
              </a:lnSpc>
              <a:spcBef>
                <a:spcPts val="0"/>
              </a:spcBef>
              <a:buFont typeface="Arial"/>
              <a:buChar char="•"/>
            </a:pPr>
            <a:r>
              <a:rPr lang="en-US" sz="1800" spc="0" dirty="0" smtClean="0">
                <a:solidFill>
                  <a:srgbClr val="000000"/>
                </a:solidFill>
                <a:latin typeface="Helvetica Light"/>
                <a:ea typeface="+mn-ea"/>
                <a:cs typeface="Helvetica Light"/>
              </a:rPr>
              <a:t>Four </a:t>
            </a:r>
            <a:r>
              <a:rPr lang="en-US" sz="1800" spc="0" dirty="0">
                <a:solidFill>
                  <a:srgbClr val="000000"/>
                </a:solidFill>
                <a:latin typeface="Helvetica Light"/>
                <a:ea typeface="+mn-ea"/>
                <a:cs typeface="Helvetica Light"/>
              </a:rPr>
              <a:t>Bronze, three Silver</a:t>
            </a:r>
            <a:r>
              <a:rPr lang="en-US" sz="1800" spc="0" dirty="0" smtClean="0">
                <a:solidFill>
                  <a:srgbClr val="000000"/>
                </a:solidFill>
                <a:latin typeface="Helvetica Light"/>
                <a:ea typeface="+mn-ea"/>
                <a:cs typeface="Helvetica Light"/>
              </a:rPr>
              <a:t>.</a:t>
            </a:r>
          </a:p>
          <a:p>
            <a:pPr lvl="0">
              <a:lnSpc>
                <a:spcPct val="100000"/>
              </a:lnSpc>
              <a:spcBef>
                <a:spcPts val="0"/>
              </a:spcBef>
            </a:pPr>
            <a:endParaRPr lang="en-US" sz="1800" spc="0" dirty="0">
              <a:solidFill>
                <a:srgbClr val="F58220"/>
              </a:solidFill>
              <a:latin typeface="Helvetica Light"/>
              <a:ea typeface="+mn-ea"/>
              <a:cs typeface="Helvetica Light"/>
            </a:endParaRPr>
          </a:p>
          <a:p>
            <a:pPr lvl="0">
              <a:lnSpc>
                <a:spcPct val="100000"/>
              </a:lnSpc>
              <a:spcBef>
                <a:spcPts val="0"/>
              </a:spcBef>
            </a:pPr>
            <a:r>
              <a:rPr lang="en-US" sz="1800" spc="0" dirty="0" smtClean="0">
                <a:solidFill>
                  <a:srgbClr val="F58220"/>
                </a:solidFill>
                <a:latin typeface="Helvetica Light"/>
                <a:ea typeface="+mn-ea"/>
                <a:cs typeface="Helvetica Light"/>
              </a:rPr>
              <a:t>Behavioral health provider network participation seems more highly correlated to carrier/plan sponsor than metal level. </a:t>
            </a:r>
          </a:p>
          <a:p>
            <a:pPr lvl="0">
              <a:lnSpc>
                <a:spcPct val="100000"/>
              </a:lnSpc>
              <a:spcBef>
                <a:spcPts val="0"/>
              </a:spcBef>
            </a:pPr>
            <a:endParaRPr lang="en-US" sz="1800" spc="0" dirty="0">
              <a:solidFill>
                <a:srgbClr val="F58220"/>
              </a:solidFill>
              <a:latin typeface="Helvetica Light"/>
              <a:ea typeface="+mn-ea"/>
              <a:cs typeface="Helvetica Light"/>
            </a:endParaRPr>
          </a:p>
          <a:p>
            <a:pPr lvl="0">
              <a:lnSpc>
                <a:spcPct val="100000"/>
              </a:lnSpc>
              <a:spcBef>
                <a:spcPts val="0"/>
              </a:spcBef>
            </a:pPr>
            <a:r>
              <a:rPr lang="en-US" sz="1800" spc="0" dirty="0" smtClean="0">
                <a:solidFill>
                  <a:schemeClr val="tx1"/>
                </a:solidFill>
                <a:latin typeface="Helvetica Light"/>
                <a:ea typeface="+mn-ea"/>
                <a:cs typeface="Helvetica Light"/>
              </a:rPr>
              <a:t>Network participation information captured in this analysis reflects all the shortcomings of the carrier/plan public data.</a:t>
            </a:r>
          </a:p>
          <a:p>
            <a:pPr lvl="0">
              <a:lnSpc>
                <a:spcPct val="100000"/>
              </a:lnSpc>
              <a:spcBef>
                <a:spcPts val="0"/>
              </a:spcBef>
            </a:pPr>
            <a:endParaRPr lang="en-US" sz="1800" spc="0" dirty="0">
              <a:solidFill>
                <a:srgbClr val="FFCA09"/>
              </a:solidFill>
              <a:latin typeface="Helvetica Light"/>
              <a:ea typeface="+mn-ea"/>
              <a:cs typeface="Helvetica Light"/>
            </a:endParaRPr>
          </a:p>
          <a:p>
            <a:pPr lvl="0">
              <a:lnSpc>
                <a:spcPct val="100000"/>
              </a:lnSpc>
              <a:spcBef>
                <a:spcPts val="0"/>
              </a:spcBef>
            </a:pPr>
            <a:endParaRPr lang="en-US" sz="1800" spc="0" dirty="0" smtClean="0">
              <a:solidFill>
                <a:srgbClr val="000000"/>
              </a:solidFill>
              <a:latin typeface="Helvetica Light"/>
              <a:ea typeface="+mn-ea"/>
              <a:cs typeface="Helvetica Light"/>
            </a:endParaRPr>
          </a:p>
          <a:p>
            <a:pPr lvl="0">
              <a:lnSpc>
                <a:spcPct val="100000"/>
              </a:lnSpc>
              <a:spcBef>
                <a:spcPts val="0"/>
              </a:spcBef>
            </a:pPr>
            <a:endParaRPr lang="en-US" sz="1800" spc="0" dirty="0">
              <a:solidFill>
                <a:srgbClr val="FFCA09"/>
              </a:solidFill>
              <a:latin typeface="Helvetica Light"/>
              <a:ea typeface="+mn-ea"/>
              <a:cs typeface="Helvetica Light"/>
            </a:endParaRPr>
          </a:p>
          <a:p>
            <a:pPr lvl="0">
              <a:lnSpc>
                <a:spcPct val="100000"/>
              </a:lnSpc>
              <a:spcBef>
                <a:spcPts val="0"/>
              </a:spcBef>
            </a:pPr>
            <a:r>
              <a:rPr lang="en-US" sz="2600" spc="0" dirty="0" smtClean="0">
                <a:solidFill>
                  <a:prstClr val="black">
                    <a:lumMod val="85000"/>
                    <a:lumOff val="15000"/>
                  </a:prstClr>
                </a:solidFill>
                <a:latin typeface="Helvetica Light"/>
                <a:ea typeface="+mn-ea"/>
                <a:cs typeface="Helvetica Light"/>
              </a:rPr>
              <a:t> </a:t>
            </a:r>
            <a:endParaRPr lang="en-US" sz="2600" spc="0" dirty="0">
              <a:solidFill>
                <a:prstClr val="black">
                  <a:lumMod val="85000"/>
                  <a:lumOff val="15000"/>
                </a:prstClr>
              </a:solidFill>
              <a:latin typeface="Helvetica Light"/>
              <a:ea typeface="+mn-ea"/>
              <a:cs typeface="Helvetica Light"/>
            </a:endParaRPr>
          </a:p>
          <a:p>
            <a:endParaRPr lang="en-US" sz="1400" spc="0" dirty="0" smtClean="0">
              <a:solidFill>
                <a:schemeClr val="tx1">
                  <a:lumMod val="85000"/>
                  <a:lumOff val="15000"/>
                </a:schemeClr>
              </a:solidFill>
              <a:latin typeface="Helvetica Light"/>
              <a:cs typeface="Helvetica Light"/>
            </a:endParaRPr>
          </a:p>
          <a:p>
            <a:endParaRPr lang="en-US" sz="1400" spc="0" dirty="0">
              <a:solidFill>
                <a:schemeClr val="tx1">
                  <a:lumMod val="85000"/>
                  <a:lumOff val="15000"/>
                </a:schemeClr>
              </a:solidFill>
              <a:latin typeface="Helvetica Light"/>
              <a:cs typeface="Helvetica Light"/>
            </a:endParaRPr>
          </a:p>
          <a:p>
            <a:endParaRPr lang="en-US" sz="1400" spc="0" dirty="0">
              <a:solidFill>
                <a:schemeClr val="tx1">
                  <a:lumMod val="85000"/>
                  <a:lumOff val="15000"/>
                </a:schemeClr>
              </a:solidFill>
              <a:latin typeface="Helvetica Light"/>
              <a:cs typeface="Helvetica Light"/>
            </a:endParaRPr>
          </a:p>
          <a:p>
            <a:endParaRPr lang="en-US" sz="1400" spc="0" dirty="0">
              <a:solidFill>
                <a:schemeClr val="tx1">
                  <a:lumMod val="85000"/>
                  <a:lumOff val="15000"/>
                </a:schemeClr>
              </a:solidFill>
              <a:latin typeface="Helvetica Light"/>
              <a:cs typeface="Helvetica Light"/>
            </a:endParaRPr>
          </a:p>
        </p:txBody>
      </p:sp>
      <p:sp>
        <p:nvSpPr>
          <p:cNvPr id="16" name="TextBox 15"/>
          <p:cNvSpPr txBox="1"/>
          <p:nvPr/>
        </p:nvSpPr>
        <p:spPr>
          <a:xfrm>
            <a:off x="288470" y="6176168"/>
            <a:ext cx="2537143" cy="400110"/>
          </a:xfrm>
          <a:prstGeom prst="rect">
            <a:avLst/>
          </a:prstGeom>
          <a:noFill/>
        </p:spPr>
        <p:txBody>
          <a:bodyPr wrap="square" rtlCol="0" anchor="t" anchorCtr="0">
            <a:spAutoFit/>
          </a:bodyPr>
          <a:lstStyle/>
          <a:p>
            <a:r>
              <a:rPr lang="en-US" sz="1000" dirty="0" smtClean="0">
                <a:solidFill>
                  <a:schemeClr val="tx1">
                    <a:lumMod val="85000"/>
                    <a:lumOff val="15000"/>
                  </a:schemeClr>
                </a:solidFill>
                <a:latin typeface="Helvetica Light"/>
                <a:cs typeface="Helvetica Light"/>
              </a:rPr>
              <a:t>BEHAVIORAL HEALTH </a:t>
            </a:r>
            <a:r>
              <a:rPr lang="en-US" sz="1000" dirty="0">
                <a:solidFill>
                  <a:schemeClr val="tx1">
                    <a:lumMod val="85000"/>
                    <a:lumOff val="15000"/>
                  </a:schemeClr>
                </a:solidFill>
                <a:latin typeface="Helvetica Light"/>
                <a:cs typeface="Helvetica Light"/>
              </a:rPr>
              <a:t>BENEFIT AND PROVIDER </a:t>
            </a:r>
            <a:r>
              <a:rPr lang="en-US" sz="1000" dirty="0" smtClean="0">
                <a:solidFill>
                  <a:schemeClr val="tx1">
                    <a:lumMod val="85000"/>
                    <a:lumOff val="15000"/>
                  </a:schemeClr>
                </a:solidFill>
                <a:latin typeface="Helvetica Light"/>
                <a:cs typeface="Helvetica Light"/>
              </a:rPr>
              <a:t>COMPARISONS</a:t>
            </a:r>
            <a:endParaRPr lang="en-US" sz="1000" dirty="0">
              <a:solidFill>
                <a:schemeClr val="tx1">
                  <a:lumMod val="85000"/>
                  <a:lumOff val="15000"/>
                </a:schemeClr>
              </a:solidFill>
              <a:latin typeface="Helvetica Light"/>
              <a:cs typeface="Helvetica Light"/>
            </a:endParaRP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8" name="TextBox 7"/>
          <p:cNvSpPr txBox="1"/>
          <p:nvPr/>
        </p:nvSpPr>
        <p:spPr>
          <a:xfrm>
            <a:off x="4815840" y="6553200"/>
            <a:ext cx="418704" cy="369332"/>
          </a:xfrm>
          <a:prstGeom prst="rect">
            <a:avLst/>
          </a:prstGeom>
          <a:noFill/>
        </p:spPr>
        <p:txBody>
          <a:bodyPr wrap="none" rtlCol="0">
            <a:spAutoFit/>
          </a:bodyPr>
          <a:lstStyle/>
          <a:p>
            <a:r>
              <a:rPr lang="en-US" dirty="0" smtClean="0"/>
              <a:t>11</a:t>
            </a:r>
            <a:endParaRPr lang="en-US" dirty="0"/>
          </a:p>
        </p:txBody>
      </p:sp>
    </p:spTree>
    <p:extLst>
      <p:ext uri="{BB962C8B-B14F-4D97-AF65-F5344CB8AC3E}">
        <p14:creationId xmlns:p14="http://schemas.microsoft.com/office/powerpoint/2010/main" val="130636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9840" y="827950"/>
            <a:ext cx="4572000" cy="3170099"/>
          </a:xfrm>
          <a:prstGeom prst="rect">
            <a:avLst/>
          </a:prstGeom>
        </p:spPr>
        <p:txBody>
          <a:bodyPr>
            <a:spAutoFit/>
          </a:bodyPr>
          <a:lstStyle/>
          <a:p>
            <a:r>
              <a:rPr lang="en-US" sz="4000" b="1" dirty="0" smtClean="0">
                <a:solidFill>
                  <a:srgbClr val="FFCA09"/>
                </a:solidFill>
                <a:latin typeface="Helvetica Light"/>
              </a:rPr>
              <a:t>FORMULARY REVIEW OF BEHAVIORAL HEALTH THERAPY COVERAGE </a:t>
            </a:r>
            <a:endParaRPr lang="en-US" sz="4000" b="1" dirty="0">
              <a:solidFill>
                <a:srgbClr val="FFCA09"/>
              </a:solidFill>
              <a:latin typeface="Helvetica Light"/>
            </a:endParaRPr>
          </a:p>
        </p:txBody>
      </p:sp>
      <p:sp>
        <p:nvSpPr>
          <p:cNvPr id="4" name="TextBox 3"/>
          <p:cNvSpPr txBox="1"/>
          <p:nvPr/>
        </p:nvSpPr>
        <p:spPr>
          <a:xfrm>
            <a:off x="1854200" y="2413000"/>
            <a:ext cx="184666" cy="369332"/>
          </a:xfrm>
          <a:prstGeom prst="rect">
            <a:avLst/>
          </a:prstGeom>
          <a:noFill/>
        </p:spPr>
        <p:txBody>
          <a:bodyPr wrap="none" rtlCol="0">
            <a:spAutoFit/>
          </a:bodyPr>
          <a:lstStyle/>
          <a:p>
            <a:endParaRPr lang="en-US" dirty="0"/>
          </a:p>
        </p:txBody>
      </p:sp>
      <p:sp>
        <p:nvSpPr>
          <p:cNvPr id="8" name="Rectangle 7"/>
          <p:cNvSpPr/>
          <p:nvPr/>
        </p:nvSpPr>
        <p:spPr>
          <a:xfrm>
            <a:off x="685383" y="958524"/>
            <a:ext cx="923330" cy="5021655"/>
          </a:xfrm>
          <a:prstGeom prst="rect">
            <a:avLst/>
          </a:prstGeom>
        </p:spPr>
        <p:txBody>
          <a:bodyPr vert="vert270" wrap="square" anchor="t" anchorCtr="0">
            <a:spAutoFit/>
          </a:bodyPr>
          <a:lstStyle/>
          <a:p>
            <a:pPr algn="dist"/>
            <a:r>
              <a:rPr lang="en-GB" sz="4800" b="1" dirty="0" smtClean="0">
                <a:solidFill>
                  <a:srgbClr val="FFCA09"/>
                </a:solidFill>
                <a:latin typeface="Helvetica Light"/>
                <a:cs typeface="Helvetica Light"/>
              </a:rPr>
              <a:t>SECTION II</a:t>
            </a:r>
          </a:p>
        </p:txBody>
      </p:sp>
    </p:spTree>
    <p:extLst>
      <p:ext uri="{BB962C8B-B14F-4D97-AF65-F5344CB8AC3E}">
        <p14:creationId xmlns:p14="http://schemas.microsoft.com/office/powerpoint/2010/main" val="3582030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4989" y="226618"/>
            <a:ext cx="5918591" cy="432426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500" dirty="0" smtClean="0">
                <a:latin typeface="Helvetica Light"/>
              </a:rPr>
              <a:t>Reviewed 25 behavioral health drug treatment therapies for coverage in plans sold on the individual market Exchanges of nine states using publicly available summaries of benefits and coverage and drug formularies. </a:t>
            </a:r>
          </a:p>
          <a:p>
            <a:pPr marL="742950" lvl="1" indent="-285750">
              <a:spcAft>
                <a:spcPts val="600"/>
              </a:spcAft>
              <a:buFont typeface="Arial" panose="020B0604020202020204" pitchFamily="34" charset="0"/>
              <a:buChar char="•"/>
            </a:pPr>
            <a:r>
              <a:rPr lang="en-US" sz="1500" dirty="0" smtClean="0">
                <a:solidFill>
                  <a:srgbClr val="F58220"/>
                </a:solidFill>
                <a:latin typeface="Helvetica Light"/>
              </a:rPr>
              <a:t>Plans included were selected on the basis of largest enrollment or plans in the most populous region of a state.</a:t>
            </a:r>
          </a:p>
          <a:p>
            <a:pPr marL="285750" indent="-285750">
              <a:spcAft>
                <a:spcPts val="600"/>
              </a:spcAft>
              <a:buFont typeface="Arial" panose="020B0604020202020204" pitchFamily="34" charset="0"/>
              <a:buChar char="•"/>
            </a:pPr>
            <a:r>
              <a:rPr lang="en-US" sz="1500" dirty="0" smtClean="0">
                <a:latin typeface="Helvetica Light"/>
              </a:rPr>
              <a:t>Where coverage varied based on dosage form or strength, Breakaway captured information on the form/strength with the least access restrictions.</a:t>
            </a:r>
          </a:p>
          <a:p>
            <a:pPr marL="739775" indent="-282575">
              <a:spcAft>
                <a:spcPts val="600"/>
              </a:spcAft>
              <a:buFont typeface="Arial" panose="020B0604020202020204" pitchFamily="34" charset="0"/>
              <a:buChar char="•"/>
            </a:pPr>
            <a:r>
              <a:rPr lang="en-US" sz="1500" dirty="0" smtClean="0">
                <a:solidFill>
                  <a:srgbClr val="F58220"/>
                </a:solidFill>
                <a:latin typeface="Helvetica Light"/>
              </a:rPr>
              <a:t>All averages are simply mathematical averages, not weighted.</a:t>
            </a:r>
          </a:p>
          <a:p>
            <a:pPr marL="285750" indent="-285750">
              <a:spcAft>
                <a:spcPts val="600"/>
              </a:spcAft>
              <a:buFont typeface="Arial" panose="020B0604020202020204" pitchFamily="34" charset="0"/>
              <a:buChar char="•"/>
            </a:pPr>
            <a:r>
              <a:rPr lang="en-US" sz="1500" dirty="0" smtClean="0">
                <a:latin typeface="Helvetica Light"/>
              </a:rPr>
              <a:t>72 plans (36 Bronze, 36 Silver) </a:t>
            </a:r>
          </a:p>
          <a:p>
            <a:pPr marL="854075" lvl="1" indent="-163513">
              <a:spcAft>
                <a:spcPts val="600"/>
              </a:spcAft>
              <a:buFont typeface="Arial" panose="020B0604020202020204" pitchFamily="34" charset="0"/>
              <a:buChar char="•"/>
            </a:pPr>
            <a:r>
              <a:rPr lang="en-US" sz="1500" dirty="0">
                <a:latin typeface="Helvetica Light"/>
              </a:rPr>
              <a:t>4</a:t>
            </a:r>
            <a:r>
              <a:rPr lang="en-US" sz="1500" dirty="0" smtClean="0">
                <a:latin typeface="Helvetica Light"/>
              </a:rPr>
              <a:t> Bronze, 4 Silver per State</a:t>
            </a:r>
          </a:p>
          <a:p>
            <a:pPr marL="854075" lvl="1" indent="-163513">
              <a:spcAft>
                <a:spcPts val="600"/>
              </a:spcAft>
              <a:buFont typeface="Arial" panose="020B0604020202020204" pitchFamily="34" charset="0"/>
              <a:buChar char="•"/>
            </a:pPr>
            <a:r>
              <a:rPr lang="en-US" sz="1500" dirty="0" smtClean="0">
                <a:latin typeface="Helvetica Light"/>
              </a:rPr>
              <a:t>2 HMOs, 2 PPOs per State/per metal level where possible (EPO and POS used in absence)</a:t>
            </a:r>
          </a:p>
          <a:p>
            <a:pPr>
              <a:spcAft>
                <a:spcPts val="600"/>
              </a:spcAft>
            </a:pPr>
            <a:r>
              <a:rPr lang="en-US" sz="1500" dirty="0" smtClean="0">
                <a:latin typeface="Helvetica Light"/>
              </a:rPr>
              <a:t>Products</a:t>
            </a:r>
            <a:endParaRPr lang="en-US" sz="1500" dirty="0">
              <a:latin typeface="Helvetica Light"/>
            </a:endParaRPr>
          </a:p>
        </p:txBody>
      </p:sp>
      <p:sp>
        <p:nvSpPr>
          <p:cNvPr id="6" name="Rectangle 5"/>
          <p:cNvSpPr/>
          <p:nvPr/>
        </p:nvSpPr>
        <p:spPr>
          <a:xfrm>
            <a:off x="3442447" y="4437331"/>
            <a:ext cx="5903259" cy="2246769"/>
          </a:xfrm>
          <a:prstGeom prst="rect">
            <a:avLst/>
          </a:prstGeom>
        </p:spPr>
        <p:txBody>
          <a:bodyPr wrap="square" numCol="3">
            <a:spAutoFit/>
          </a:bodyPr>
          <a:lstStyle/>
          <a:p>
            <a:r>
              <a:rPr lang="en-US" sz="1400" dirty="0" err="1" smtClean="0">
                <a:latin typeface="Helvetica Light"/>
              </a:rPr>
              <a:t>Abilify</a:t>
            </a:r>
            <a:endParaRPr lang="en-US" sz="1400" dirty="0">
              <a:latin typeface="Helvetica Light"/>
            </a:endParaRPr>
          </a:p>
          <a:p>
            <a:r>
              <a:rPr lang="en-US" sz="1400" dirty="0" err="1">
                <a:latin typeface="Helvetica Light"/>
              </a:rPr>
              <a:t>Brintellix</a:t>
            </a:r>
            <a:endParaRPr lang="en-US" sz="1400" dirty="0">
              <a:latin typeface="Helvetica Light"/>
            </a:endParaRPr>
          </a:p>
          <a:p>
            <a:r>
              <a:rPr lang="en-US" sz="1400" dirty="0" err="1">
                <a:latin typeface="Helvetica Light"/>
              </a:rPr>
              <a:t>Celexa</a:t>
            </a:r>
            <a:endParaRPr lang="en-US" sz="1400" dirty="0">
              <a:latin typeface="Helvetica Light"/>
            </a:endParaRPr>
          </a:p>
          <a:p>
            <a:r>
              <a:rPr lang="en-US" sz="1400" dirty="0" err="1">
                <a:latin typeface="Helvetica Light"/>
              </a:rPr>
              <a:t>Clozaril</a:t>
            </a:r>
            <a:endParaRPr lang="en-US" sz="1400" dirty="0">
              <a:latin typeface="Helvetica Light"/>
            </a:endParaRPr>
          </a:p>
          <a:p>
            <a:r>
              <a:rPr lang="en-US" sz="1400" dirty="0">
                <a:latin typeface="Helvetica Light"/>
              </a:rPr>
              <a:t>Cymbalta</a:t>
            </a:r>
          </a:p>
          <a:p>
            <a:r>
              <a:rPr lang="en-US" sz="1400" dirty="0" err="1">
                <a:latin typeface="Helvetica Light"/>
              </a:rPr>
              <a:t>Efexor</a:t>
            </a:r>
            <a:endParaRPr lang="en-US" sz="1400" dirty="0">
              <a:latin typeface="Helvetica Light"/>
            </a:endParaRPr>
          </a:p>
          <a:p>
            <a:r>
              <a:rPr lang="en-US" sz="1400" dirty="0" err="1">
                <a:latin typeface="Helvetica Light"/>
              </a:rPr>
              <a:t>Fetzima</a:t>
            </a:r>
            <a:endParaRPr lang="en-US" sz="1400" dirty="0">
              <a:latin typeface="Helvetica Light"/>
            </a:endParaRPr>
          </a:p>
          <a:p>
            <a:r>
              <a:rPr lang="en-US" sz="1400" dirty="0">
                <a:latin typeface="Helvetica Light"/>
              </a:rPr>
              <a:t>Geodon</a:t>
            </a:r>
          </a:p>
          <a:p>
            <a:r>
              <a:rPr lang="en-US" sz="1400" dirty="0" err="1">
                <a:latin typeface="Helvetica Light"/>
              </a:rPr>
              <a:t>Invega</a:t>
            </a:r>
            <a:endParaRPr lang="en-US" sz="1400" dirty="0">
              <a:latin typeface="Helvetica Light"/>
            </a:endParaRPr>
          </a:p>
          <a:p>
            <a:r>
              <a:rPr lang="en-US" sz="1400" dirty="0" err="1">
                <a:latin typeface="Helvetica Light"/>
              </a:rPr>
              <a:t>Latuda</a:t>
            </a:r>
            <a:endParaRPr lang="en-US" sz="1400" dirty="0">
              <a:latin typeface="Helvetica Light"/>
            </a:endParaRPr>
          </a:p>
          <a:p>
            <a:r>
              <a:rPr lang="en-US" sz="1400" dirty="0">
                <a:latin typeface="Helvetica Light"/>
              </a:rPr>
              <a:t>Lexapro</a:t>
            </a:r>
          </a:p>
          <a:p>
            <a:r>
              <a:rPr lang="en-US" sz="1400" dirty="0">
                <a:latin typeface="Helvetica Light"/>
              </a:rPr>
              <a:t>Paxil</a:t>
            </a:r>
          </a:p>
          <a:p>
            <a:r>
              <a:rPr lang="en-US" sz="1400" dirty="0" err="1">
                <a:latin typeface="Helvetica Light"/>
              </a:rPr>
              <a:t>Pristiq</a:t>
            </a:r>
            <a:endParaRPr lang="en-US" sz="1400" dirty="0">
              <a:latin typeface="Helvetica Light"/>
            </a:endParaRPr>
          </a:p>
          <a:p>
            <a:r>
              <a:rPr lang="en-US" sz="1400" dirty="0">
                <a:latin typeface="Helvetica Light"/>
              </a:rPr>
              <a:t>Prozac</a:t>
            </a:r>
          </a:p>
          <a:p>
            <a:r>
              <a:rPr lang="en-US" sz="1400" dirty="0">
                <a:latin typeface="Helvetica Light"/>
              </a:rPr>
              <a:t>Risperdal</a:t>
            </a:r>
          </a:p>
          <a:p>
            <a:r>
              <a:rPr lang="en-US" sz="1400" dirty="0" err="1">
                <a:latin typeface="Helvetica Light"/>
              </a:rPr>
              <a:t>Saphris</a:t>
            </a:r>
            <a:endParaRPr lang="en-US" sz="1400" dirty="0">
              <a:latin typeface="Helvetica Light"/>
            </a:endParaRPr>
          </a:p>
          <a:p>
            <a:r>
              <a:rPr lang="en-US" sz="1400" dirty="0" err="1">
                <a:latin typeface="Helvetica Light"/>
              </a:rPr>
              <a:t>Savella</a:t>
            </a:r>
            <a:endParaRPr lang="en-US" sz="1400" dirty="0">
              <a:latin typeface="Helvetica Light"/>
            </a:endParaRPr>
          </a:p>
          <a:p>
            <a:r>
              <a:rPr lang="en-US" sz="1400" dirty="0">
                <a:latin typeface="Helvetica Light"/>
              </a:rPr>
              <a:t>Seroquel</a:t>
            </a:r>
          </a:p>
          <a:p>
            <a:r>
              <a:rPr lang="en-US" sz="1400" dirty="0" err="1">
                <a:latin typeface="Helvetica Light"/>
              </a:rPr>
              <a:t>Viibryd</a:t>
            </a:r>
            <a:endParaRPr lang="en-US" sz="1400" dirty="0">
              <a:latin typeface="Helvetica Light"/>
            </a:endParaRPr>
          </a:p>
          <a:p>
            <a:r>
              <a:rPr lang="en-US" sz="1400" dirty="0">
                <a:latin typeface="Helvetica Light"/>
              </a:rPr>
              <a:t>Zoloft</a:t>
            </a:r>
          </a:p>
          <a:p>
            <a:r>
              <a:rPr lang="en-US" sz="1400" dirty="0" err="1">
                <a:latin typeface="Helvetica Light"/>
              </a:rPr>
              <a:t>Zyprexa</a:t>
            </a:r>
            <a:r>
              <a:rPr lang="en-US" sz="1400" dirty="0">
                <a:latin typeface="Helvetica Light"/>
              </a:rPr>
              <a:t> </a:t>
            </a:r>
          </a:p>
          <a:p>
            <a:r>
              <a:rPr lang="en-US" sz="1400" dirty="0" smtClean="0">
                <a:latin typeface="Helvetica Light"/>
              </a:rPr>
              <a:t>Depakote</a:t>
            </a:r>
            <a:endParaRPr lang="en-US" sz="1400" dirty="0">
              <a:latin typeface="Helvetica Light"/>
            </a:endParaRPr>
          </a:p>
          <a:p>
            <a:r>
              <a:rPr lang="en-US" sz="1400" dirty="0" err="1">
                <a:latin typeface="Helvetica Light"/>
              </a:rPr>
              <a:t>Lamictal</a:t>
            </a:r>
            <a:endParaRPr lang="en-US" sz="1400" dirty="0">
              <a:latin typeface="Helvetica Light"/>
            </a:endParaRPr>
          </a:p>
          <a:p>
            <a:r>
              <a:rPr lang="en-US" sz="1400" dirty="0" err="1">
                <a:latin typeface="Helvetica Light"/>
              </a:rPr>
              <a:t>Lithane</a:t>
            </a:r>
            <a:endParaRPr lang="en-US" sz="1400" dirty="0">
              <a:latin typeface="Helvetica Light"/>
            </a:endParaRPr>
          </a:p>
          <a:p>
            <a:r>
              <a:rPr lang="en-US" sz="1400" dirty="0" err="1">
                <a:latin typeface="Helvetica Light"/>
              </a:rPr>
              <a:t>Tegetrol</a:t>
            </a:r>
            <a:endParaRPr lang="en-US" sz="1400" dirty="0">
              <a:latin typeface="Helvetica Light"/>
            </a:endParaRPr>
          </a:p>
        </p:txBody>
      </p:sp>
      <p:sp>
        <p:nvSpPr>
          <p:cNvPr id="7" name="TextBox 6"/>
          <p:cNvSpPr txBox="1"/>
          <p:nvPr/>
        </p:nvSpPr>
        <p:spPr>
          <a:xfrm>
            <a:off x="303628" y="6410099"/>
            <a:ext cx="26046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sp>
        <p:nvSpPr>
          <p:cNvPr id="8"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SECTION II:</a:t>
            </a:r>
          </a:p>
          <a:p>
            <a:r>
              <a:rPr lang="en-GB" sz="2400" spc="-60" dirty="0" smtClean="0">
                <a:solidFill>
                  <a:schemeClr val="tx1">
                    <a:lumMod val="85000"/>
                    <a:lumOff val="15000"/>
                  </a:schemeClr>
                </a:solidFill>
                <a:latin typeface="Helvetica Light"/>
                <a:cs typeface="Helvetica Light"/>
              </a:rPr>
              <a:t>METHODOLOGY</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13</a:t>
            </a:r>
            <a:endParaRPr lang="en-US" dirty="0"/>
          </a:p>
        </p:txBody>
      </p:sp>
      <p:sp>
        <p:nvSpPr>
          <p:cNvPr id="3" name="Rectangle 2"/>
          <p:cNvSpPr/>
          <p:nvPr/>
        </p:nvSpPr>
        <p:spPr>
          <a:xfrm>
            <a:off x="453192" y="2698394"/>
            <a:ext cx="1956827" cy="2862322"/>
          </a:xfrm>
          <a:prstGeom prst="rect">
            <a:avLst/>
          </a:prstGeom>
        </p:spPr>
        <p:txBody>
          <a:bodyPr wrap="square">
            <a:spAutoFit/>
          </a:bodyPr>
          <a:lstStyle/>
          <a:p>
            <a:r>
              <a:rPr lang="nb-NO" u="sng" dirty="0" smtClean="0"/>
              <a:t>States Reviewed</a:t>
            </a:r>
            <a:endParaRPr lang="nb-NO" u="sng" dirty="0"/>
          </a:p>
          <a:p>
            <a:r>
              <a:rPr lang="nb-NO" dirty="0" smtClean="0"/>
              <a:t>Arizona </a:t>
            </a:r>
          </a:p>
          <a:p>
            <a:r>
              <a:rPr lang="nb-NO" dirty="0" smtClean="0"/>
              <a:t>California</a:t>
            </a:r>
          </a:p>
          <a:p>
            <a:r>
              <a:rPr lang="nb-NO" dirty="0" smtClean="0"/>
              <a:t>Colorado </a:t>
            </a:r>
          </a:p>
          <a:p>
            <a:r>
              <a:rPr lang="nb-NO" dirty="0" smtClean="0"/>
              <a:t>Illinois</a:t>
            </a:r>
          </a:p>
          <a:p>
            <a:r>
              <a:rPr lang="nb-NO" dirty="0" smtClean="0"/>
              <a:t>Maryland</a:t>
            </a:r>
          </a:p>
          <a:p>
            <a:r>
              <a:rPr lang="nb-NO" dirty="0" smtClean="0"/>
              <a:t>Montana</a:t>
            </a:r>
          </a:p>
          <a:p>
            <a:r>
              <a:rPr lang="nb-NO" dirty="0" smtClean="0"/>
              <a:t>New Jersey</a:t>
            </a:r>
          </a:p>
          <a:p>
            <a:r>
              <a:rPr lang="nb-NO" dirty="0" smtClean="0"/>
              <a:t>New York</a:t>
            </a:r>
          </a:p>
          <a:p>
            <a:r>
              <a:rPr lang="nb-NO" dirty="0" smtClean="0"/>
              <a:t>Texas</a:t>
            </a:r>
            <a:endParaRPr lang="nb-NO" dirty="0"/>
          </a:p>
        </p:txBody>
      </p:sp>
      <p:grpSp>
        <p:nvGrpSpPr>
          <p:cNvPr id="10" name="Group 9"/>
          <p:cNvGrpSpPr/>
          <p:nvPr/>
        </p:nvGrpSpPr>
        <p:grpSpPr>
          <a:xfrm>
            <a:off x="362868" y="0"/>
            <a:ext cx="1832868" cy="605185"/>
            <a:chOff x="362868" y="0"/>
            <a:chExt cx="1832868" cy="605185"/>
          </a:xfrm>
        </p:grpSpPr>
        <p:sp>
          <p:nvSpPr>
            <p:cNvPr id="11" name="Rectangle 10"/>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Tree>
    <p:extLst>
      <p:ext uri="{BB962C8B-B14F-4D97-AF65-F5344CB8AC3E}">
        <p14:creationId xmlns:p14="http://schemas.microsoft.com/office/powerpoint/2010/main" val="3851423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AVERAGE COVERAGE RATES WITHIN STATES</a:t>
            </a:r>
          </a:p>
          <a:p>
            <a:endParaRPr lang="en-GB" sz="2400" spc="-60" dirty="0">
              <a:solidFill>
                <a:schemeClr val="tx1">
                  <a:lumMod val="85000"/>
                  <a:lumOff val="15000"/>
                </a:schemeClr>
              </a:solidFill>
              <a:latin typeface="Helvetica Light"/>
              <a:cs typeface="Helvetica Light"/>
            </a:endParaRPr>
          </a:p>
          <a:p>
            <a:r>
              <a:rPr lang="en-GB" sz="1400" spc="-60" dirty="0" smtClean="0">
                <a:solidFill>
                  <a:schemeClr val="tx1">
                    <a:lumMod val="85000"/>
                    <a:lumOff val="15000"/>
                  </a:schemeClr>
                </a:solidFill>
                <a:latin typeface="Helvetica Light"/>
                <a:cs typeface="Helvetica Light"/>
              </a:rPr>
              <a:t>The average frequency of coverage for 25 products among 8 plans in each the 9 states.</a:t>
            </a:r>
          </a:p>
          <a:p>
            <a:endParaRPr lang="en-US" sz="1200" spc="0" dirty="0" smtClean="0">
              <a:solidFill>
                <a:schemeClr val="tx1"/>
              </a:solidFill>
              <a:latin typeface="Helvetica Light"/>
            </a:endParaRPr>
          </a:p>
          <a:p>
            <a:r>
              <a:rPr lang="en-US" sz="1400" spc="-60" dirty="0">
                <a:solidFill>
                  <a:schemeClr val="tx1">
                    <a:lumMod val="85000"/>
                    <a:lumOff val="15000"/>
                  </a:schemeClr>
                </a:solidFill>
                <a:latin typeface="Helvetica Light"/>
                <a:cs typeface="Helvetica Light"/>
              </a:rPr>
              <a:t>All Exchange plans are required by law to have an appeals process to request a drug not listed on a plan’s preferred drug list. </a:t>
            </a:r>
            <a:endParaRPr lang="en-GB" sz="1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6046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graphicFrame>
        <p:nvGraphicFramePr>
          <p:cNvPr id="8" name="Chart 7"/>
          <p:cNvGraphicFramePr>
            <a:graphicFrameLocks/>
          </p:cNvGraphicFramePr>
          <p:nvPr>
            <p:extLst>
              <p:ext uri="{D42A27DB-BD31-4B8C-83A1-F6EECF244321}">
                <p14:modId xmlns:p14="http://schemas.microsoft.com/office/powerpoint/2010/main" val="719267673"/>
              </p:ext>
            </p:extLst>
          </p:nvPr>
        </p:nvGraphicFramePr>
        <p:xfrm>
          <a:off x="3259123" y="605184"/>
          <a:ext cx="5708708" cy="537471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14</a:t>
            </a:r>
            <a:endParaRPr lang="en-US" dirty="0"/>
          </a:p>
        </p:txBody>
      </p:sp>
      <p:sp>
        <p:nvSpPr>
          <p:cNvPr id="4" name="TextBox 3"/>
          <p:cNvSpPr txBox="1"/>
          <p:nvPr/>
        </p:nvSpPr>
        <p:spPr>
          <a:xfrm>
            <a:off x="5809474" y="5795234"/>
            <a:ext cx="1713931" cy="369332"/>
          </a:xfrm>
          <a:prstGeom prst="rect">
            <a:avLst/>
          </a:prstGeom>
          <a:noFill/>
        </p:spPr>
        <p:txBody>
          <a:bodyPr wrap="none" rtlCol="0">
            <a:spAutoFit/>
          </a:bodyPr>
          <a:lstStyle/>
          <a:p>
            <a:r>
              <a:rPr lang="en-US" dirty="0" smtClean="0"/>
              <a:t>N= 8 plans/state</a:t>
            </a:r>
            <a:endParaRPr lang="en-US" dirty="0"/>
          </a:p>
        </p:txBody>
      </p:sp>
    </p:spTree>
    <p:extLst>
      <p:ext uri="{BB962C8B-B14F-4D97-AF65-F5344CB8AC3E}">
        <p14:creationId xmlns:p14="http://schemas.microsoft.com/office/powerpoint/2010/main" val="2593225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04946484"/>
              </p:ext>
            </p:extLst>
          </p:nvPr>
        </p:nvGraphicFramePr>
        <p:xfrm>
          <a:off x="1855491" y="1061859"/>
          <a:ext cx="7100454" cy="3631623"/>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88900" y="489635"/>
            <a:ext cx="1765300" cy="1754326"/>
          </a:xfrm>
          <a:prstGeom prst="rect">
            <a:avLst/>
          </a:prstGeom>
        </p:spPr>
        <p:txBody>
          <a:bodyPr wrap="square">
            <a:spAutoFit/>
          </a:bodyPr>
          <a:lstStyle/>
          <a:p>
            <a:r>
              <a:rPr lang="en-GB" spc="-60" dirty="0">
                <a:solidFill>
                  <a:schemeClr val="tx1">
                    <a:lumMod val="85000"/>
                    <a:lumOff val="15000"/>
                  </a:schemeClr>
                </a:solidFill>
                <a:latin typeface="Helvetica Light"/>
                <a:cs typeface="Helvetica Light"/>
              </a:rPr>
              <a:t>AVERAGE COVERAGE RATES WITHIN </a:t>
            </a:r>
            <a:r>
              <a:rPr lang="en-GB" spc="-60" dirty="0" smtClean="0">
                <a:solidFill>
                  <a:schemeClr val="tx1">
                    <a:lumMod val="85000"/>
                    <a:lumOff val="15000"/>
                  </a:schemeClr>
                </a:solidFill>
                <a:latin typeface="Helvetica Light"/>
                <a:cs typeface="Helvetica Light"/>
              </a:rPr>
              <a:t>STATES</a:t>
            </a:r>
          </a:p>
          <a:p>
            <a:r>
              <a:rPr lang="en-GB" spc="-60" dirty="0" smtClean="0">
                <a:solidFill>
                  <a:schemeClr val="tx1">
                    <a:lumMod val="85000"/>
                    <a:lumOff val="15000"/>
                  </a:schemeClr>
                </a:solidFill>
                <a:latin typeface="Helvetica Light"/>
                <a:cs typeface="Helvetica Light"/>
              </a:rPr>
              <a:t>BY METAL LEVEL</a:t>
            </a:r>
            <a:endParaRPr lang="en-GB" spc="-60" dirty="0">
              <a:solidFill>
                <a:schemeClr val="tx1">
                  <a:lumMod val="85000"/>
                  <a:lumOff val="15000"/>
                </a:schemeClr>
              </a:solidFill>
              <a:latin typeface="Helvetica Light"/>
              <a:cs typeface="Helvetica Light"/>
            </a:endParaRPr>
          </a:p>
        </p:txBody>
      </p:sp>
      <p:sp>
        <p:nvSpPr>
          <p:cNvPr id="4" name="TextBox 3"/>
          <p:cNvSpPr txBox="1"/>
          <p:nvPr/>
        </p:nvSpPr>
        <p:spPr>
          <a:xfrm>
            <a:off x="4815840" y="6553200"/>
            <a:ext cx="418704" cy="369332"/>
          </a:xfrm>
          <a:prstGeom prst="rect">
            <a:avLst/>
          </a:prstGeom>
          <a:noFill/>
        </p:spPr>
        <p:txBody>
          <a:bodyPr wrap="none" rtlCol="0">
            <a:spAutoFit/>
          </a:bodyPr>
          <a:lstStyle/>
          <a:p>
            <a:r>
              <a:rPr lang="en-US" dirty="0" smtClean="0"/>
              <a:t>15</a:t>
            </a:r>
            <a:endParaRPr lang="en-US" dirty="0"/>
          </a:p>
        </p:txBody>
      </p:sp>
    </p:spTree>
    <p:extLst>
      <p:ext uri="{BB962C8B-B14F-4D97-AF65-F5344CB8AC3E}">
        <p14:creationId xmlns:p14="http://schemas.microsoft.com/office/powerpoint/2010/main" val="2118176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295270122"/>
              </p:ext>
            </p:extLst>
          </p:nvPr>
        </p:nvGraphicFramePr>
        <p:xfrm>
          <a:off x="3378200" y="1346200"/>
          <a:ext cx="5422900" cy="36195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98502" y="1212334"/>
            <a:ext cx="2758998" cy="2031325"/>
          </a:xfrm>
          <a:prstGeom prst="rect">
            <a:avLst/>
          </a:prstGeom>
        </p:spPr>
        <p:txBody>
          <a:bodyPr wrap="square">
            <a:spAutoFit/>
          </a:bodyPr>
          <a:lstStyle/>
          <a:p>
            <a:r>
              <a:rPr lang="en-GB" spc="-60" dirty="0">
                <a:solidFill>
                  <a:schemeClr val="tx1">
                    <a:lumMod val="85000"/>
                    <a:lumOff val="15000"/>
                  </a:schemeClr>
                </a:solidFill>
                <a:latin typeface="Helvetica Light"/>
                <a:cs typeface="Helvetica Light"/>
              </a:rPr>
              <a:t>AVERAGE COVERAGE RATES </a:t>
            </a:r>
            <a:r>
              <a:rPr lang="en-GB" spc="-60" dirty="0" smtClean="0">
                <a:solidFill>
                  <a:schemeClr val="tx1">
                    <a:lumMod val="85000"/>
                    <a:lumOff val="15000"/>
                  </a:schemeClr>
                </a:solidFill>
                <a:latin typeface="Helvetica Light"/>
                <a:cs typeface="Helvetica Light"/>
              </a:rPr>
              <a:t>OF BRANDED VS. GENERIC THERAPIES</a:t>
            </a:r>
          </a:p>
          <a:p>
            <a:endParaRPr lang="en-GB" spc="-60" dirty="0">
              <a:solidFill>
                <a:schemeClr val="tx1">
                  <a:lumMod val="85000"/>
                  <a:lumOff val="15000"/>
                </a:schemeClr>
              </a:solidFill>
              <a:latin typeface="Helvetica Light"/>
            </a:endParaRPr>
          </a:p>
          <a:p>
            <a:r>
              <a:rPr lang="en-GB" spc="-60" dirty="0" smtClean="0">
                <a:solidFill>
                  <a:schemeClr val="tx1">
                    <a:lumMod val="85000"/>
                    <a:lumOff val="15000"/>
                  </a:schemeClr>
                </a:solidFill>
                <a:latin typeface="Helvetica Light"/>
              </a:rPr>
              <a:t>Includes all drugs in all plans across </a:t>
            </a:r>
            <a:r>
              <a:rPr lang="en-GB" spc="-60" smtClean="0">
                <a:solidFill>
                  <a:schemeClr val="tx1">
                    <a:lumMod val="85000"/>
                    <a:lumOff val="15000"/>
                  </a:schemeClr>
                </a:solidFill>
                <a:latin typeface="Helvetica Light"/>
              </a:rPr>
              <a:t>all 9 states</a:t>
            </a:r>
            <a:r>
              <a:rPr lang="en-GB" spc="-60" dirty="0" smtClean="0">
                <a:solidFill>
                  <a:schemeClr val="tx1">
                    <a:lumMod val="85000"/>
                    <a:lumOff val="15000"/>
                  </a:schemeClr>
                </a:solidFill>
                <a:latin typeface="Helvetica Light"/>
              </a:rPr>
              <a:t>.</a:t>
            </a:r>
            <a:endParaRPr lang="en-US" dirty="0"/>
          </a:p>
        </p:txBody>
      </p:sp>
      <p:sp>
        <p:nvSpPr>
          <p:cNvPr id="5" name="TextBox 4"/>
          <p:cNvSpPr txBox="1"/>
          <p:nvPr/>
        </p:nvSpPr>
        <p:spPr>
          <a:xfrm>
            <a:off x="4815840" y="6553200"/>
            <a:ext cx="418704" cy="369332"/>
          </a:xfrm>
          <a:prstGeom prst="rect">
            <a:avLst/>
          </a:prstGeom>
          <a:noFill/>
        </p:spPr>
        <p:txBody>
          <a:bodyPr wrap="none" rtlCol="0">
            <a:spAutoFit/>
          </a:bodyPr>
          <a:lstStyle/>
          <a:p>
            <a:r>
              <a:rPr lang="en-US" dirty="0" smtClean="0"/>
              <a:t>16</a:t>
            </a:r>
            <a:endParaRPr lang="en-US" dirty="0"/>
          </a:p>
        </p:txBody>
      </p:sp>
    </p:spTree>
    <p:extLst>
      <p:ext uri="{BB962C8B-B14F-4D97-AF65-F5344CB8AC3E}">
        <p14:creationId xmlns:p14="http://schemas.microsoft.com/office/powerpoint/2010/main" val="90339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9979" y="1068852"/>
            <a:ext cx="2172390" cy="5909310"/>
          </a:xfrm>
          <a:prstGeom prst="rect">
            <a:avLst/>
          </a:prstGeom>
          <a:noFill/>
        </p:spPr>
        <p:txBody>
          <a:bodyPr wrap="none" rtlCol="0">
            <a:spAutoFit/>
          </a:bodyPr>
          <a:lstStyle/>
          <a:p>
            <a:r>
              <a:rPr lang="en-US" dirty="0" smtClean="0">
                <a:latin typeface="Helvetica Light"/>
              </a:rPr>
              <a:t>BRANDED </a:t>
            </a:r>
          </a:p>
          <a:p>
            <a:r>
              <a:rPr lang="en-US" dirty="0" smtClean="0">
                <a:latin typeface="Helvetica Light"/>
              </a:rPr>
              <a:t>COVERAGE </a:t>
            </a:r>
          </a:p>
          <a:p>
            <a:r>
              <a:rPr lang="en-US" dirty="0" smtClean="0">
                <a:latin typeface="Helvetica Light"/>
              </a:rPr>
              <a:t>FINDINGS</a:t>
            </a:r>
          </a:p>
          <a:p>
            <a:endParaRPr lang="en-US" dirty="0">
              <a:latin typeface="Helvetica Light"/>
            </a:endParaRPr>
          </a:p>
          <a:p>
            <a:endParaRPr lang="en-US" dirty="0" smtClean="0">
              <a:latin typeface="Helvetica Light"/>
            </a:endParaRPr>
          </a:p>
          <a:p>
            <a:endParaRPr lang="en-US" dirty="0">
              <a:latin typeface="Helvetica Light"/>
            </a:endParaRPr>
          </a:p>
          <a:p>
            <a:endParaRPr lang="en-US" dirty="0" smtClean="0">
              <a:latin typeface="Helvetica Light"/>
            </a:endParaRPr>
          </a:p>
          <a:p>
            <a:endParaRPr lang="en-US" dirty="0">
              <a:latin typeface="Helvetica Light"/>
            </a:endParaRPr>
          </a:p>
          <a:p>
            <a:endParaRPr lang="en-US" dirty="0" smtClean="0">
              <a:latin typeface="Helvetica Light"/>
            </a:endParaRPr>
          </a:p>
          <a:p>
            <a:endParaRPr lang="en-US" dirty="0">
              <a:latin typeface="Helvetica Light"/>
            </a:endParaRPr>
          </a:p>
          <a:p>
            <a:r>
              <a:rPr lang="en-US" u="sng" dirty="0">
                <a:latin typeface="Helvetica Light"/>
              </a:rPr>
              <a:t>9</a:t>
            </a:r>
            <a:r>
              <a:rPr lang="en-US" u="sng" dirty="0" smtClean="0">
                <a:latin typeface="Helvetica Light"/>
              </a:rPr>
              <a:t> branded products</a:t>
            </a:r>
          </a:p>
          <a:p>
            <a:r>
              <a:rPr lang="en-US" dirty="0" err="1" smtClean="0">
                <a:latin typeface="Helvetica Light"/>
              </a:rPr>
              <a:t>Abilify</a:t>
            </a:r>
            <a:endParaRPr lang="en-US" dirty="0" smtClean="0">
              <a:latin typeface="Helvetica Light"/>
            </a:endParaRPr>
          </a:p>
          <a:p>
            <a:r>
              <a:rPr lang="en-US" dirty="0" err="1" smtClean="0">
                <a:latin typeface="Helvetica Light"/>
              </a:rPr>
              <a:t>Brintellix</a:t>
            </a:r>
            <a:endParaRPr lang="en-US" dirty="0" smtClean="0">
              <a:latin typeface="Helvetica Light"/>
            </a:endParaRPr>
          </a:p>
          <a:p>
            <a:r>
              <a:rPr lang="en-US" dirty="0" err="1" smtClean="0">
                <a:latin typeface="Helvetica Light"/>
              </a:rPr>
              <a:t>Fetzima</a:t>
            </a:r>
            <a:endParaRPr lang="en-US" dirty="0" smtClean="0">
              <a:latin typeface="Helvetica Light"/>
            </a:endParaRPr>
          </a:p>
          <a:p>
            <a:r>
              <a:rPr lang="en-US" dirty="0" err="1" smtClean="0">
                <a:latin typeface="Helvetica Light"/>
              </a:rPr>
              <a:t>Invega</a:t>
            </a:r>
            <a:endParaRPr lang="en-US" dirty="0" smtClean="0">
              <a:latin typeface="Helvetica Light"/>
            </a:endParaRPr>
          </a:p>
          <a:p>
            <a:r>
              <a:rPr lang="en-US" dirty="0" err="1" smtClean="0">
                <a:latin typeface="Helvetica Light"/>
              </a:rPr>
              <a:t>Latuda</a:t>
            </a:r>
            <a:endParaRPr lang="en-US" dirty="0" smtClean="0">
              <a:latin typeface="Helvetica Light"/>
            </a:endParaRPr>
          </a:p>
          <a:p>
            <a:r>
              <a:rPr lang="en-US" dirty="0" err="1">
                <a:latin typeface="Helvetica Light"/>
              </a:rPr>
              <a:t>Pristiq</a:t>
            </a:r>
            <a:r>
              <a:rPr lang="en-US" dirty="0">
                <a:latin typeface="Helvetica Light"/>
              </a:rPr>
              <a:t> </a:t>
            </a:r>
            <a:endParaRPr lang="en-US" dirty="0" smtClean="0">
              <a:latin typeface="Helvetica Light"/>
            </a:endParaRPr>
          </a:p>
          <a:p>
            <a:r>
              <a:rPr lang="en-US" dirty="0" err="1" smtClean="0">
                <a:latin typeface="Helvetica Light"/>
              </a:rPr>
              <a:t>Saphris</a:t>
            </a:r>
            <a:endParaRPr lang="en-US" dirty="0" smtClean="0">
              <a:latin typeface="Helvetica Light"/>
            </a:endParaRPr>
          </a:p>
          <a:p>
            <a:r>
              <a:rPr lang="en-US" dirty="0" err="1" smtClean="0">
                <a:latin typeface="Helvetica Light"/>
              </a:rPr>
              <a:t>Savella</a:t>
            </a:r>
            <a:endParaRPr lang="en-US" dirty="0" smtClean="0">
              <a:latin typeface="Helvetica Light"/>
            </a:endParaRPr>
          </a:p>
          <a:p>
            <a:r>
              <a:rPr lang="en-US" dirty="0" err="1" smtClean="0">
                <a:latin typeface="Helvetica Light"/>
              </a:rPr>
              <a:t>Viibryd</a:t>
            </a:r>
            <a:endParaRPr lang="en-US" dirty="0" smtClean="0">
              <a:latin typeface="Helvetica Light"/>
            </a:endParaRPr>
          </a:p>
          <a:p>
            <a:endParaRPr lang="en-US" dirty="0">
              <a:latin typeface="Helvetica Light"/>
            </a:endParaRPr>
          </a:p>
        </p:txBody>
      </p:sp>
      <p:sp>
        <p:nvSpPr>
          <p:cNvPr id="3" name="TextBox 2"/>
          <p:cNvSpPr txBox="1"/>
          <p:nvPr/>
        </p:nvSpPr>
        <p:spPr>
          <a:xfrm>
            <a:off x="3173506" y="785611"/>
            <a:ext cx="5725795"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F58220"/>
                </a:solidFill>
                <a:latin typeface="Helvetica Light"/>
              </a:rPr>
              <a:t>All drugs covered in each Metal level by at least one plan</a:t>
            </a:r>
          </a:p>
          <a:p>
            <a:pPr marL="742950" lvl="1" indent="-285750">
              <a:buFont typeface="Arial" panose="020B0604020202020204" pitchFamily="34" charset="0"/>
              <a:buChar char="•"/>
            </a:pPr>
            <a:r>
              <a:rPr lang="en-US" dirty="0" smtClean="0">
                <a:latin typeface="Helvetica Light"/>
              </a:rPr>
              <a:t>Illinois and Texas</a:t>
            </a:r>
          </a:p>
          <a:p>
            <a:pPr marL="285750" indent="-285750">
              <a:buFont typeface="Arial" panose="020B0604020202020204" pitchFamily="34" charset="0"/>
              <a:buChar char="•"/>
            </a:pPr>
            <a:r>
              <a:rPr lang="en-US" dirty="0" smtClean="0">
                <a:solidFill>
                  <a:srgbClr val="F58220"/>
                </a:solidFill>
                <a:latin typeface="Helvetica Light"/>
              </a:rPr>
              <a:t>No Difference in Coverage Count Among Metal Levels</a:t>
            </a:r>
          </a:p>
          <a:p>
            <a:pPr marL="742950" lvl="1" indent="-285750">
              <a:buFont typeface="Arial" panose="020B0604020202020204" pitchFamily="34" charset="0"/>
              <a:buChar char="•"/>
            </a:pPr>
            <a:r>
              <a:rPr lang="en-US" dirty="0" smtClean="0">
                <a:latin typeface="Helvetica Light"/>
              </a:rPr>
              <a:t>Illinois, Texas, Colorado, Montana, New Jersey </a:t>
            </a:r>
          </a:p>
          <a:p>
            <a:pPr marL="285750" indent="-285750">
              <a:buFont typeface="Arial" panose="020B0604020202020204" pitchFamily="34" charset="0"/>
              <a:buChar char="•"/>
            </a:pPr>
            <a:r>
              <a:rPr lang="en-US" dirty="0" smtClean="0">
                <a:solidFill>
                  <a:srgbClr val="F58220"/>
                </a:solidFill>
                <a:latin typeface="Helvetica Light"/>
              </a:rPr>
              <a:t>Greater Product Coverage in Bronze v Silver Plans</a:t>
            </a:r>
          </a:p>
          <a:p>
            <a:pPr marL="742950" lvl="1" indent="-285750">
              <a:buFont typeface="Arial" panose="020B0604020202020204" pitchFamily="34" charset="0"/>
              <a:buChar char="•"/>
            </a:pPr>
            <a:r>
              <a:rPr lang="en-US" dirty="0" smtClean="0">
                <a:latin typeface="Helvetica Light"/>
              </a:rPr>
              <a:t>Texas, California </a:t>
            </a:r>
          </a:p>
          <a:p>
            <a:pPr marL="285750" indent="-285750">
              <a:buFont typeface="Arial" panose="020B0604020202020204" pitchFamily="34" charset="0"/>
              <a:buChar char="•"/>
            </a:pPr>
            <a:r>
              <a:rPr lang="en-US" dirty="0" smtClean="0">
                <a:solidFill>
                  <a:srgbClr val="F58220"/>
                </a:solidFill>
                <a:latin typeface="Helvetica Light"/>
              </a:rPr>
              <a:t>Greater Product Coverage in Silver v Bronze Plans</a:t>
            </a:r>
          </a:p>
          <a:p>
            <a:pPr marL="742950" lvl="1" indent="-285750">
              <a:buFont typeface="Arial" panose="020B0604020202020204" pitchFamily="34" charset="0"/>
              <a:buChar char="•"/>
            </a:pPr>
            <a:r>
              <a:rPr lang="en-US" dirty="0" smtClean="0">
                <a:latin typeface="Helvetica Light"/>
              </a:rPr>
              <a:t>Arizona, Maryland, New York</a:t>
            </a:r>
          </a:p>
          <a:p>
            <a:pPr marL="285750" indent="-285750">
              <a:buFont typeface="Arial" panose="020B0604020202020204" pitchFamily="34" charset="0"/>
              <a:buChar char="•"/>
            </a:pPr>
            <a:r>
              <a:rPr lang="en-US" dirty="0" smtClean="0">
                <a:solidFill>
                  <a:schemeClr val="accent6"/>
                </a:solidFill>
                <a:latin typeface="Helvetica Light"/>
              </a:rPr>
              <a:t>No state had no coverage of brands in any metal level</a:t>
            </a:r>
          </a:p>
          <a:p>
            <a:pPr marL="742950" lvl="1" indent="-285750">
              <a:buFont typeface="Arial" panose="020B0604020202020204" pitchFamily="34" charset="0"/>
              <a:buChar char="•"/>
            </a:pPr>
            <a:r>
              <a:rPr lang="en-US" dirty="0" err="1" smtClean="0">
                <a:latin typeface="Helvetica Light"/>
              </a:rPr>
              <a:t>Brintellix</a:t>
            </a:r>
            <a:r>
              <a:rPr lang="en-US" dirty="0" smtClean="0">
                <a:latin typeface="Helvetica Light"/>
              </a:rPr>
              <a:t> frequently excluded on one or both levels</a:t>
            </a:r>
          </a:p>
          <a:p>
            <a:pPr marL="285750" indent="-285750">
              <a:buFont typeface="Arial" panose="020B0604020202020204" pitchFamily="34" charset="0"/>
              <a:buChar char="•"/>
            </a:pPr>
            <a:r>
              <a:rPr lang="en-US" dirty="0" err="1" smtClean="0">
                <a:solidFill>
                  <a:srgbClr val="F58220"/>
                </a:solidFill>
                <a:latin typeface="Helvetica Light"/>
              </a:rPr>
              <a:t>Pristiq</a:t>
            </a:r>
            <a:r>
              <a:rPr lang="en-US" dirty="0" smtClean="0">
                <a:solidFill>
                  <a:srgbClr val="F58220"/>
                </a:solidFill>
                <a:latin typeface="Helvetica Light"/>
              </a:rPr>
              <a:t> only excluded in Montana</a:t>
            </a:r>
          </a:p>
          <a:p>
            <a:pPr marL="285750" indent="-285750">
              <a:buFont typeface="Arial" panose="020B0604020202020204" pitchFamily="34" charset="0"/>
              <a:buChar char="•"/>
            </a:pPr>
            <a:endParaRPr lang="en-US" dirty="0">
              <a:latin typeface="Helvetica Light"/>
            </a:endParaRPr>
          </a:p>
        </p:txBody>
      </p:sp>
      <p:sp>
        <p:nvSpPr>
          <p:cNvPr id="4" name="TextBox 3"/>
          <p:cNvSpPr txBox="1"/>
          <p:nvPr/>
        </p:nvSpPr>
        <p:spPr>
          <a:xfrm>
            <a:off x="4815840" y="6553200"/>
            <a:ext cx="418704" cy="369332"/>
          </a:xfrm>
          <a:prstGeom prst="rect">
            <a:avLst/>
          </a:prstGeom>
          <a:noFill/>
        </p:spPr>
        <p:txBody>
          <a:bodyPr wrap="none" rtlCol="0">
            <a:spAutoFit/>
          </a:bodyPr>
          <a:lstStyle/>
          <a:p>
            <a:r>
              <a:rPr lang="en-US" dirty="0" smtClean="0"/>
              <a:t>17</a:t>
            </a:r>
            <a:endParaRPr lang="en-US" dirty="0"/>
          </a:p>
        </p:txBody>
      </p:sp>
      <p:grpSp>
        <p:nvGrpSpPr>
          <p:cNvPr id="5" name="Group 4"/>
          <p:cNvGrpSpPr/>
          <p:nvPr/>
        </p:nvGrpSpPr>
        <p:grpSpPr>
          <a:xfrm>
            <a:off x="362868" y="0"/>
            <a:ext cx="1832868" cy="605185"/>
            <a:chOff x="362868" y="0"/>
            <a:chExt cx="1832868" cy="605185"/>
          </a:xfrm>
        </p:grpSpPr>
        <p:sp>
          <p:nvSpPr>
            <p:cNvPr id="6" name="Rectangle 5"/>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Tree>
    <p:extLst>
      <p:ext uri="{BB962C8B-B14F-4D97-AF65-F5344CB8AC3E}">
        <p14:creationId xmlns:p14="http://schemas.microsoft.com/office/powerpoint/2010/main" val="1684474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TIERING “CLUSTERS” BY PLAN TYPE</a:t>
            </a:r>
          </a:p>
          <a:p>
            <a:endParaRPr lang="en-GB" sz="2400" spc="-60" dirty="0">
              <a:solidFill>
                <a:schemeClr val="tx1">
                  <a:lumMod val="85000"/>
                  <a:lumOff val="15000"/>
                </a:schemeClr>
              </a:solidFill>
              <a:latin typeface="Helvetica Light"/>
              <a:cs typeface="Helvetica Light"/>
            </a:endParaRPr>
          </a:p>
          <a:p>
            <a:r>
              <a:rPr lang="en-GB" sz="1400" spc="-60" dirty="0" smtClean="0">
                <a:solidFill>
                  <a:schemeClr val="tx1">
                    <a:lumMod val="85000"/>
                    <a:lumOff val="15000"/>
                  </a:schemeClr>
                </a:solidFill>
                <a:latin typeface="Helvetica Light"/>
                <a:cs typeface="Helvetica Light"/>
              </a:rPr>
              <a:t>Count of covered products by tier across all 72 plans and across all 9 states.</a:t>
            </a:r>
            <a:endParaRPr lang="en-GB" sz="1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16" name="TextBox 15"/>
          <p:cNvSpPr txBox="1"/>
          <p:nvPr/>
        </p:nvSpPr>
        <p:spPr>
          <a:xfrm>
            <a:off x="303628" y="6410099"/>
            <a:ext cx="24903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a:t>
            </a:r>
            <a:r>
              <a:rPr lang="en-US" sz="1000" dirty="0">
                <a:latin typeface="Helvetica Light"/>
              </a:rPr>
              <a:t>HEALTH 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graphicFrame>
        <p:nvGraphicFramePr>
          <p:cNvPr id="9" name="Chart 8"/>
          <p:cNvGraphicFramePr>
            <a:graphicFrameLocks/>
          </p:cNvGraphicFramePr>
          <p:nvPr>
            <p:extLst>
              <p:ext uri="{D42A27DB-BD31-4B8C-83A1-F6EECF244321}">
                <p14:modId xmlns:p14="http://schemas.microsoft.com/office/powerpoint/2010/main" val="3321435956"/>
              </p:ext>
            </p:extLst>
          </p:nvPr>
        </p:nvGraphicFramePr>
        <p:xfrm>
          <a:off x="3020037" y="0"/>
          <a:ext cx="6022139" cy="408431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815840" y="6553200"/>
            <a:ext cx="418704" cy="369332"/>
          </a:xfrm>
          <a:prstGeom prst="rect">
            <a:avLst/>
          </a:prstGeom>
          <a:noFill/>
        </p:spPr>
        <p:txBody>
          <a:bodyPr wrap="none" rtlCol="0">
            <a:spAutoFit/>
          </a:bodyPr>
          <a:lstStyle/>
          <a:p>
            <a:r>
              <a:rPr lang="en-US" dirty="0" smtClean="0"/>
              <a:t>18</a:t>
            </a:r>
            <a:endParaRPr lang="en-US" dirty="0"/>
          </a:p>
        </p:txBody>
      </p:sp>
      <p:sp>
        <p:nvSpPr>
          <p:cNvPr id="11" name="Title 1"/>
          <p:cNvSpPr txBox="1">
            <a:spLocks/>
          </p:cNvSpPr>
          <p:nvPr/>
        </p:nvSpPr>
        <p:spPr>
          <a:xfrm>
            <a:off x="3438397" y="4253218"/>
            <a:ext cx="5204893" cy="209654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marL="457200" indent="-457200">
              <a:buFont typeface="Arial" panose="020B0604020202020204" pitchFamily="34" charset="0"/>
              <a:buChar char="•"/>
            </a:pPr>
            <a:r>
              <a:rPr lang="en-US" sz="2000" spc="0" dirty="0" smtClean="0">
                <a:solidFill>
                  <a:schemeClr val="accent6">
                    <a:lumMod val="75000"/>
                  </a:schemeClr>
                </a:solidFill>
                <a:latin typeface="Helvetica Light"/>
                <a:cs typeface="Helvetica Light"/>
              </a:rPr>
              <a:t>Drugs with high rates of coverage are placed on Tier 1</a:t>
            </a:r>
          </a:p>
          <a:p>
            <a:pPr marL="685800" indent="-107950">
              <a:buFont typeface="Arial" panose="020B0604020202020204" pitchFamily="34" charset="0"/>
              <a:buChar char="•"/>
            </a:pPr>
            <a:r>
              <a:rPr lang="en-US" sz="1600" spc="0" dirty="0" err="1" smtClean="0">
                <a:solidFill>
                  <a:schemeClr val="accent6">
                    <a:lumMod val="75000"/>
                  </a:schemeClr>
                </a:solidFill>
                <a:latin typeface="Helvetica Light"/>
                <a:cs typeface="Helvetica Light"/>
              </a:rPr>
              <a:t>Celexa</a:t>
            </a:r>
            <a:r>
              <a:rPr lang="en-US" sz="1600" spc="0" dirty="0" smtClean="0">
                <a:solidFill>
                  <a:schemeClr val="accent6">
                    <a:lumMod val="75000"/>
                  </a:schemeClr>
                </a:solidFill>
                <a:latin typeface="Helvetica Light"/>
                <a:cs typeface="Helvetica Light"/>
              </a:rPr>
              <a:t>, </a:t>
            </a:r>
            <a:r>
              <a:rPr lang="en-US" sz="1600" spc="0" dirty="0" err="1" smtClean="0">
                <a:solidFill>
                  <a:schemeClr val="accent6">
                    <a:lumMod val="75000"/>
                  </a:schemeClr>
                </a:solidFill>
                <a:latin typeface="Helvetica Light"/>
                <a:cs typeface="Helvetica Light"/>
              </a:rPr>
              <a:t>Lithane</a:t>
            </a:r>
            <a:r>
              <a:rPr lang="en-US" sz="1600" spc="0" dirty="0" smtClean="0">
                <a:solidFill>
                  <a:schemeClr val="accent6">
                    <a:lumMod val="75000"/>
                  </a:schemeClr>
                </a:solidFill>
                <a:latin typeface="Helvetica Light"/>
                <a:cs typeface="Helvetica Light"/>
              </a:rPr>
              <a:t>, Risperdal, Lexapro</a:t>
            </a:r>
            <a:endParaRPr lang="en-US" sz="1400" spc="0" dirty="0" smtClean="0">
              <a:solidFill>
                <a:schemeClr val="accent6">
                  <a:lumMod val="75000"/>
                </a:schemeClr>
              </a:solidFill>
              <a:latin typeface="Helvetica Light"/>
              <a:cs typeface="Helvetica Light"/>
            </a:endParaRPr>
          </a:p>
          <a:p>
            <a:pPr marL="457200" indent="-457200">
              <a:buFont typeface="Arial" panose="020B0604020202020204" pitchFamily="34" charset="0"/>
              <a:buChar char="•"/>
            </a:pPr>
            <a:endParaRPr lang="en-US" sz="2000" spc="0" dirty="0" smtClean="0">
              <a:solidFill>
                <a:schemeClr val="tx1">
                  <a:lumMod val="85000"/>
                  <a:lumOff val="15000"/>
                </a:schemeClr>
              </a:solidFill>
              <a:latin typeface="Helvetica Light"/>
              <a:cs typeface="Helvetica Light"/>
            </a:endParaRPr>
          </a:p>
          <a:p>
            <a:pPr marL="457200" indent="-457200">
              <a:buFont typeface="Arial" panose="020B0604020202020204" pitchFamily="34" charset="0"/>
              <a:buChar char="•"/>
            </a:pPr>
            <a:r>
              <a:rPr lang="en-US" sz="2000" spc="0" dirty="0" smtClean="0">
                <a:solidFill>
                  <a:schemeClr val="tx1">
                    <a:lumMod val="85000"/>
                    <a:lumOff val="15000"/>
                  </a:schemeClr>
                </a:solidFill>
                <a:latin typeface="Helvetica Light"/>
                <a:cs typeface="Helvetica Light"/>
              </a:rPr>
              <a:t>Infrequently covered drugs, when covered, are commonly on Tier 3</a:t>
            </a:r>
          </a:p>
          <a:p>
            <a:pPr marL="685800" indent="-107950">
              <a:buFont typeface="Arial" panose="020B0604020202020204" pitchFamily="34" charset="0"/>
              <a:buChar char="•"/>
            </a:pPr>
            <a:r>
              <a:rPr lang="en-US" sz="1600" spc="0" dirty="0" err="1" smtClean="0">
                <a:solidFill>
                  <a:schemeClr val="tx1">
                    <a:lumMod val="85000"/>
                    <a:lumOff val="15000"/>
                  </a:schemeClr>
                </a:solidFill>
                <a:latin typeface="Helvetica Light"/>
                <a:cs typeface="Helvetica Light"/>
              </a:rPr>
              <a:t>Viibryd</a:t>
            </a:r>
            <a:r>
              <a:rPr lang="en-US" sz="1600" spc="0" dirty="0" smtClean="0">
                <a:solidFill>
                  <a:schemeClr val="tx1">
                    <a:lumMod val="85000"/>
                    <a:lumOff val="15000"/>
                  </a:schemeClr>
                </a:solidFill>
                <a:latin typeface="Helvetica Light"/>
                <a:cs typeface="Helvetica Light"/>
              </a:rPr>
              <a:t>, </a:t>
            </a:r>
            <a:r>
              <a:rPr lang="en-US" sz="1600" spc="0" dirty="0" err="1" smtClean="0">
                <a:solidFill>
                  <a:schemeClr val="tx1">
                    <a:lumMod val="85000"/>
                    <a:lumOff val="15000"/>
                  </a:schemeClr>
                </a:solidFill>
                <a:latin typeface="Helvetica Light"/>
                <a:cs typeface="Helvetica Light"/>
              </a:rPr>
              <a:t>Brintellix</a:t>
            </a:r>
            <a:r>
              <a:rPr lang="en-US" sz="1600" spc="0" dirty="0" smtClean="0">
                <a:solidFill>
                  <a:schemeClr val="tx1">
                    <a:lumMod val="85000"/>
                    <a:lumOff val="15000"/>
                  </a:schemeClr>
                </a:solidFill>
                <a:latin typeface="Helvetica Light"/>
                <a:cs typeface="Helvetica Light"/>
              </a:rPr>
              <a:t>, </a:t>
            </a:r>
            <a:r>
              <a:rPr lang="en-US" sz="1600" spc="0" dirty="0" err="1" smtClean="0">
                <a:solidFill>
                  <a:schemeClr val="tx1">
                    <a:lumMod val="85000"/>
                    <a:lumOff val="15000"/>
                  </a:schemeClr>
                </a:solidFill>
                <a:latin typeface="Helvetica Light"/>
                <a:cs typeface="Helvetica Light"/>
              </a:rPr>
              <a:t>Fetzima</a:t>
            </a:r>
            <a:r>
              <a:rPr lang="en-US" sz="1600" spc="0" dirty="0" smtClean="0">
                <a:solidFill>
                  <a:schemeClr val="tx1">
                    <a:lumMod val="85000"/>
                    <a:lumOff val="15000"/>
                  </a:schemeClr>
                </a:solidFill>
                <a:latin typeface="Helvetica Light"/>
                <a:cs typeface="Helvetica Light"/>
              </a:rPr>
              <a:t>, </a:t>
            </a:r>
            <a:r>
              <a:rPr lang="en-US" sz="1600" spc="0" dirty="0" err="1" smtClean="0">
                <a:solidFill>
                  <a:schemeClr val="tx1">
                    <a:lumMod val="85000"/>
                    <a:lumOff val="15000"/>
                  </a:schemeClr>
                </a:solidFill>
                <a:latin typeface="Helvetica Light"/>
                <a:cs typeface="Helvetica Light"/>
              </a:rPr>
              <a:t>Saphris</a:t>
            </a:r>
            <a:endParaRPr lang="en-US" sz="1600" spc="0" dirty="0" smtClean="0">
              <a:solidFill>
                <a:schemeClr val="tx1">
                  <a:lumMod val="85000"/>
                  <a:lumOff val="15000"/>
                </a:schemeClr>
              </a:solidFill>
              <a:latin typeface="Helvetica Light"/>
              <a:cs typeface="Helvetica Light"/>
            </a:endParaRPr>
          </a:p>
        </p:txBody>
      </p:sp>
    </p:spTree>
    <p:extLst>
      <p:ext uri="{BB962C8B-B14F-4D97-AF65-F5344CB8AC3E}">
        <p14:creationId xmlns:p14="http://schemas.microsoft.com/office/powerpoint/2010/main" val="3397509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TIERING “CLUSTERS” BY METAL LEVEL</a:t>
            </a:r>
          </a:p>
          <a:p>
            <a:endParaRPr lang="en-GB" sz="2400" spc="-60" dirty="0">
              <a:solidFill>
                <a:schemeClr val="tx1">
                  <a:lumMod val="85000"/>
                  <a:lumOff val="15000"/>
                </a:schemeClr>
              </a:solidFill>
              <a:latin typeface="Helvetica Light"/>
              <a:cs typeface="Helvetica Light"/>
            </a:endParaRPr>
          </a:p>
          <a:p>
            <a:r>
              <a:rPr lang="en-GB" sz="1400" spc="-60" dirty="0" smtClean="0">
                <a:solidFill>
                  <a:schemeClr val="tx1">
                    <a:lumMod val="85000"/>
                    <a:lumOff val="15000"/>
                  </a:schemeClr>
                </a:solidFill>
                <a:latin typeface="Helvetica Light"/>
                <a:cs typeface="Helvetica Light"/>
              </a:rPr>
              <a:t>Count of covered products across all 72 plans across all  9 states</a:t>
            </a:r>
            <a:endParaRPr lang="en-GB" sz="1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38397" y="4253218"/>
            <a:ext cx="5204893" cy="209654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marL="457200" indent="-457200">
              <a:buFont typeface="Arial" panose="020B0604020202020204" pitchFamily="34" charset="0"/>
              <a:buChar char="•"/>
            </a:pPr>
            <a:r>
              <a:rPr lang="en-US" sz="2000" spc="0" dirty="0" smtClean="0">
                <a:solidFill>
                  <a:schemeClr val="accent6">
                    <a:lumMod val="75000"/>
                  </a:schemeClr>
                </a:solidFill>
                <a:latin typeface="Helvetica Light"/>
                <a:cs typeface="Helvetica Light"/>
              </a:rPr>
              <a:t>Drugs with high rates of coverage are placed on Tier 1</a:t>
            </a:r>
          </a:p>
          <a:p>
            <a:pPr marL="685800" indent="-107950">
              <a:buFont typeface="Arial" panose="020B0604020202020204" pitchFamily="34" charset="0"/>
              <a:buChar char="•"/>
            </a:pPr>
            <a:r>
              <a:rPr lang="en-US" sz="1600" spc="0" dirty="0" err="1" smtClean="0">
                <a:solidFill>
                  <a:schemeClr val="accent6">
                    <a:lumMod val="75000"/>
                  </a:schemeClr>
                </a:solidFill>
                <a:latin typeface="Helvetica Light"/>
                <a:cs typeface="Helvetica Light"/>
              </a:rPr>
              <a:t>Celexa</a:t>
            </a:r>
            <a:r>
              <a:rPr lang="en-US" sz="1600" spc="0" dirty="0" smtClean="0">
                <a:solidFill>
                  <a:schemeClr val="accent6">
                    <a:lumMod val="75000"/>
                  </a:schemeClr>
                </a:solidFill>
                <a:latin typeface="Helvetica Light"/>
                <a:cs typeface="Helvetica Light"/>
              </a:rPr>
              <a:t>, </a:t>
            </a:r>
            <a:r>
              <a:rPr lang="en-US" sz="1600" spc="0" dirty="0" err="1" smtClean="0">
                <a:solidFill>
                  <a:schemeClr val="accent6">
                    <a:lumMod val="75000"/>
                  </a:schemeClr>
                </a:solidFill>
                <a:latin typeface="Helvetica Light"/>
                <a:cs typeface="Helvetica Light"/>
              </a:rPr>
              <a:t>Lithane</a:t>
            </a:r>
            <a:r>
              <a:rPr lang="en-US" sz="1600" spc="0" dirty="0" smtClean="0">
                <a:solidFill>
                  <a:schemeClr val="accent6">
                    <a:lumMod val="75000"/>
                  </a:schemeClr>
                </a:solidFill>
                <a:latin typeface="Helvetica Light"/>
                <a:cs typeface="Helvetica Light"/>
              </a:rPr>
              <a:t>, Risperdal, Lexapro</a:t>
            </a:r>
            <a:endParaRPr lang="en-US" sz="1400" spc="0" dirty="0" smtClean="0">
              <a:solidFill>
                <a:schemeClr val="accent6">
                  <a:lumMod val="75000"/>
                </a:schemeClr>
              </a:solidFill>
              <a:latin typeface="Helvetica Light"/>
              <a:cs typeface="Helvetica Light"/>
            </a:endParaRPr>
          </a:p>
          <a:p>
            <a:pPr marL="457200" indent="-457200">
              <a:buFont typeface="Arial" panose="020B0604020202020204" pitchFamily="34" charset="0"/>
              <a:buChar char="•"/>
            </a:pPr>
            <a:endParaRPr lang="en-US" sz="2000" spc="0" dirty="0" smtClean="0">
              <a:solidFill>
                <a:schemeClr val="tx1">
                  <a:lumMod val="85000"/>
                  <a:lumOff val="15000"/>
                </a:schemeClr>
              </a:solidFill>
              <a:latin typeface="Helvetica Light"/>
              <a:cs typeface="Helvetica Light"/>
            </a:endParaRPr>
          </a:p>
          <a:p>
            <a:pPr marL="457200" indent="-457200">
              <a:buFont typeface="Arial" panose="020B0604020202020204" pitchFamily="34" charset="0"/>
              <a:buChar char="•"/>
            </a:pPr>
            <a:r>
              <a:rPr lang="en-US" sz="2000" spc="0" dirty="0" smtClean="0">
                <a:solidFill>
                  <a:schemeClr val="tx1">
                    <a:lumMod val="85000"/>
                    <a:lumOff val="15000"/>
                  </a:schemeClr>
                </a:solidFill>
                <a:latin typeface="Helvetica Light"/>
                <a:cs typeface="Helvetica Light"/>
              </a:rPr>
              <a:t>Infrequently covered drugs, when covered, are commonly on Tier 3</a:t>
            </a:r>
          </a:p>
          <a:p>
            <a:pPr marL="685800" indent="-107950">
              <a:buFont typeface="Arial" panose="020B0604020202020204" pitchFamily="34" charset="0"/>
              <a:buChar char="•"/>
            </a:pPr>
            <a:r>
              <a:rPr lang="en-US" sz="1600" spc="0" dirty="0" err="1" smtClean="0">
                <a:solidFill>
                  <a:schemeClr val="tx1">
                    <a:lumMod val="85000"/>
                    <a:lumOff val="15000"/>
                  </a:schemeClr>
                </a:solidFill>
                <a:latin typeface="Helvetica Light"/>
                <a:cs typeface="Helvetica Light"/>
              </a:rPr>
              <a:t>Viibryd</a:t>
            </a:r>
            <a:r>
              <a:rPr lang="en-US" sz="1600" spc="0" dirty="0" smtClean="0">
                <a:solidFill>
                  <a:schemeClr val="tx1">
                    <a:lumMod val="85000"/>
                    <a:lumOff val="15000"/>
                  </a:schemeClr>
                </a:solidFill>
                <a:latin typeface="Helvetica Light"/>
                <a:cs typeface="Helvetica Light"/>
              </a:rPr>
              <a:t>, </a:t>
            </a:r>
            <a:r>
              <a:rPr lang="en-US" sz="1600" spc="0" dirty="0" err="1" smtClean="0">
                <a:solidFill>
                  <a:schemeClr val="tx1">
                    <a:lumMod val="85000"/>
                    <a:lumOff val="15000"/>
                  </a:schemeClr>
                </a:solidFill>
                <a:latin typeface="Helvetica Light"/>
                <a:cs typeface="Helvetica Light"/>
              </a:rPr>
              <a:t>Brintellix</a:t>
            </a:r>
            <a:r>
              <a:rPr lang="en-US" sz="1600" spc="0" dirty="0" smtClean="0">
                <a:solidFill>
                  <a:schemeClr val="tx1">
                    <a:lumMod val="85000"/>
                    <a:lumOff val="15000"/>
                  </a:schemeClr>
                </a:solidFill>
                <a:latin typeface="Helvetica Light"/>
                <a:cs typeface="Helvetica Light"/>
              </a:rPr>
              <a:t>, </a:t>
            </a:r>
            <a:r>
              <a:rPr lang="en-US" sz="1600" spc="0" dirty="0" err="1" smtClean="0">
                <a:solidFill>
                  <a:schemeClr val="tx1">
                    <a:lumMod val="85000"/>
                    <a:lumOff val="15000"/>
                  </a:schemeClr>
                </a:solidFill>
                <a:latin typeface="Helvetica Light"/>
                <a:cs typeface="Helvetica Light"/>
              </a:rPr>
              <a:t>Fetzima</a:t>
            </a:r>
            <a:r>
              <a:rPr lang="en-US" sz="1600" spc="0" dirty="0" smtClean="0">
                <a:solidFill>
                  <a:schemeClr val="tx1">
                    <a:lumMod val="85000"/>
                    <a:lumOff val="15000"/>
                  </a:schemeClr>
                </a:solidFill>
                <a:latin typeface="Helvetica Light"/>
                <a:cs typeface="Helvetica Light"/>
              </a:rPr>
              <a:t>, </a:t>
            </a:r>
            <a:r>
              <a:rPr lang="en-US" sz="1600" spc="0" dirty="0" err="1" smtClean="0">
                <a:solidFill>
                  <a:schemeClr val="tx1">
                    <a:lumMod val="85000"/>
                    <a:lumOff val="15000"/>
                  </a:schemeClr>
                </a:solidFill>
                <a:latin typeface="Helvetica Light"/>
                <a:cs typeface="Helvetica Light"/>
              </a:rPr>
              <a:t>Saphris</a:t>
            </a:r>
            <a:endParaRPr lang="en-US" sz="1600" spc="0" dirty="0" smtClean="0">
              <a:solidFill>
                <a:schemeClr val="tx1">
                  <a:lumMod val="85000"/>
                  <a:lumOff val="15000"/>
                </a:schemeClr>
              </a:solidFill>
              <a:latin typeface="Helvetica Light"/>
              <a:cs typeface="Helvetica Light"/>
            </a:endParaRPr>
          </a:p>
        </p:txBody>
      </p:sp>
      <p:sp>
        <p:nvSpPr>
          <p:cNvPr id="16" name="TextBox 15"/>
          <p:cNvSpPr txBox="1"/>
          <p:nvPr/>
        </p:nvSpPr>
        <p:spPr>
          <a:xfrm>
            <a:off x="303627" y="6350000"/>
            <a:ext cx="2778239"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graphicFrame>
        <p:nvGraphicFramePr>
          <p:cNvPr id="12" name="Chart 11"/>
          <p:cNvGraphicFramePr>
            <a:graphicFrameLocks/>
          </p:cNvGraphicFramePr>
          <p:nvPr>
            <p:extLst>
              <p:ext uri="{D42A27DB-BD31-4B8C-83A1-F6EECF244321}">
                <p14:modId xmlns:p14="http://schemas.microsoft.com/office/powerpoint/2010/main" val="2059215600"/>
              </p:ext>
            </p:extLst>
          </p:nvPr>
        </p:nvGraphicFramePr>
        <p:xfrm>
          <a:off x="2993571" y="251021"/>
          <a:ext cx="6150429" cy="390411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19</a:t>
            </a:r>
            <a:endParaRPr lang="en-US" dirty="0"/>
          </a:p>
        </p:txBody>
      </p:sp>
    </p:spTree>
    <p:extLst>
      <p:ext uri="{BB962C8B-B14F-4D97-AF65-F5344CB8AC3E}">
        <p14:creationId xmlns:p14="http://schemas.microsoft.com/office/powerpoint/2010/main" val="209160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88471" y="149076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INTRODUCTION</a:t>
            </a:r>
          </a:p>
          <a:p>
            <a:endParaRPr lang="en-GB" sz="1600" spc="-60" dirty="0">
              <a:solidFill>
                <a:srgbClr val="F58220"/>
              </a:solidFill>
              <a:latin typeface="Helvetica Light"/>
              <a:cs typeface="Helvetica Light"/>
            </a:endParaRPr>
          </a:p>
          <a:p>
            <a:endParaRPr lang="en-US" sz="1600" spc="-60" dirty="0">
              <a:solidFill>
                <a:srgbClr val="F58220"/>
              </a:solidFill>
              <a:latin typeface="Helvetica Light"/>
              <a:cs typeface="Helvetica Light"/>
            </a:endParaRPr>
          </a:p>
        </p:txBody>
      </p:sp>
      <p:sp>
        <p:nvSpPr>
          <p:cNvPr id="4" name="Title 1"/>
          <p:cNvSpPr txBox="1">
            <a:spLocks/>
          </p:cNvSpPr>
          <p:nvPr/>
        </p:nvSpPr>
        <p:spPr>
          <a:xfrm>
            <a:off x="3413232" y="195943"/>
            <a:ext cx="5730768" cy="6237513"/>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lvl="0"/>
            <a:r>
              <a:rPr lang="en-US" sz="2400" dirty="0" smtClean="0">
                <a:solidFill>
                  <a:schemeClr val="tx1"/>
                </a:solidFill>
                <a:latin typeface="Helvetica Light"/>
              </a:rPr>
              <a:t>Mental Health America and Takeda-</a:t>
            </a:r>
            <a:r>
              <a:rPr lang="en-US" sz="2400" dirty="0" err="1" smtClean="0">
                <a:solidFill>
                  <a:schemeClr val="tx1"/>
                </a:solidFill>
                <a:latin typeface="Helvetica Light"/>
              </a:rPr>
              <a:t>Lundbeck</a:t>
            </a:r>
            <a:r>
              <a:rPr lang="en-US" sz="2400" dirty="0" smtClean="0">
                <a:solidFill>
                  <a:schemeClr val="tx1"/>
                </a:solidFill>
                <a:latin typeface="Helvetica Light"/>
              </a:rPr>
              <a:t> commissioned comparative research of Bronze and Silver level individual market Exchange plans in nine MHA- priority states (AZ, CA, CO, IL, MD, MT, NJ, NY, TX). </a:t>
            </a:r>
          </a:p>
          <a:p>
            <a:pPr lvl="0"/>
            <a:endParaRPr lang="en-US" sz="2400" dirty="0" smtClean="0">
              <a:solidFill>
                <a:schemeClr val="tx1"/>
              </a:solidFill>
              <a:latin typeface="Helvetica Light"/>
            </a:endParaRPr>
          </a:p>
          <a:p>
            <a:pPr lvl="0"/>
            <a:r>
              <a:rPr lang="en-US" sz="2400" dirty="0" smtClean="0">
                <a:solidFill>
                  <a:schemeClr val="accent6">
                    <a:lumMod val="75000"/>
                  </a:schemeClr>
                </a:solidFill>
                <a:latin typeface="Helvetica Light"/>
              </a:rPr>
              <a:t>SECTION I: A comparative review of services, cost-sharing, and provider networks for behavioral and physical health in individual market Exchange plans in five of the nine priority states.</a:t>
            </a:r>
            <a:endParaRPr lang="en-US" sz="2400" dirty="0">
              <a:solidFill>
                <a:schemeClr val="accent6">
                  <a:lumMod val="75000"/>
                </a:schemeClr>
              </a:solidFill>
              <a:latin typeface="Helvetica Light"/>
            </a:endParaRPr>
          </a:p>
          <a:p>
            <a:pPr lvl="0"/>
            <a:endParaRPr lang="en-US" sz="2400" dirty="0">
              <a:solidFill>
                <a:schemeClr val="tx1"/>
              </a:solidFill>
              <a:latin typeface="Helvetica Light"/>
            </a:endParaRPr>
          </a:p>
          <a:p>
            <a:pPr lvl="0"/>
            <a:r>
              <a:rPr lang="en-US" sz="2400" dirty="0" smtClean="0">
                <a:solidFill>
                  <a:schemeClr val="tx1"/>
                </a:solidFill>
                <a:latin typeface="Helvetica Light"/>
              </a:rPr>
              <a:t>SECTION II: A market scan of plan formularies to assess coverage, tier placement, utilization management, and cost-sharing trends</a:t>
            </a:r>
            <a:r>
              <a:rPr lang="en-GB" sz="2800" spc="-70" dirty="0">
                <a:solidFill>
                  <a:srgbClr val="262626"/>
                </a:solidFill>
                <a:latin typeface="Helvetica Light"/>
              </a:rPr>
              <a:t> </a:t>
            </a:r>
            <a:r>
              <a:rPr lang="en-GB" sz="2400" spc="-70" dirty="0" smtClean="0">
                <a:solidFill>
                  <a:srgbClr val="262626"/>
                </a:solidFill>
                <a:latin typeface="Helvetica Light"/>
              </a:rPr>
              <a:t>for </a:t>
            </a:r>
            <a:r>
              <a:rPr lang="en-US" sz="2400" dirty="0" smtClean="0">
                <a:solidFill>
                  <a:schemeClr val="tx1"/>
                </a:solidFill>
                <a:latin typeface="Helvetica Light"/>
              </a:rPr>
              <a:t>25 </a:t>
            </a:r>
            <a:r>
              <a:rPr lang="en-US" sz="2400" dirty="0">
                <a:solidFill>
                  <a:schemeClr val="tx1"/>
                </a:solidFill>
                <a:latin typeface="Helvetica Light"/>
              </a:rPr>
              <a:t>antidepressants and bipolar </a:t>
            </a:r>
            <a:r>
              <a:rPr lang="en-US" sz="2400" dirty="0" smtClean="0">
                <a:solidFill>
                  <a:schemeClr val="tx1"/>
                </a:solidFill>
                <a:latin typeface="Helvetica Light"/>
              </a:rPr>
              <a:t>therapies in the individual market Exchange of the nine priority states.</a:t>
            </a:r>
            <a:endParaRPr lang="en-US" sz="2400" dirty="0" smtClean="0">
              <a:solidFill>
                <a:srgbClr val="FFCA09"/>
              </a:solidFill>
              <a:latin typeface="Helvetica Light"/>
            </a:endParaRPr>
          </a:p>
        </p:txBody>
      </p:sp>
      <p:sp>
        <p:nvSpPr>
          <p:cNvPr id="5" name="TextBox 4"/>
          <p:cNvSpPr txBox="1"/>
          <p:nvPr/>
        </p:nvSpPr>
        <p:spPr>
          <a:xfrm>
            <a:off x="4815840" y="6553200"/>
            <a:ext cx="301686" cy="369332"/>
          </a:xfrm>
          <a:prstGeom prst="rect">
            <a:avLst/>
          </a:prstGeom>
          <a:noFill/>
        </p:spPr>
        <p:txBody>
          <a:bodyPr wrap="none" rtlCol="0">
            <a:spAutoFit/>
          </a:bodyPr>
          <a:lstStyle/>
          <a:p>
            <a:r>
              <a:rPr lang="en-US" dirty="0" smtClean="0"/>
              <a:t>2</a:t>
            </a:r>
            <a:endParaRPr lang="en-US" dirty="0"/>
          </a:p>
        </p:txBody>
      </p:sp>
      <p:grpSp>
        <p:nvGrpSpPr>
          <p:cNvPr id="6" name="Group 5"/>
          <p:cNvGrpSpPr/>
          <p:nvPr/>
        </p:nvGrpSpPr>
        <p:grpSpPr>
          <a:xfrm>
            <a:off x="362868" y="0"/>
            <a:ext cx="1832868" cy="605185"/>
            <a:chOff x="362868" y="0"/>
            <a:chExt cx="1832868" cy="605185"/>
          </a:xfrm>
        </p:grpSpPr>
        <p:sp>
          <p:nvSpPr>
            <p:cNvPr id="7" name="Rectangle 6"/>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Tree>
    <p:extLst>
      <p:ext uri="{BB962C8B-B14F-4D97-AF65-F5344CB8AC3E}">
        <p14:creationId xmlns:p14="http://schemas.microsoft.com/office/powerpoint/2010/main" val="4198705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41" y="1635490"/>
            <a:ext cx="2038168"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TIERING “CLUSTERS” BY STATE</a:t>
            </a:r>
          </a:p>
          <a:p>
            <a:endParaRPr lang="en-GB" sz="2400" spc="-60" dirty="0">
              <a:solidFill>
                <a:schemeClr val="tx1">
                  <a:lumMod val="85000"/>
                  <a:lumOff val="15000"/>
                </a:schemeClr>
              </a:solidFill>
              <a:latin typeface="Helvetica Light"/>
              <a:cs typeface="Helvetica Light"/>
            </a:endParaRPr>
          </a:p>
          <a:p>
            <a:r>
              <a:rPr lang="en-GB" sz="1400" spc="-60" dirty="0" smtClean="0">
                <a:solidFill>
                  <a:schemeClr val="tx1">
                    <a:lumMod val="85000"/>
                    <a:lumOff val="15000"/>
                  </a:schemeClr>
                </a:solidFill>
                <a:latin typeface="Helvetica Light"/>
                <a:cs typeface="Helvetica Light"/>
              </a:rPr>
              <a:t>Count of covered products across all 72 plans across all 9 states</a:t>
            </a:r>
            <a:endParaRPr lang="en-GB" sz="1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16" name="TextBox 15"/>
          <p:cNvSpPr txBox="1"/>
          <p:nvPr/>
        </p:nvSpPr>
        <p:spPr>
          <a:xfrm>
            <a:off x="303628" y="6410099"/>
            <a:ext cx="24776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graphicFrame>
        <p:nvGraphicFramePr>
          <p:cNvPr id="10" name="Chart 9"/>
          <p:cNvGraphicFramePr>
            <a:graphicFrameLocks/>
          </p:cNvGraphicFramePr>
          <p:nvPr>
            <p:extLst>
              <p:ext uri="{D42A27DB-BD31-4B8C-83A1-F6EECF244321}">
                <p14:modId xmlns:p14="http://schemas.microsoft.com/office/powerpoint/2010/main" val="16183820"/>
              </p:ext>
            </p:extLst>
          </p:nvPr>
        </p:nvGraphicFramePr>
        <p:xfrm>
          <a:off x="2028627" y="737775"/>
          <a:ext cx="7115373" cy="581542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815840" y="6553200"/>
            <a:ext cx="418704" cy="369332"/>
          </a:xfrm>
          <a:prstGeom prst="rect">
            <a:avLst/>
          </a:prstGeom>
          <a:noFill/>
        </p:spPr>
        <p:txBody>
          <a:bodyPr wrap="none" rtlCol="0">
            <a:spAutoFit/>
          </a:bodyPr>
          <a:lstStyle/>
          <a:p>
            <a:r>
              <a:rPr lang="en-US" dirty="0" smtClean="0"/>
              <a:t>20</a:t>
            </a:r>
            <a:endParaRPr lang="en-US" dirty="0"/>
          </a:p>
        </p:txBody>
      </p:sp>
    </p:spTree>
    <p:extLst>
      <p:ext uri="{BB962C8B-B14F-4D97-AF65-F5344CB8AC3E}">
        <p14:creationId xmlns:p14="http://schemas.microsoft.com/office/powerpoint/2010/main" val="1837966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FINDINGS</a:t>
            </a:r>
          </a:p>
          <a:p>
            <a:r>
              <a:rPr lang="en-GB" sz="2400" spc="-60" dirty="0" smtClean="0">
                <a:solidFill>
                  <a:schemeClr val="tx1">
                    <a:lumMod val="85000"/>
                    <a:lumOff val="15000"/>
                  </a:schemeClr>
                </a:solidFill>
                <a:latin typeface="Helvetica Light"/>
                <a:cs typeface="Helvetica Light"/>
              </a:rPr>
              <a:t>COST SHARING </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5" name="TextBox 4"/>
          <p:cNvSpPr txBox="1"/>
          <p:nvPr/>
        </p:nvSpPr>
        <p:spPr>
          <a:xfrm>
            <a:off x="303627" y="6383867"/>
            <a:ext cx="2964505"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sp>
        <p:nvSpPr>
          <p:cNvPr id="6" name="TextBox 5"/>
          <p:cNvSpPr txBox="1"/>
          <p:nvPr/>
        </p:nvSpPr>
        <p:spPr>
          <a:xfrm>
            <a:off x="3627120" y="701040"/>
            <a:ext cx="4582160" cy="4401205"/>
          </a:xfrm>
          <a:prstGeom prst="rect">
            <a:avLst/>
          </a:prstGeom>
          <a:noFill/>
        </p:spPr>
        <p:txBody>
          <a:bodyPr wrap="square" rtlCol="0">
            <a:spAutoFit/>
          </a:bodyPr>
          <a:lstStyle/>
          <a:p>
            <a:r>
              <a:rPr lang="en-US" sz="2000" dirty="0" smtClean="0">
                <a:latin typeface="Helvetica Light"/>
              </a:rPr>
              <a:t>OVERVIEW OF FINDINGS </a:t>
            </a:r>
          </a:p>
          <a:p>
            <a:endParaRPr lang="en-US" sz="2000" dirty="0" smtClean="0">
              <a:latin typeface="Helvetica Light"/>
            </a:endParaRPr>
          </a:p>
          <a:p>
            <a:pPr marL="285750" indent="-285750">
              <a:buFont typeface="Arial" panose="020B0604020202020204" pitchFamily="34" charset="0"/>
              <a:buChar char="•"/>
            </a:pPr>
            <a:r>
              <a:rPr lang="en-US" sz="2000" dirty="0" smtClean="0">
                <a:latin typeface="Helvetica Light"/>
              </a:rPr>
              <a:t>Use of prescription-only deductibles in 4 states: AZ, CA, IL, MD</a:t>
            </a:r>
          </a:p>
          <a:p>
            <a:pPr marL="742950" lvl="1" indent="-285750">
              <a:buFont typeface="Arial" panose="020B0604020202020204" pitchFamily="34" charset="0"/>
              <a:buChar char="•"/>
            </a:pPr>
            <a:r>
              <a:rPr lang="en-US" sz="2000" dirty="0" smtClean="0">
                <a:solidFill>
                  <a:schemeClr val="accent6">
                    <a:lumMod val="75000"/>
                  </a:schemeClr>
                </a:solidFill>
                <a:latin typeface="Helvetica Light"/>
              </a:rPr>
              <a:t>Lowest in CA ($250)</a:t>
            </a:r>
          </a:p>
          <a:p>
            <a:pPr marL="742950" lvl="1" indent="-285750">
              <a:buFont typeface="Arial" panose="020B0604020202020204" pitchFamily="34" charset="0"/>
              <a:buChar char="•"/>
            </a:pPr>
            <a:r>
              <a:rPr lang="en-US" sz="2000" dirty="0" smtClean="0">
                <a:solidFill>
                  <a:schemeClr val="accent6">
                    <a:lumMod val="75000"/>
                  </a:schemeClr>
                </a:solidFill>
                <a:latin typeface="Helvetica Light"/>
              </a:rPr>
              <a:t>Varies significantly by metal level</a:t>
            </a:r>
          </a:p>
          <a:p>
            <a:pPr marL="742950" lvl="1" indent="-285750">
              <a:buFont typeface="Arial" panose="020B0604020202020204" pitchFamily="34" charset="0"/>
              <a:buChar char="•"/>
            </a:pPr>
            <a:endParaRPr lang="en-US" sz="2000" dirty="0">
              <a:solidFill>
                <a:srgbClr val="FFC000"/>
              </a:solidFill>
              <a:latin typeface="Helvetica Light"/>
            </a:endParaRPr>
          </a:p>
          <a:p>
            <a:pPr marL="285750" indent="-285750">
              <a:buFont typeface="Arial" panose="020B0604020202020204" pitchFamily="34" charset="0"/>
              <a:buChar char="•"/>
            </a:pPr>
            <a:r>
              <a:rPr lang="en-US" sz="2000" dirty="0" smtClean="0">
                <a:latin typeface="Helvetica Light"/>
              </a:rPr>
              <a:t>Little variation in copays and coinsurance by metal level</a:t>
            </a:r>
          </a:p>
          <a:p>
            <a:pPr marL="285750" indent="-285750">
              <a:buFont typeface="Arial" panose="020B0604020202020204" pitchFamily="34" charset="0"/>
              <a:buChar char="•"/>
            </a:pPr>
            <a:endParaRPr lang="en-US" sz="2000" dirty="0">
              <a:latin typeface="Helvetica Light"/>
            </a:endParaRPr>
          </a:p>
          <a:p>
            <a:pPr marL="285750" indent="-285750">
              <a:buFont typeface="Arial" panose="020B0604020202020204" pitchFamily="34" charset="0"/>
              <a:buChar char="•"/>
            </a:pPr>
            <a:r>
              <a:rPr lang="en-US" sz="2000" dirty="0" smtClean="0">
                <a:latin typeface="Helvetica Light"/>
              </a:rPr>
              <a:t>High rates of utilization management, especially quantity limits</a:t>
            </a:r>
            <a:endParaRPr lang="en-US" sz="2000" dirty="0">
              <a:latin typeface="Helvetica Light"/>
            </a:endParaRPr>
          </a:p>
        </p:txBody>
      </p:sp>
      <p:sp>
        <p:nvSpPr>
          <p:cNvPr id="7" name="TextBox 6"/>
          <p:cNvSpPr txBox="1"/>
          <p:nvPr/>
        </p:nvSpPr>
        <p:spPr>
          <a:xfrm>
            <a:off x="4815840" y="6553200"/>
            <a:ext cx="418704" cy="369332"/>
          </a:xfrm>
          <a:prstGeom prst="rect">
            <a:avLst/>
          </a:prstGeom>
          <a:noFill/>
        </p:spPr>
        <p:txBody>
          <a:bodyPr wrap="none" rtlCol="0">
            <a:spAutoFit/>
          </a:bodyPr>
          <a:lstStyle/>
          <a:p>
            <a:r>
              <a:rPr lang="en-US" dirty="0" smtClean="0"/>
              <a:t>21</a:t>
            </a:r>
            <a:endParaRPr lang="en-US" dirty="0"/>
          </a:p>
        </p:txBody>
      </p:sp>
      <p:grpSp>
        <p:nvGrpSpPr>
          <p:cNvPr id="8" name="Group 7"/>
          <p:cNvGrpSpPr/>
          <p:nvPr/>
        </p:nvGrpSpPr>
        <p:grpSpPr>
          <a:xfrm>
            <a:off x="362868" y="0"/>
            <a:ext cx="1832868" cy="605185"/>
            <a:chOff x="362868" y="0"/>
            <a:chExt cx="1832868" cy="605185"/>
          </a:xfrm>
        </p:grpSpPr>
        <p:sp>
          <p:nvSpPr>
            <p:cNvPr id="9" name="Rectangle 8"/>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Tree>
    <p:extLst>
      <p:ext uri="{BB962C8B-B14F-4D97-AF65-F5344CB8AC3E}">
        <p14:creationId xmlns:p14="http://schemas.microsoft.com/office/powerpoint/2010/main" val="873960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AVERAGE PRESCRIPTION-ONLY DEDUCTIBLES</a:t>
            </a:r>
          </a:p>
          <a:p>
            <a:r>
              <a:rPr lang="en-GB" sz="2400" spc="-60" dirty="0" smtClean="0">
                <a:solidFill>
                  <a:schemeClr val="tx1">
                    <a:lumMod val="85000"/>
                    <a:lumOff val="15000"/>
                  </a:schemeClr>
                </a:solidFill>
                <a:latin typeface="Helvetica Light"/>
                <a:cs typeface="Helvetica Light"/>
              </a:rPr>
              <a:t>BY STATE</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6427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a:t>
            </a:r>
            <a:r>
              <a:rPr lang="en-US" sz="1000" dirty="0">
                <a:latin typeface="Helvetica Light"/>
              </a:rPr>
              <a:t>HEALTH 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graphicFrame>
        <p:nvGraphicFramePr>
          <p:cNvPr id="9" name="Chart 8"/>
          <p:cNvGraphicFramePr>
            <a:graphicFrameLocks/>
          </p:cNvGraphicFramePr>
          <p:nvPr>
            <p:extLst>
              <p:ext uri="{D42A27DB-BD31-4B8C-83A1-F6EECF244321}">
                <p14:modId xmlns:p14="http://schemas.microsoft.com/office/powerpoint/2010/main" val="3883767088"/>
              </p:ext>
            </p:extLst>
          </p:nvPr>
        </p:nvGraphicFramePr>
        <p:xfrm>
          <a:off x="3413231" y="853826"/>
          <a:ext cx="4975760" cy="2937998"/>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1"/>
          <p:cNvSpPr txBox="1">
            <a:spLocks/>
          </p:cNvSpPr>
          <p:nvPr/>
        </p:nvSpPr>
        <p:spPr>
          <a:xfrm>
            <a:off x="3438397" y="4253218"/>
            <a:ext cx="5204893" cy="209654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marL="457200" indent="-457200">
              <a:buFont typeface="Arial" panose="020B0604020202020204" pitchFamily="34" charset="0"/>
              <a:buChar char="•"/>
            </a:pPr>
            <a:r>
              <a:rPr lang="en-US" sz="2000" spc="0" dirty="0" smtClean="0">
                <a:solidFill>
                  <a:schemeClr val="accent6">
                    <a:lumMod val="75000"/>
                  </a:schemeClr>
                </a:solidFill>
                <a:latin typeface="Helvetica Light"/>
                <a:cs typeface="Helvetica Light"/>
              </a:rPr>
              <a:t>Only 4 states analyzed used a prescription-only deductible, with CA’s being significantly lower than the rest.</a:t>
            </a:r>
          </a:p>
          <a:p>
            <a:pPr marL="457200" indent="-457200">
              <a:buFont typeface="Arial" panose="020B0604020202020204" pitchFamily="34" charset="0"/>
              <a:buChar char="•"/>
            </a:pPr>
            <a:endParaRPr lang="en-US" sz="2000" spc="0" dirty="0" smtClean="0">
              <a:solidFill>
                <a:schemeClr val="tx1">
                  <a:lumMod val="85000"/>
                  <a:lumOff val="15000"/>
                </a:schemeClr>
              </a:solidFill>
              <a:latin typeface="Helvetica Light"/>
              <a:cs typeface="Helvetica Light"/>
            </a:endParaRPr>
          </a:p>
          <a:p>
            <a:pPr marL="457200" indent="-457200">
              <a:buFont typeface="Arial" panose="020B0604020202020204" pitchFamily="34" charset="0"/>
              <a:buChar char="•"/>
            </a:pPr>
            <a:r>
              <a:rPr lang="en-US" sz="2000" spc="0" dirty="0" smtClean="0">
                <a:solidFill>
                  <a:schemeClr val="tx1">
                    <a:lumMod val="85000"/>
                    <a:lumOff val="15000"/>
                  </a:schemeClr>
                </a:solidFill>
                <a:latin typeface="Helvetica Light"/>
                <a:cs typeface="Helvetica Light"/>
              </a:rPr>
              <a:t>The other states in the study used combined (</a:t>
            </a:r>
            <a:r>
              <a:rPr lang="en-US" sz="2000" spc="0" dirty="0" err="1" smtClean="0">
                <a:solidFill>
                  <a:schemeClr val="tx1">
                    <a:lumMod val="85000"/>
                    <a:lumOff val="15000"/>
                  </a:schemeClr>
                </a:solidFill>
                <a:latin typeface="Helvetica Light"/>
                <a:cs typeface="Helvetica Light"/>
              </a:rPr>
              <a:t>medical+prescription</a:t>
            </a:r>
            <a:r>
              <a:rPr lang="en-US" sz="2000" spc="0" dirty="0" smtClean="0">
                <a:solidFill>
                  <a:schemeClr val="tx1">
                    <a:lumMod val="85000"/>
                    <a:lumOff val="15000"/>
                  </a:schemeClr>
                </a:solidFill>
                <a:latin typeface="Helvetica Light"/>
                <a:cs typeface="Helvetica Light"/>
              </a:rPr>
              <a:t>) deductibles, which were not captured in this analysis.</a:t>
            </a:r>
            <a:endParaRPr lang="en-US" sz="2000" spc="0" dirty="0">
              <a:solidFill>
                <a:schemeClr val="tx1">
                  <a:lumMod val="85000"/>
                  <a:lumOff val="15000"/>
                </a:schemeClr>
              </a:solidFill>
              <a:latin typeface="Helvetica Light"/>
              <a:cs typeface="Helvetica Light"/>
            </a:endParaRPr>
          </a:p>
        </p:txBody>
      </p:sp>
      <p:sp>
        <p:nvSpPr>
          <p:cNvPr id="11" name="TextBox 10"/>
          <p:cNvSpPr txBox="1"/>
          <p:nvPr/>
        </p:nvSpPr>
        <p:spPr>
          <a:xfrm>
            <a:off x="4815840" y="6553200"/>
            <a:ext cx="418704" cy="369332"/>
          </a:xfrm>
          <a:prstGeom prst="rect">
            <a:avLst/>
          </a:prstGeom>
          <a:noFill/>
        </p:spPr>
        <p:txBody>
          <a:bodyPr wrap="none" rtlCol="0">
            <a:spAutoFit/>
          </a:bodyPr>
          <a:lstStyle/>
          <a:p>
            <a:r>
              <a:rPr lang="en-US" dirty="0" smtClean="0"/>
              <a:t>22</a:t>
            </a:r>
            <a:endParaRPr lang="en-US" dirty="0"/>
          </a:p>
        </p:txBody>
      </p:sp>
    </p:spTree>
    <p:extLst>
      <p:ext uri="{BB962C8B-B14F-4D97-AF65-F5344CB8AC3E}">
        <p14:creationId xmlns:p14="http://schemas.microsoft.com/office/powerpoint/2010/main" val="1546784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AVERAGE PRESCRIPTION-ONLY DEDUCTIBLES</a:t>
            </a:r>
          </a:p>
          <a:p>
            <a:r>
              <a:rPr lang="en-GB" sz="2400" spc="-60" dirty="0" smtClean="0">
                <a:solidFill>
                  <a:schemeClr val="tx1">
                    <a:lumMod val="85000"/>
                    <a:lumOff val="15000"/>
                  </a:schemeClr>
                </a:solidFill>
                <a:latin typeface="Helvetica Light"/>
                <a:cs typeface="Helvetica Light"/>
              </a:rPr>
              <a:t>BY METAL LEVEL</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34667"/>
            <a:ext cx="28459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graphicFrame>
        <p:nvGraphicFramePr>
          <p:cNvPr id="11" name="Chart 10"/>
          <p:cNvGraphicFramePr>
            <a:graphicFrameLocks/>
          </p:cNvGraphicFramePr>
          <p:nvPr>
            <p:extLst>
              <p:ext uri="{D42A27DB-BD31-4B8C-83A1-F6EECF244321}">
                <p14:modId xmlns:p14="http://schemas.microsoft.com/office/powerpoint/2010/main" val="1068893021"/>
              </p:ext>
            </p:extLst>
          </p:nvPr>
        </p:nvGraphicFramePr>
        <p:xfrm>
          <a:off x="3605539" y="1024644"/>
          <a:ext cx="5079534" cy="3379255"/>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23</a:t>
            </a:r>
            <a:endParaRPr lang="en-US" dirty="0"/>
          </a:p>
        </p:txBody>
      </p:sp>
      <p:sp>
        <p:nvSpPr>
          <p:cNvPr id="4" name="Rectangle 3"/>
          <p:cNvSpPr/>
          <p:nvPr/>
        </p:nvSpPr>
        <p:spPr>
          <a:xfrm>
            <a:off x="3859306" y="4867399"/>
            <a:ext cx="4572000" cy="646331"/>
          </a:xfrm>
          <a:prstGeom prst="rect">
            <a:avLst/>
          </a:prstGeom>
        </p:spPr>
        <p:txBody>
          <a:bodyPr>
            <a:spAutoFit/>
          </a:bodyPr>
          <a:lstStyle/>
          <a:p>
            <a:pPr marL="285750" indent="-285750">
              <a:buFont typeface="Arial" panose="020B0604020202020204" pitchFamily="34" charset="0"/>
              <a:buChar char="•"/>
            </a:pPr>
            <a:r>
              <a:rPr lang="en-US" dirty="0" smtClean="0">
                <a:solidFill>
                  <a:schemeClr val="accent6">
                    <a:lumMod val="75000"/>
                  </a:schemeClr>
                </a:solidFill>
                <a:latin typeface="Helvetica Light"/>
                <a:cs typeface="Helvetica Light"/>
              </a:rPr>
              <a:t>Among the 4 states using </a:t>
            </a:r>
            <a:r>
              <a:rPr lang="en-US" dirty="0">
                <a:solidFill>
                  <a:schemeClr val="accent6">
                    <a:lumMod val="75000"/>
                  </a:schemeClr>
                </a:solidFill>
                <a:latin typeface="Helvetica Light"/>
                <a:cs typeface="Helvetica Light"/>
              </a:rPr>
              <a:t>a prescription-only deductible</a:t>
            </a:r>
            <a:endParaRPr lang="en-US" dirty="0"/>
          </a:p>
        </p:txBody>
      </p:sp>
    </p:spTree>
    <p:extLst>
      <p:ext uri="{BB962C8B-B14F-4D97-AF65-F5344CB8AC3E}">
        <p14:creationId xmlns:p14="http://schemas.microsoft.com/office/powerpoint/2010/main" val="2285909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577" y="698641"/>
            <a:ext cx="2772692" cy="5281259"/>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COST-SHARING IN PLANS WHERE RX EXEMPT FROM ANY DEDUCTIBLE</a:t>
            </a:r>
          </a:p>
          <a:p>
            <a:r>
              <a:rPr lang="en-GB" sz="2400" spc="-60" dirty="0" smtClean="0">
                <a:solidFill>
                  <a:schemeClr val="tx1">
                    <a:lumMod val="85000"/>
                    <a:lumOff val="15000"/>
                  </a:schemeClr>
                </a:solidFill>
                <a:latin typeface="Helvetica Light"/>
                <a:cs typeface="Helvetica Light"/>
              </a:rPr>
              <a:t>BY METAL LEVEL</a:t>
            </a:r>
          </a:p>
          <a:p>
            <a:endParaRPr lang="en-GB" sz="2400" spc="-60" dirty="0">
              <a:solidFill>
                <a:schemeClr val="tx1">
                  <a:lumMod val="85000"/>
                  <a:lumOff val="15000"/>
                </a:schemeClr>
              </a:solidFill>
              <a:latin typeface="Helvetica Light"/>
              <a:cs typeface="Helvetica Light"/>
            </a:endParaRPr>
          </a:p>
          <a:p>
            <a:r>
              <a:rPr lang="en-GB" sz="1400" spc="-60" dirty="0" smtClean="0">
                <a:solidFill>
                  <a:schemeClr val="tx1">
                    <a:lumMod val="85000"/>
                    <a:lumOff val="15000"/>
                  </a:schemeClr>
                </a:solidFill>
                <a:latin typeface="Helvetica Light"/>
                <a:cs typeface="Helvetica Light"/>
              </a:rPr>
              <a:t>Average </a:t>
            </a:r>
            <a:r>
              <a:rPr lang="en-GB" sz="1400" spc="-60" dirty="0" err="1" smtClean="0">
                <a:solidFill>
                  <a:schemeClr val="tx1">
                    <a:lumMod val="85000"/>
                    <a:lumOff val="15000"/>
                  </a:schemeClr>
                </a:solidFill>
                <a:latin typeface="Helvetica Light"/>
                <a:cs typeface="Helvetica Light"/>
              </a:rPr>
              <a:t>copays</a:t>
            </a:r>
            <a:r>
              <a:rPr lang="en-GB" sz="1400" spc="-60" dirty="0" smtClean="0">
                <a:solidFill>
                  <a:schemeClr val="tx1">
                    <a:lumMod val="85000"/>
                    <a:lumOff val="15000"/>
                  </a:schemeClr>
                </a:solidFill>
                <a:latin typeface="Helvetica Light"/>
                <a:cs typeface="Helvetica Light"/>
              </a:rPr>
              <a:t> by metal level across all states and among </a:t>
            </a:r>
            <a:r>
              <a:rPr lang="en-GB" sz="1400" spc="-60" dirty="0">
                <a:solidFill>
                  <a:schemeClr val="tx1">
                    <a:lumMod val="85000"/>
                    <a:lumOff val="15000"/>
                  </a:schemeClr>
                </a:solidFill>
                <a:latin typeface="Helvetica Light"/>
                <a:cs typeface="Helvetica Light"/>
              </a:rPr>
              <a:t>all </a:t>
            </a:r>
            <a:r>
              <a:rPr lang="en-GB" sz="1400" spc="-60" dirty="0" smtClean="0">
                <a:solidFill>
                  <a:schemeClr val="tx1">
                    <a:lumMod val="85000"/>
                    <a:lumOff val="15000"/>
                  </a:schemeClr>
                </a:solidFill>
                <a:latin typeface="Helvetica Light"/>
                <a:cs typeface="Helvetica Light"/>
              </a:rPr>
              <a:t>plans that exempt Rx from any deductible.</a:t>
            </a:r>
          </a:p>
          <a:p>
            <a:endParaRPr lang="en-GB" sz="2000" spc="-60" dirty="0">
              <a:solidFill>
                <a:srgbClr val="FFCA09"/>
              </a:solidFill>
              <a:latin typeface="Helvetica Light"/>
              <a:cs typeface="Helvetica Light"/>
            </a:endParaRPr>
          </a:p>
          <a:p>
            <a:r>
              <a:rPr lang="en-GB" sz="1400" spc="-60" dirty="0">
                <a:solidFill>
                  <a:schemeClr val="tx1">
                    <a:lumMod val="85000"/>
                    <a:lumOff val="15000"/>
                  </a:schemeClr>
                </a:solidFill>
                <a:latin typeface="Helvetica Light"/>
                <a:cs typeface="Helvetica Light"/>
              </a:rPr>
              <a:t>Only includes plans that </a:t>
            </a:r>
            <a:r>
              <a:rPr lang="en-GB" sz="1400" spc="-60" dirty="0" smtClean="0">
                <a:solidFill>
                  <a:schemeClr val="tx1">
                    <a:lumMod val="85000"/>
                    <a:lumOff val="15000"/>
                  </a:schemeClr>
                </a:solidFill>
                <a:latin typeface="Helvetica Light"/>
                <a:cs typeface="Helvetica Light"/>
              </a:rPr>
              <a:t>specify </a:t>
            </a:r>
            <a:r>
              <a:rPr lang="en-GB" sz="1400" spc="-60" dirty="0">
                <a:solidFill>
                  <a:schemeClr val="tx1">
                    <a:lumMod val="85000"/>
                    <a:lumOff val="15000"/>
                  </a:schemeClr>
                </a:solidFill>
                <a:latin typeface="Helvetica Light"/>
                <a:cs typeface="Helvetica Light"/>
              </a:rPr>
              <a:t>a </a:t>
            </a:r>
            <a:r>
              <a:rPr lang="en-GB" sz="1400" spc="-60" dirty="0" err="1" smtClean="0">
                <a:solidFill>
                  <a:schemeClr val="tx1">
                    <a:lumMod val="85000"/>
                    <a:lumOff val="15000"/>
                  </a:schemeClr>
                </a:solidFill>
                <a:latin typeface="Helvetica Light"/>
                <a:cs typeface="Helvetica Light"/>
              </a:rPr>
              <a:t>copay</a:t>
            </a:r>
            <a:r>
              <a:rPr lang="en-GB" sz="1400" spc="-60" dirty="0" smtClean="0">
                <a:solidFill>
                  <a:schemeClr val="tx1">
                    <a:lumMod val="85000"/>
                    <a:lumOff val="15000"/>
                  </a:schemeClr>
                </a:solidFill>
                <a:latin typeface="Helvetica Light"/>
                <a:cs typeface="Helvetica Light"/>
              </a:rPr>
              <a:t> amount.</a:t>
            </a:r>
          </a:p>
          <a:p>
            <a:endParaRPr lang="en-GB" sz="1400" spc="-60" dirty="0" smtClean="0">
              <a:solidFill>
                <a:schemeClr val="tx1">
                  <a:lumMod val="85000"/>
                  <a:lumOff val="15000"/>
                </a:schemeClr>
              </a:solidFill>
              <a:latin typeface="Helvetica Light"/>
              <a:cs typeface="Helvetica Light"/>
            </a:endParaRPr>
          </a:p>
          <a:p>
            <a:endParaRPr lang="en-GB" sz="1400" spc="-60" dirty="0">
              <a:solidFill>
                <a:schemeClr val="tx1">
                  <a:lumMod val="85000"/>
                  <a:lumOff val="15000"/>
                </a:schemeClr>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5665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11" name="TextBox 10"/>
          <p:cNvSpPr txBox="1"/>
          <p:nvPr/>
        </p:nvSpPr>
        <p:spPr>
          <a:xfrm>
            <a:off x="4815840" y="6553200"/>
            <a:ext cx="418704" cy="369332"/>
          </a:xfrm>
          <a:prstGeom prst="rect">
            <a:avLst/>
          </a:prstGeom>
          <a:noFill/>
        </p:spPr>
        <p:txBody>
          <a:bodyPr wrap="none" rtlCol="0">
            <a:spAutoFit/>
          </a:bodyPr>
          <a:lstStyle/>
          <a:p>
            <a:r>
              <a:rPr lang="en-US" dirty="0" smtClean="0"/>
              <a:t>24</a:t>
            </a:r>
            <a:endParaRPr lang="en-US" dirty="0"/>
          </a:p>
        </p:txBody>
      </p:sp>
      <p:graphicFrame>
        <p:nvGraphicFramePr>
          <p:cNvPr id="15" name="Chart 14"/>
          <p:cNvGraphicFramePr>
            <a:graphicFrameLocks/>
          </p:cNvGraphicFramePr>
          <p:nvPr>
            <p:extLst>
              <p:ext uri="{D42A27DB-BD31-4B8C-83A1-F6EECF244321}">
                <p14:modId xmlns:p14="http://schemas.microsoft.com/office/powerpoint/2010/main" val="1679952128"/>
              </p:ext>
            </p:extLst>
          </p:nvPr>
        </p:nvGraphicFramePr>
        <p:xfrm>
          <a:off x="3307677" y="1567184"/>
          <a:ext cx="5619078" cy="26963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3100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 y="698641"/>
            <a:ext cx="3160060" cy="5391059"/>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AVERAGE COST-SHARING </a:t>
            </a:r>
            <a:r>
              <a:rPr lang="en-GB" sz="2400" spc="-60" dirty="0">
                <a:solidFill>
                  <a:schemeClr val="tx1">
                    <a:lumMod val="85000"/>
                    <a:lumOff val="15000"/>
                  </a:schemeClr>
                </a:solidFill>
                <a:latin typeface="Helvetica Light"/>
                <a:cs typeface="Helvetica Light"/>
              </a:rPr>
              <a:t>WHEN DRUGS APPLY TO DEDUCTIBLE</a:t>
            </a:r>
          </a:p>
          <a:p>
            <a:r>
              <a:rPr lang="en-GB" sz="2400" spc="-60" dirty="0" smtClean="0">
                <a:solidFill>
                  <a:schemeClr val="tx1">
                    <a:lumMod val="85000"/>
                    <a:lumOff val="15000"/>
                  </a:schemeClr>
                </a:solidFill>
                <a:latin typeface="Helvetica Light"/>
                <a:cs typeface="Helvetica Light"/>
              </a:rPr>
              <a:t>BY METAL LEVEL</a:t>
            </a:r>
          </a:p>
          <a:p>
            <a:endParaRPr lang="en-GB" sz="2400" spc="-60" dirty="0">
              <a:solidFill>
                <a:schemeClr val="tx1">
                  <a:lumMod val="85000"/>
                  <a:lumOff val="15000"/>
                </a:schemeClr>
              </a:solidFill>
              <a:latin typeface="Helvetica Light"/>
              <a:cs typeface="Helvetica Light"/>
            </a:endParaRPr>
          </a:p>
          <a:p>
            <a:r>
              <a:rPr lang="en-GB" sz="1400" spc="-60" dirty="0">
                <a:solidFill>
                  <a:schemeClr val="tx1">
                    <a:lumMod val="85000"/>
                    <a:lumOff val="15000"/>
                  </a:schemeClr>
                </a:solidFill>
                <a:latin typeface="Helvetica Light"/>
                <a:cs typeface="Helvetica Light"/>
              </a:rPr>
              <a:t>Average cost-sharing among all plans </a:t>
            </a:r>
            <a:r>
              <a:rPr lang="en-GB" sz="1400" spc="-60" dirty="0" smtClean="0">
                <a:solidFill>
                  <a:schemeClr val="tx1">
                    <a:lumMod val="85000"/>
                    <a:lumOff val="15000"/>
                  </a:schemeClr>
                </a:solidFill>
                <a:latin typeface="Helvetica Light"/>
                <a:cs typeface="Helvetica Light"/>
              </a:rPr>
              <a:t>and across </a:t>
            </a:r>
            <a:r>
              <a:rPr lang="en-GB" sz="1400" spc="-60" dirty="0">
                <a:solidFill>
                  <a:schemeClr val="tx1">
                    <a:lumMod val="85000"/>
                    <a:lumOff val="15000"/>
                  </a:schemeClr>
                </a:solidFill>
                <a:latin typeface="Helvetica Light"/>
                <a:cs typeface="Helvetica Light"/>
              </a:rPr>
              <a:t>all </a:t>
            </a:r>
            <a:r>
              <a:rPr lang="en-GB" sz="1400" spc="-60" dirty="0" smtClean="0">
                <a:solidFill>
                  <a:schemeClr val="tx1">
                    <a:lumMod val="85000"/>
                    <a:lumOff val="15000"/>
                  </a:schemeClr>
                </a:solidFill>
                <a:latin typeface="Helvetica Light"/>
                <a:cs typeface="Helvetica Light"/>
              </a:rPr>
              <a:t>states</a:t>
            </a:r>
          </a:p>
          <a:p>
            <a:endParaRPr lang="en-GB" sz="1400" spc="-60" dirty="0">
              <a:solidFill>
                <a:schemeClr val="tx1">
                  <a:lumMod val="85000"/>
                  <a:lumOff val="15000"/>
                </a:schemeClr>
              </a:solidFill>
              <a:latin typeface="Helvetica Light"/>
              <a:cs typeface="Helvetica Light"/>
            </a:endParaRPr>
          </a:p>
          <a:p>
            <a:r>
              <a:rPr lang="en-GB" sz="1400" spc="-60" dirty="0">
                <a:solidFill>
                  <a:schemeClr val="tx1">
                    <a:lumMod val="85000"/>
                    <a:lumOff val="15000"/>
                  </a:schemeClr>
                </a:solidFill>
                <a:latin typeface="Helvetica Light"/>
                <a:cs typeface="Helvetica Light"/>
              </a:rPr>
              <a:t>O</a:t>
            </a:r>
            <a:r>
              <a:rPr lang="en-GB" sz="1400" spc="-60" dirty="0" smtClean="0">
                <a:solidFill>
                  <a:schemeClr val="tx1">
                    <a:lumMod val="85000"/>
                    <a:lumOff val="15000"/>
                  </a:schemeClr>
                </a:solidFill>
                <a:latin typeface="Helvetica Light"/>
                <a:cs typeface="Helvetica Light"/>
              </a:rPr>
              <a:t>nly includes plans that specified a cost-sharing value greater than $0 or 0%</a:t>
            </a:r>
          </a:p>
          <a:p>
            <a:endParaRPr lang="en-GB" sz="1400" spc="-60" dirty="0">
              <a:solidFill>
                <a:schemeClr val="tx1">
                  <a:lumMod val="85000"/>
                  <a:lumOff val="15000"/>
                </a:schemeClr>
              </a:solidFill>
              <a:latin typeface="Helvetica Light"/>
              <a:cs typeface="Helvetica Light"/>
            </a:endParaRPr>
          </a:p>
          <a:p>
            <a:r>
              <a:rPr lang="en-GB" sz="1400" spc="-60" dirty="0">
                <a:solidFill>
                  <a:schemeClr val="tx1">
                    <a:lumMod val="85000"/>
                    <a:lumOff val="15000"/>
                  </a:schemeClr>
                </a:solidFill>
                <a:latin typeface="Helvetica Light"/>
                <a:cs typeface="Helvetica Light"/>
              </a:rPr>
              <a:t>Top chart is average </a:t>
            </a:r>
            <a:r>
              <a:rPr lang="en-GB" sz="1400" b="1" i="1" spc="-60" dirty="0" err="1" smtClean="0">
                <a:solidFill>
                  <a:schemeClr val="tx1">
                    <a:lumMod val="85000"/>
                    <a:lumOff val="15000"/>
                  </a:schemeClr>
                </a:solidFill>
                <a:latin typeface="Helvetica Light"/>
                <a:cs typeface="Helvetica Light"/>
              </a:rPr>
              <a:t>copay</a:t>
            </a:r>
            <a:r>
              <a:rPr lang="en-GB" sz="1400" spc="-60" dirty="0" smtClean="0">
                <a:solidFill>
                  <a:schemeClr val="tx1">
                    <a:lumMod val="85000"/>
                    <a:lumOff val="15000"/>
                  </a:schemeClr>
                </a:solidFill>
                <a:latin typeface="Helvetica Light"/>
                <a:cs typeface="Helvetica Light"/>
              </a:rPr>
              <a:t> </a:t>
            </a:r>
            <a:r>
              <a:rPr lang="en-GB" sz="1400" b="1" i="1" spc="-60" dirty="0" smtClean="0">
                <a:solidFill>
                  <a:schemeClr val="tx1">
                    <a:lumMod val="85000"/>
                    <a:lumOff val="15000"/>
                  </a:schemeClr>
                </a:solidFill>
                <a:latin typeface="Helvetica Light"/>
                <a:cs typeface="Helvetica Light"/>
              </a:rPr>
              <a:t>before</a:t>
            </a:r>
            <a:r>
              <a:rPr lang="en-GB" sz="1400" spc="-60" dirty="0" smtClean="0">
                <a:solidFill>
                  <a:schemeClr val="tx1">
                    <a:lumMod val="85000"/>
                    <a:lumOff val="15000"/>
                  </a:schemeClr>
                </a:solidFill>
                <a:latin typeface="Helvetica Light"/>
                <a:cs typeface="Helvetica Light"/>
              </a:rPr>
              <a:t> any deductible is met by </a:t>
            </a:r>
            <a:r>
              <a:rPr lang="en-GB" sz="1400" spc="-60" dirty="0">
                <a:solidFill>
                  <a:schemeClr val="tx1">
                    <a:lumMod val="85000"/>
                    <a:lumOff val="15000"/>
                  </a:schemeClr>
                </a:solidFill>
                <a:latin typeface="Helvetica Light"/>
                <a:cs typeface="Helvetica Light"/>
              </a:rPr>
              <a:t>metal </a:t>
            </a:r>
            <a:r>
              <a:rPr lang="en-GB" sz="1400" spc="-60" dirty="0" smtClean="0">
                <a:solidFill>
                  <a:schemeClr val="tx1">
                    <a:lumMod val="85000"/>
                    <a:lumOff val="15000"/>
                  </a:schemeClr>
                </a:solidFill>
                <a:latin typeface="Helvetica Light"/>
                <a:cs typeface="Helvetica Light"/>
              </a:rPr>
              <a:t>level</a:t>
            </a:r>
          </a:p>
          <a:p>
            <a:endParaRPr lang="en-GB" sz="1400" spc="-60" dirty="0">
              <a:solidFill>
                <a:schemeClr val="tx1">
                  <a:lumMod val="85000"/>
                  <a:lumOff val="15000"/>
                </a:schemeClr>
              </a:solidFill>
              <a:latin typeface="Helvetica Light"/>
              <a:cs typeface="Helvetica Light"/>
            </a:endParaRPr>
          </a:p>
          <a:p>
            <a:r>
              <a:rPr lang="en-GB" sz="1400" spc="-60" dirty="0" smtClean="0">
                <a:solidFill>
                  <a:schemeClr val="tx1">
                    <a:lumMod val="85000"/>
                    <a:lumOff val="15000"/>
                  </a:schemeClr>
                </a:solidFill>
                <a:latin typeface="Helvetica Light"/>
                <a:cs typeface="Helvetica Light"/>
              </a:rPr>
              <a:t>Lower </a:t>
            </a:r>
            <a:r>
              <a:rPr lang="en-GB" sz="1400" spc="-60" dirty="0">
                <a:solidFill>
                  <a:schemeClr val="tx1">
                    <a:lumMod val="85000"/>
                    <a:lumOff val="15000"/>
                  </a:schemeClr>
                </a:solidFill>
                <a:latin typeface="Helvetica Light"/>
                <a:cs typeface="Helvetica Light"/>
              </a:rPr>
              <a:t>chart is average </a:t>
            </a:r>
            <a:r>
              <a:rPr lang="en-GB" sz="1400" b="1" i="1" spc="-60" dirty="0" smtClean="0">
                <a:solidFill>
                  <a:schemeClr val="tx1">
                    <a:lumMod val="85000"/>
                    <a:lumOff val="15000"/>
                  </a:schemeClr>
                </a:solidFill>
                <a:latin typeface="Helvetica Light"/>
                <a:cs typeface="Helvetica Light"/>
              </a:rPr>
              <a:t>coinsurance</a:t>
            </a:r>
            <a:r>
              <a:rPr lang="en-GB" sz="1400" spc="-60" dirty="0" smtClean="0">
                <a:solidFill>
                  <a:schemeClr val="tx1">
                    <a:lumMod val="85000"/>
                    <a:lumOff val="15000"/>
                  </a:schemeClr>
                </a:solidFill>
                <a:latin typeface="Helvetica Light"/>
                <a:cs typeface="Helvetica Light"/>
              </a:rPr>
              <a:t> </a:t>
            </a:r>
            <a:r>
              <a:rPr lang="en-GB" sz="1400" b="1" i="1" spc="-60" dirty="0" smtClean="0">
                <a:solidFill>
                  <a:schemeClr val="tx1">
                    <a:lumMod val="85000"/>
                    <a:lumOff val="15000"/>
                  </a:schemeClr>
                </a:solidFill>
                <a:latin typeface="Helvetica Light"/>
                <a:cs typeface="Helvetica Light"/>
              </a:rPr>
              <a:t>before</a:t>
            </a:r>
            <a:r>
              <a:rPr lang="en-GB" sz="1400" spc="-60" dirty="0" smtClean="0">
                <a:solidFill>
                  <a:schemeClr val="tx1">
                    <a:lumMod val="85000"/>
                    <a:lumOff val="15000"/>
                  </a:schemeClr>
                </a:solidFill>
                <a:latin typeface="Helvetica Light"/>
                <a:cs typeface="Helvetica Light"/>
              </a:rPr>
              <a:t> any deductible is met by </a:t>
            </a:r>
            <a:r>
              <a:rPr lang="en-GB" sz="1400" spc="-60" dirty="0">
                <a:solidFill>
                  <a:schemeClr val="tx1">
                    <a:lumMod val="85000"/>
                    <a:lumOff val="15000"/>
                  </a:schemeClr>
                </a:solidFill>
                <a:latin typeface="Helvetica Light"/>
                <a:cs typeface="Helvetica Light"/>
              </a:rPr>
              <a:t>metal </a:t>
            </a:r>
            <a:r>
              <a:rPr lang="en-GB" sz="1400" spc="-60" dirty="0" smtClean="0">
                <a:solidFill>
                  <a:schemeClr val="tx1">
                    <a:lumMod val="85000"/>
                    <a:lumOff val="15000"/>
                  </a:schemeClr>
                </a:solidFill>
                <a:latin typeface="Helvetica Light"/>
                <a:cs typeface="Helvetica Light"/>
              </a:rPr>
              <a:t>level</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6173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a:t>
            </a:r>
            <a:r>
              <a:rPr lang="en-US" sz="1000" dirty="0">
                <a:latin typeface="Helvetica Light"/>
              </a:rPr>
              <a:t>HEALTH 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10" name="TextBox 9"/>
          <p:cNvSpPr txBox="1"/>
          <p:nvPr/>
        </p:nvSpPr>
        <p:spPr>
          <a:xfrm>
            <a:off x="4815840" y="6553200"/>
            <a:ext cx="418704" cy="369332"/>
          </a:xfrm>
          <a:prstGeom prst="rect">
            <a:avLst/>
          </a:prstGeom>
          <a:noFill/>
        </p:spPr>
        <p:txBody>
          <a:bodyPr wrap="none" rtlCol="0">
            <a:spAutoFit/>
          </a:bodyPr>
          <a:lstStyle/>
          <a:p>
            <a:r>
              <a:rPr lang="en-US" dirty="0" smtClean="0"/>
              <a:t>25</a:t>
            </a:r>
            <a:endParaRPr lang="en-US" dirty="0"/>
          </a:p>
        </p:txBody>
      </p:sp>
      <p:graphicFrame>
        <p:nvGraphicFramePr>
          <p:cNvPr id="12" name="Chart 11"/>
          <p:cNvGraphicFramePr>
            <a:graphicFrameLocks/>
          </p:cNvGraphicFramePr>
          <p:nvPr>
            <p:extLst>
              <p:ext uri="{D42A27DB-BD31-4B8C-83A1-F6EECF244321}">
                <p14:modId xmlns:p14="http://schemas.microsoft.com/office/powerpoint/2010/main" val="666573812"/>
              </p:ext>
            </p:extLst>
          </p:nvPr>
        </p:nvGraphicFramePr>
        <p:xfrm>
          <a:off x="3413231" y="275130"/>
          <a:ext cx="5204893" cy="2871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val="1676536583"/>
              </p:ext>
            </p:extLst>
          </p:nvPr>
        </p:nvGraphicFramePr>
        <p:xfrm>
          <a:off x="3413231" y="3402106"/>
          <a:ext cx="5204893" cy="31510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9995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698641"/>
            <a:ext cx="2921000" cy="5391059"/>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AVERAGE COST-SHARING WHEN DRUGS APPLY TO DEDUCTIBLE</a:t>
            </a:r>
          </a:p>
          <a:p>
            <a:r>
              <a:rPr lang="en-GB" sz="2400" spc="-60" dirty="0" smtClean="0">
                <a:solidFill>
                  <a:schemeClr val="tx1">
                    <a:lumMod val="85000"/>
                    <a:lumOff val="15000"/>
                  </a:schemeClr>
                </a:solidFill>
                <a:latin typeface="Helvetica Light"/>
                <a:cs typeface="Helvetica Light"/>
              </a:rPr>
              <a:t>BY METAL LEVEL</a:t>
            </a:r>
          </a:p>
          <a:p>
            <a:endParaRPr lang="en-GB" sz="2400" spc="-60" dirty="0">
              <a:solidFill>
                <a:schemeClr val="tx1">
                  <a:lumMod val="85000"/>
                  <a:lumOff val="15000"/>
                </a:schemeClr>
              </a:solidFill>
              <a:latin typeface="Helvetica Light"/>
              <a:cs typeface="Helvetica Light"/>
            </a:endParaRPr>
          </a:p>
          <a:p>
            <a:r>
              <a:rPr lang="en-GB" sz="1400" spc="-60" dirty="0">
                <a:solidFill>
                  <a:schemeClr val="tx1">
                    <a:lumMod val="85000"/>
                    <a:lumOff val="15000"/>
                  </a:schemeClr>
                </a:solidFill>
                <a:latin typeface="Helvetica Light"/>
                <a:cs typeface="Helvetica Light"/>
              </a:rPr>
              <a:t>Average cost-sharing among all plans </a:t>
            </a:r>
            <a:r>
              <a:rPr lang="en-GB" sz="1400" spc="-60" dirty="0" smtClean="0">
                <a:solidFill>
                  <a:schemeClr val="tx1">
                    <a:lumMod val="85000"/>
                    <a:lumOff val="15000"/>
                  </a:schemeClr>
                </a:solidFill>
                <a:latin typeface="Helvetica Light"/>
                <a:cs typeface="Helvetica Light"/>
              </a:rPr>
              <a:t>and across </a:t>
            </a:r>
            <a:r>
              <a:rPr lang="en-GB" sz="1400" spc="-60" dirty="0">
                <a:solidFill>
                  <a:schemeClr val="tx1">
                    <a:lumMod val="85000"/>
                    <a:lumOff val="15000"/>
                  </a:schemeClr>
                </a:solidFill>
                <a:latin typeface="Helvetica Light"/>
                <a:cs typeface="Helvetica Light"/>
              </a:rPr>
              <a:t>all </a:t>
            </a:r>
            <a:r>
              <a:rPr lang="en-GB" sz="1400" spc="-60" dirty="0" smtClean="0">
                <a:solidFill>
                  <a:schemeClr val="tx1">
                    <a:lumMod val="85000"/>
                    <a:lumOff val="15000"/>
                  </a:schemeClr>
                </a:solidFill>
                <a:latin typeface="Helvetica Light"/>
                <a:cs typeface="Helvetica Light"/>
              </a:rPr>
              <a:t>states</a:t>
            </a:r>
          </a:p>
          <a:p>
            <a:endParaRPr lang="en-GB" sz="1400" spc="-60" dirty="0">
              <a:solidFill>
                <a:schemeClr val="tx1">
                  <a:lumMod val="85000"/>
                  <a:lumOff val="15000"/>
                </a:schemeClr>
              </a:solidFill>
              <a:latin typeface="Helvetica Light"/>
              <a:cs typeface="Helvetica Light"/>
            </a:endParaRPr>
          </a:p>
          <a:p>
            <a:r>
              <a:rPr lang="en-GB" sz="1400" spc="-60" dirty="0">
                <a:solidFill>
                  <a:schemeClr val="tx1">
                    <a:lumMod val="85000"/>
                    <a:lumOff val="15000"/>
                  </a:schemeClr>
                </a:solidFill>
                <a:latin typeface="Helvetica Light"/>
                <a:cs typeface="Helvetica Light"/>
              </a:rPr>
              <a:t>O</a:t>
            </a:r>
            <a:r>
              <a:rPr lang="en-GB" sz="1400" spc="-60" dirty="0" smtClean="0">
                <a:solidFill>
                  <a:schemeClr val="tx1">
                    <a:lumMod val="85000"/>
                    <a:lumOff val="15000"/>
                  </a:schemeClr>
                </a:solidFill>
                <a:latin typeface="Helvetica Light"/>
                <a:cs typeface="Helvetica Light"/>
              </a:rPr>
              <a:t>nly includes plans that specified a cost-sharing value</a:t>
            </a:r>
          </a:p>
          <a:p>
            <a:endParaRPr lang="en-GB" sz="1400" spc="-60" dirty="0">
              <a:solidFill>
                <a:schemeClr val="tx1">
                  <a:lumMod val="85000"/>
                  <a:lumOff val="15000"/>
                </a:schemeClr>
              </a:solidFill>
              <a:latin typeface="Helvetica Light"/>
              <a:cs typeface="Helvetica Light"/>
            </a:endParaRPr>
          </a:p>
          <a:p>
            <a:r>
              <a:rPr lang="en-GB" sz="1400" spc="-60" dirty="0">
                <a:solidFill>
                  <a:schemeClr val="tx1">
                    <a:lumMod val="85000"/>
                    <a:lumOff val="15000"/>
                  </a:schemeClr>
                </a:solidFill>
                <a:latin typeface="Helvetica Light"/>
                <a:cs typeface="Helvetica Light"/>
              </a:rPr>
              <a:t>Top chart is average </a:t>
            </a:r>
            <a:r>
              <a:rPr lang="en-GB" sz="1400" b="1" i="1" spc="-60" dirty="0" err="1" smtClean="0">
                <a:solidFill>
                  <a:schemeClr val="tx1">
                    <a:lumMod val="85000"/>
                    <a:lumOff val="15000"/>
                  </a:schemeClr>
                </a:solidFill>
                <a:latin typeface="Helvetica Light"/>
                <a:cs typeface="Helvetica Light"/>
              </a:rPr>
              <a:t>copay</a:t>
            </a:r>
            <a:r>
              <a:rPr lang="en-GB" sz="1400" i="1" spc="-60" dirty="0" smtClean="0">
                <a:solidFill>
                  <a:schemeClr val="tx1">
                    <a:lumMod val="85000"/>
                    <a:lumOff val="15000"/>
                  </a:schemeClr>
                </a:solidFill>
                <a:latin typeface="Helvetica Light"/>
                <a:cs typeface="Helvetica Light"/>
              </a:rPr>
              <a:t> </a:t>
            </a:r>
            <a:r>
              <a:rPr lang="en-GB" sz="1400" b="1" i="1" spc="-60" dirty="0" smtClean="0">
                <a:solidFill>
                  <a:schemeClr val="tx1">
                    <a:lumMod val="85000"/>
                    <a:lumOff val="15000"/>
                  </a:schemeClr>
                </a:solidFill>
                <a:latin typeface="Helvetica Light"/>
                <a:cs typeface="Helvetica Light"/>
              </a:rPr>
              <a:t>after</a:t>
            </a:r>
            <a:r>
              <a:rPr lang="en-GB" sz="1400" spc="-60" dirty="0" smtClean="0">
                <a:solidFill>
                  <a:schemeClr val="tx1">
                    <a:lumMod val="85000"/>
                    <a:lumOff val="15000"/>
                  </a:schemeClr>
                </a:solidFill>
                <a:latin typeface="Helvetica Light"/>
                <a:cs typeface="Helvetica Light"/>
              </a:rPr>
              <a:t> any deductible is met by </a:t>
            </a:r>
            <a:r>
              <a:rPr lang="en-GB" sz="1400" spc="-60" dirty="0">
                <a:solidFill>
                  <a:schemeClr val="tx1">
                    <a:lumMod val="85000"/>
                    <a:lumOff val="15000"/>
                  </a:schemeClr>
                </a:solidFill>
                <a:latin typeface="Helvetica Light"/>
                <a:cs typeface="Helvetica Light"/>
              </a:rPr>
              <a:t>metal </a:t>
            </a:r>
            <a:r>
              <a:rPr lang="en-GB" sz="1400" spc="-60" dirty="0" smtClean="0">
                <a:solidFill>
                  <a:schemeClr val="tx1">
                    <a:lumMod val="85000"/>
                    <a:lumOff val="15000"/>
                  </a:schemeClr>
                </a:solidFill>
                <a:latin typeface="Helvetica Light"/>
                <a:cs typeface="Helvetica Light"/>
              </a:rPr>
              <a:t>level</a:t>
            </a:r>
          </a:p>
          <a:p>
            <a:endParaRPr lang="en-GB" sz="1400" spc="-60" dirty="0">
              <a:solidFill>
                <a:schemeClr val="tx1">
                  <a:lumMod val="85000"/>
                  <a:lumOff val="15000"/>
                </a:schemeClr>
              </a:solidFill>
              <a:latin typeface="Helvetica Light"/>
              <a:cs typeface="Helvetica Light"/>
            </a:endParaRPr>
          </a:p>
          <a:p>
            <a:r>
              <a:rPr lang="en-GB" sz="1400" spc="-60" dirty="0" smtClean="0">
                <a:solidFill>
                  <a:schemeClr val="tx1">
                    <a:lumMod val="85000"/>
                    <a:lumOff val="15000"/>
                  </a:schemeClr>
                </a:solidFill>
                <a:latin typeface="Helvetica Light"/>
                <a:cs typeface="Helvetica Light"/>
              </a:rPr>
              <a:t>Lower </a:t>
            </a:r>
            <a:r>
              <a:rPr lang="en-GB" sz="1400" spc="-60" dirty="0">
                <a:solidFill>
                  <a:schemeClr val="tx1">
                    <a:lumMod val="85000"/>
                    <a:lumOff val="15000"/>
                  </a:schemeClr>
                </a:solidFill>
                <a:latin typeface="Helvetica Light"/>
                <a:cs typeface="Helvetica Light"/>
              </a:rPr>
              <a:t>chart is average </a:t>
            </a:r>
            <a:r>
              <a:rPr lang="en-GB" sz="1400" b="1" i="1" spc="-60" dirty="0" smtClean="0">
                <a:solidFill>
                  <a:schemeClr val="tx1">
                    <a:lumMod val="85000"/>
                    <a:lumOff val="15000"/>
                  </a:schemeClr>
                </a:solidFill>
                <a:latin typeface="Helvetica Light"/>
                <a:cs typeface="Helvetica Light"/>
              </a:rPr>
              <a:t>coinsurance</a:t>
            </a:r>
            <a:r>
              <a:rPr lang="en-GB" sz="1400" spc="-60" dirty="0" smtClean="0">
                <a:solidFill>
                  <a:schemeClr val="tx1">
                    <a:lumMod val="85000"/>
                    <a:lumOff val="15000"/>
                  </a:schemeClr>
                </a:solidFill>
                <a:latin typeface="Helvetica Light"/>
                <a:cs typeface="Helvetica Light"/>
              </a:rPr>
              <a:t> </a:t>
            </a:r>
            <a:r>
              <a:rPr lang="en-GB" sz="1400" b="1" i="1" spc="-60" dirty="0" smtClean="0">
                <a:solidFill>
                  <a:schemeClr val="tx1">
                    <a:lumMod val="85000"/>
                    <a:lumOff val="15000"/>
                  </a:schemeClr>
                </a:solidFill>
                <a:latin typeface="Helvetica Light"/>
                <a:cs typeface="Helvetica Light"/>
              </a:rPr>
              <a:t>after</a:t>
            </a:r>
            <a:r>
              <a:rPr lang="en-GB" sz="1400" spc="-60" dirty="0" smtClean="0">
                <a:solidFill>
                  <a:schemeClr val="tx1">
                    <a:lumMod val="85000"/>
                    <a:lumOff val="15000"/>
                  </a:schemeClr>
                </a:solidFill>
                <a:latin typeface="Helvetica Light"/>
                <a:cs typeface="Helvetica Light"/>
              </a:rPr>
              <a:t> any deductible is met by </a:t>
            </a:r>
            <a:r>
              <a:rPr lang="en-GB" sz="1400" spc="-60" dirty="0">
                <a:solidFill>
                  <a:schemeClr val="tx1">
                    <a:lumMod val="85000"/>
                    <a:lumOff val="15000"/>
                  </a:schemeClr>
                </a:solidFill>
                <a:latin typeface="Helvetica Light"/>
                <a:cs typeface="Helvetica Light"/>
              </a:rPr>
              <a:t>metal </a:t>
            </a:r>
            <a:r>
              <a:rPr lang="en-GB" sz="1400" spc="-60" dirty="0" smtClean="0">
                <a:solidFill>
                  <a:schemeClr val="tx1">
                    <a:lumMod val="85000"/>
                    <a:lumOff val="15000"/>
                  </a:schemeClr>
                </a:solidFill>
                <a:latin typeface="Helvetica Light"/>
                <a:cs typeface="Helvetica Light"/>
              </a:rPr>
              <a:t>level</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6173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a:t>
            </a:r>
            <a:r>
              <a:rPr lang="en-US" sz="1000" dirty="0">
                <a:latin typeface="Helvetica Light"/>
              </a:rPr>
              <a:t>HEALTH 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10" name="TextBox 9"/>
          <p:cNvSpPr txBox="1"/>
          <p:nvPr/>
        </p:nvSpPr>
        <p:spPr>
          <a:xfrm>
            <a:off x="4815840" y="6553200"/>
            <a:ext cx="418704" cy="369332"/>
          </a:xfrm>
          <a:prstGeom prst="rect">
            <a:avLst/>
          </a:prstGeom>
          <a:noFill/>
        </p:spPr>
        <p:txBody>
          <a:bodyPr wrap="none" rtlCol="0">
            <a:spAutoFit/>
          </a:bodyPr>
          <a:lstStyle/>
          <a:p>
            <a:r>
              <a:rPr lang="en-US" dirty="0" smtClean="0"/>
              <a:t>26</a:t>
            </a:r>
            <a:endParaRPr lang="en-US" dirty="0"/>
          </a:p>
        </p:txBody>
      </p:sp>
      <p:graphicFrame>
        <p:nvGraphicFramePr>
          <p:cNvPr id="14" name="Chart 13"/>
          <p:cNvGraphicFramePr>
            <a:graphicFrameLocks/>
          </p:cNvGraphicFramePr>
          <p:nvPr>
            <p:extLst>
              <p:ext uri="{D42A27DB-BD31-4B8C-83A1-F6EECF244321}">
                <p14:modId xmlns:p14="http://schemas.microsoft.com/office/powerpoint/2010/main" val="263683493"/>
              </p:ext>
            </p:extLst>
          </p:nvPr>
        </p:nvGraphicFramePr>
        <p:xfrm>
          <a:off x="3391852" y="251021"/>
          <a:ext cx="5226271" cy="29762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a:graphicFrameLocks/>
          </p:cNvGraphicFramePr>
          <p:nvPr>
            <p:extLst>
              <p:ext uri="{D42A27DB-BD31-4B8C-83A1-F6EECF244321}">
                <p14:modId xmlns:p14="http://schemas.microsoft.com/office/powerpoint/2010/main" val="1728794827"/>
              </p:ext>
            </p:extLst>
          </p:nvPr>
        </p:nvGraphicFramePr>
        <p:xfrm>
          <a:off x="3413231" y="3482788"/>
          <a:ext cx="5204893" cy="29273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52458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hart 24"/>
          <p:cNvGraphicFramePr>
            <a:graphicFrameLocks/>
          </p:cNvGraphicFramePr>
          <p:nvPr>
            <p:extLst>
              <p:ext uri="{D42A27DB-BD31-4B8C-83A1-F6EECF244321}">
                <p14:modId xmlns:p14="http://schemas.microsoft.com/office/powerpoint/2010/main" val="1816841182"/>
              </p:ext>
            </p:extLst>
          </p:nvPr>
        </p:nvGraphicFramePr>
        <p:xfrm>
          <a:off x="2286879" y="0"/>
          <a:ext cx="6857121" cy="361725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txBox="1">
            <a:spLocks/>
          </p:cNvSpPr>
          <p:nvPr/>
        </p:nvSpPr>
        <p:spPr>
          <a:xfrm>
            <a:off x="-16596" y="1607233"/>
            <a:ext cx="2303476"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AVERAGE UTILIZATION MANAGEMENT</a:t>
            </a:r>
          </a:p>
          <a:p>
            <a:r>
              <a:rPr lang="en-GB" sz="2400" spc="-60" dirty="0" smtClean="0">
                <a:solidFill>
                  <a:schemeClr val="tx1">
                    <a:lumMod val="85000"/>
                    <a:lumOff val="15000"/>
                  </a:schemeClr>
                </a:solidFill>
                <a:latin typeface="Helvetica Light"/>
                <a:cs typeface="Helvetica Light"/>
              </a:rPr>
              <a:t>BY PLAN TYPE</a:t>
            </a:r>
          </a:p>
          <a:p>
            <a:endParaRPr lang="en-GB" sz="2400" spc="-60" dirty="0">
              <a:solidFill>
                <a:schemeClr val="tx1">
                  <a:lumMod val="85000"/>
                  <a:lumOff val="15000"/>
                </a:schemeClr>
              </a:solidFill>
              <a:latin typeface="Helvetica Light"/>
              <a:cs typeface="Helvetica Light"/>
            </a:endParaRPr>
          </a:p>
          <a:p>
            <a:r>
              <a:rPr lang="en-GB" sz="1400" spc="-60" dirty="0" smtClean="0">
                <a:solidFill>
                  <a:schemeClr val="accent6">
                    <a:lumMod val="75000"/>
                  </a:schemeClr>
                </a:solidFill>
                <a:latin typeface="Helvetica Light"/>
                <a:cs typeface="Helvetica Light"/>
              </a:rPr>
              <a:t>Key takeaway:</a:t>
            </a:r>
          </a:p>
          <a:p>
            <a:endParaRPr lang="en-GB" sz="1400" spc="-60" dirty="0" smtClean="0">
              <a:solidFill>
                <a:schemeClr val="accent6">
                  <a:lumMod val="75000"/>
                </a:schemeClr>
              </a:solidFill>
              <a:latin typeface="Helvetica Light"/>
              <a:cs typeface="Helvetica Light"/>
            </a:endParaRPr>
          </a:p>
          <a:p>
            <a:r>
              <a:rPr lang="en-GB" sz="1400" spc="-60" dirty="0" smtClean="0">
                <a:solidFill>
                  <a:schemeClr val="accent6">
                    <a:lumMod val="75000"/>
                  </a:schemeClr>
                </a:solidFill>
                <a:latin typeface="Helvetica Light"/>
                <a:cs typeface="Helvetica Light"/>
              </a:rPr>
              <a:t>Slightly higher application of UM in HMO plans with a similar, though less frequent, pattern across drugs among PPO plans</a:t>
            </a:r>
            <a:endParaRPr lang="en-GB" sz="1400" spc="-60" dirty="0">
              <a:solidFill>
                <a:schemeClr val="accent6">
                  <a:lumMod val="7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190500" y="6304002"/>
            <a:ext cx="2019300" cy="553998"/>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17" name="TextBox 16"/>
          <p:cNvSpPr txBox="1"/>
          <p:nvPr/>
        </p:nvSpPr>
        <p:spPr>
          <a:xfrm>
            <a:off x="5142995" y="6485944"/>
            <a:ext cx="582211" cy="230832"/>
          </a:xfrm>
          <a:prstGeom prst="rect">
            <a:avLst/>
          </a:prstGeom>
          <a:noFill/>
        </p:spPr>
        <p:txBody>
          <a:bodyPr wrap="none" rtlCol="0">
            <a:spAutoFit/>
          </a:bodyPr>
          <a:lstStyle/>
          <a:p>
            <a:r>
              <a:rPr lang="en-US" sz="900" dirty="0" smtClean="0"/>
              <a:t>Branded</a:t>
            </a:r>
            <a:endParaRPr lang="en-US" sz="900" dirty="0"/>
          </a:p>
        </p:txBody>
      </p:sp>
      <p:sp>
        <p:nvSpPr>
          <p:cNvPr id="20" name="Rectangle 19"/>
          <p:cNvSpPr/>
          <p:nvPr/>
        </p:nvSpPr>
        <p:spPr>
          <a:xfrm>
            <a:off x="5088131" y="6554016"/>
            <a:ext cx="109728" cy="10972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2" name="Rectangle 21"/>
          <p:cNvSpPr/>
          <p:nvPr/>
        </p:nvSpPr>
        <p:spPr>
          <a:xfrm>
            <a:off x="6851558" y="6561536"/>
            <a:ext cx="109728" cy="10972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3" name="TextBox 1"/>
          <p:cNvSpPr txBox="1"/>
          <p:nvPr/>
        </p:nvSpPr>
        <p:spPr>
          <a:xfrm>
            <a:off x="6906422" y="6485944"/>
            <a:ext cx="548548" cy="230832"/>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900" dirty="0" smtClean="0"/>
              <a:t>Generic</a:t>
            </a:r>
            <a:endParaRPr lang="en-US" sz="900" dirty="0"/>
          </a:p>
        </p:txBody>
      </p:sp>
      <p:sp>
        <p:nvSpPr>
          <p:cNvPr id="24" name="TextBox 23"/>
          <p:cNvSpPr txBox="1"/>
          <p:nvPr/>
        </p:nvSpPr>
        <p:spPr>
          <a:xfrm>
            <a:off x="4815840" y="6553200"/>
            <a:ext cx="418704" cy="369332"/>
          </a:xfrm>
          <a:prstGeom prst="rect">
            <a:avLst/>
          </a:prstGeom>
          <a:noFill/>
        </p:spPr>
        <p:txBody>
          <a:bodyPr wrap="none" rtlCol="0">
            <a:spAutoFit/>
          </a:bodyPr>
          <a:lstStyle/>
          <a:p>
            <a:r>
              <a:rPr lang="en-US" dirty="0" smtClean="0"/>
              <a:t>23</a:t>
            </a:r>
            <a:endParaRPr lang="en-US" dirty="0"/>
          </a:p>
        </p:txBody>
      </p:sp>
      <p:graphicFrame>
        <p:nvGraphicFramePr>
          <p:cNvPr id="26" name="Chart 25"/>
          <p:cNvGraphicFramePr>
            <a:graphicFrameLocks/>
          </p:cNvGraphicFramePr>
          <p:nvPr>
            <p:extLst>
              <p:ext uri="{D42A27DB-BD31-4B8C-83A1-F6EECF244321}">
                <p14:modId xmlns:p14="http://schemas.microsoft.com/office/powerpoint/2010/main" val="4176735676"/>
              </p:ext>
            </p:extLst>
          </p:nvPr>
        </p:nvGraphicFramePr>
        <p:xfrm>
          <a:off x="2286880" y="3374136"/>
          <a:ext cx="6857120" cy="3483864"/>
        </p:xfrm>
        <a:graphic>
          <a:graphicData uri="http://schemas.openxmlformats.org/drawingml/2006/chart">
            <c:chart xmlns:c="http://schemas.openxmlformats.org/drawingml/2006/chart" xmlns:r="http://schemas.openxmlformats.org/officeDocument/2006/relationships" r:id="rId5"/>
          </a:graphicData>
        </a:graphic>
      </p:graphicFrame>
      <p:grpSp>
        <p:nvGrpSpPr>
          <p:cNvPr id="27" name="Group 26"/>
          <p:cNvGrpSpPr/>
          <p:nvPr/>
        </p:nvGrpSpPr>
        <p:grpSpPr>
          <a:xfrm>
            <a:off x="2698306" y="2926990"/>
            <a:ext cx="5183011" cy="494100"/>
            <a:chOff x="907286" y="5107978"/>
            <a:chExt cx="5183011" cy="494100"/>
          </a:xfrm>
        </p:grpSpPr>
        <p:grpSp>
          <p:nvGrpSpPr>
            <p:cNvPr id="28" name="Group 27"/>
            <p:cNvGrpSpPr/>
            <p:nvPr/>
          </p:nvGrpSpPr>
          <p:grpSpPr>
            <a:xfrm>
              <a:off x="907286" y="5107978"/>
              <a:ext cx="5183011" cy="494100"/>
              <a:chOff x="931101" y="5107978"/>
              <a:chExt cx="5183011" cy="494100"/>
            </a:xfrm>
          </p:grpSpPr>
          <p:sp>
            <p:nvSpPr>
              <p:cNvPr id="30" name="Oval 29"/>
              <p:cNvSpPr/>
              <p:nvPr/>
            </p:nvSpPr>
            <p:spPr>
              <a:xfrm>
                <a:off x="931101" y="5107978"/>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1056816" y="522418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2891931" y="5144160"/>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372615" y="514733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2580672" y="5178463"/>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5066048" y="5155603"/>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5331588" y="515560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6068393" y="515749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948013" y="5371246"/>
                <a:ext cx="607859" cy="230832"/>
              </a:xfrm>
              <a:prstGeom prst="rect">
                <a:avLst/>
              </a:prstGeom>
              <a:noFill/>
            </p:spPr>
            <p:txBody>
              <a:bodyPr wrap="none" rtlCol="0">
                <a:spAutoFit/>
              </a:bodyPr>
              <a:lstStyle/>
              <a:p>
                <a:r>
                  <a:rPr lang="en-US" sz="900" dirty="0" smtClean="0">
                    <a:solidFill>
                      <a:schemeClr val="tx1">
                        <a:lumMod val="65000"/>
                        <a:lumOff val="35000"/>
                      </a:schemeClr>
                    </a:solidFill>
                  </a:rPr>
                  <a:t>Branded </a:t>
                </a:r>
                <a:endParaRPr lang="en-US" sz="900" dirty="0">
                  <a:solidFill>
                    <a:schemeClr val="tx1">
                      <a:lumMod val="65000"/>
                      <a:lumOff val="35000"/>
                    </a:schemeClr>
                  </a:solidFill>
                </a:endParaRPr>
              </a:p>
            </p:txBody>
          </p:sp>
        </p:grpSp>
        <p:sp>
          <p:nvSpPr>
            <p:cNvPr id="29" name="Oval 28"/>
            <p:cNvSpPr/>
            <p:nvPr/>
          </p:nvSpPr>
          <p:spPr>
            <a:xfrm>
              <a:off x="3924198" y="5463803"/>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 name="Straight Connector 4"/>
          <p:cNvCxnSpPr/>
          <p:nvPr/>
        </p:nvCxnSpPr>
        <p:spPr>
          <a:xfrm>
            <a:off x="2286880" y="3421090"/>
            <a:ext cx="6857120" cy="0"/>
          </a:xfrm>
          <a:prstGeom prst="line">
            <a:avLst/>
          </a:prstGeom>
          <a:ln w="12700"/>
        </p:spPr>
        <p:style>
          <a:lnRef idx="1">
            <a:schemeClr val="dk1"/>
          </a:lnRef>
          <a:fillRef idx="0">
            <a:schemeClr val="dk1"/>
          </a:fillRef>
          <a:effectRef idx="0">
            <a:schemeClr val="dk1"/>
          </a:effectRef>
          <a:fontRef idx="minor">
            <a:schemeClr val="tx1"/>
          </a:fontRef>
        </p:style>
      </p:cxnSp>
      <p:sp>
        <p:nvSpPr>
          <p:cNvPr id="39" name="Oval 38"/>
          <p:cNvSpPr/>
          <p:nvPr/>
        </p:nvSpPr>
        <p:spPr>
          <a:xfrm>
            <a:off x="6142165" y="294031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6142165" y="649236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1119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AVERAGE RATE OF UTILIZATION MANAGEMENT BY STATE AND TYPE OF UM</a:t>
            </a:r>
          </a:p>
          <a:p>
            <a:endParaRPr lang="en-GB" sz="1400" spc="-60" dirty="0" smtClean="0">
              <a:solidFill>
                <a:schemeClr val="accent6">
                  <a:lumMod val="75000"/>
                </a:schemeClr>
              </a:solidFill>
              <a:latin typeface="Helvetica Light"/>
              <a:cs typeface="Helvetica Light"/>
            </a:endParaRPr>
          </a:p>
          <a:p>
            <a:r>
              <a:rPr lang="en-GB" sz="1400" spc="-60" dirty="0" smtClean="0">
                <a:solidFill>
                  <a:schemeClr val="accent6">
                    <a:lumMod val="75000"/>
                  </a:schemeClr>
                </a:solidFill>
                <a:latin typeface="Helvetica Light"/>
                <a:cs typeface="Helvetica Light"/>
              </a:rPr>
              <a:t>Key takeaways:</a:t>
            </a:r>
            <a:endParaRPr lang="en-GB" sz="1400" spc="-60" dirty="0">
              <a:solidFill>
                <a:schemeClr val="accent6">
                  <a:lumMod val="75000"/>
                </a:schemeClr>
              </a:solidFill>
              <a:latin typeface="Helvetica Light"/>
              <a:cs typeface="Helvetica Light"/>
            </a:endParaRPr>
          </a:p>
          <a:p>
            <a:endParaRPr lang="en-GB" sz="1400" spc="-60" dirty="0">
              <a:solidFill>
                <a:schemeClr val="accent6">
                  <a:lumMod val="75000"/>
                </a:schemeClr>
              </a:solidFill>
              <a:latin typeface="Helvetica Light"/>
              <a:cs typeface="Helvetica Light"/>
            </a:endParaRPr>
          </a:p>
          <a:p>
            <a:r>
              <a:rPr lang="en-GB" sz="1400" spc="-60" dirty="0" smtClean="0">
                <a:solidFill>
                  <a:schemeClr val="accent6">
                    <a:lumMod val="75000"/>
                  </a:schemeClr>
                </a:solidFill>
                <a:latin typeface="Helvetica Light"/>
                <a:cs typeface="Helvetica Light"/>
              </a:rPr>
              <a:t>Quantity limits most common UM approach</a:t>
            </a:r>
          </a:p>
          <a:p>
            <a:endParaRPr lang="en-GB" sz="1400" spc="-60" dirty="0">
              <a:solidFill>
                <a:schemeClr val="accent6">
                  <a:lumMod val="75000"/>
                </a:schemeClr>
              </a:solidFill>
              <a:latin typeface="Helvetica Light"/>
              <a:cs typeface="Helvetica Light"/>
            </a:endParaRPr>
          </a:p>
          <a:p>
            <a:r>
              <a:rPr lang="en-GB" sz="1400" spc="-60" dirty="0" smtClean="0">
                <a:solidFill>
                  <a:schemeClr val="accent6">
                    <a:lumMod val="75000"/>
                  </a:schemeClr>
                </a:solidFill>
                <a:latin typeface="Helvetica Light"/>
                <a:cs typeface="Helvetica Light"/>
              </a:rPr>
              <a:t>Step therapy is a significant UM approach</a:t>
            </a:r>
            <a:endParaRPr lang="en-GB" sz="1400" spc="-60" dirty="0">
              <a:solidFill>
                <a:schemeClr val="accent6">
                  <a:lumMod val="75000"/>
                </a:schemeClr>
              </a:solidFill>
              <a:latin typeface="Helvetica Light"/>
              <a:cs typeface="Helvetica Light"/>
            </a:endParaRPr>
          </a:p>
          <a:p>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5030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a:t>
            </a:r>
            <a:r>
              <a:rPr lang="en-US" sz="1000" dirty="0">
                <a:latin typeface="Helvetica Light"/>
              </a:rPr>
              <a:t>HEALTH 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graphicFrame>
        <p:nvGraphicFramePr>
          <p:cNvPr id="13" name="Chart 12"/>
          <p:cNvGraphicFramePr>
            <a:graphicFrameLocks/>
          </p:cNvGraphicFramePr>
          <p:nvPr>
            <p:extLst>
              <p:ext uri="{D42A27DB-BD31-4B8C-83A1-F6EECF244321}">
                <p14:modId xmlns:p14="http://schemas.microsoft.com/office/powerpoint/2010/main" val="1078559701"/>
              </p:ext>
            </p:extLst>
          </p:nvPr>
        </p:nvGraphicFramePr>
        <p:xfrm>
          <a:off x="2880268" y="521650"/>
          <a:ext cx="6341289" cy="588844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28</a:t>
            </a:r>
            <a:endParaRPr lang="en-US" dirty="0"/>
          </a:p>
        </p:txBody>
      </p:sp>
    </p:spTree>
    <p:extLst>
      <p:ext uri="{BB962C8B-B14F-4D97-AF65-F5344CB8AC3E}">
        <p14:creationId xmlns:p14="http://schemas.microsoft.com/office/powerpoint/2010/main" val="2893090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KEY FORMULARY TAKEAWAYS</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3" name="Title 1"/>
          <p:cNvSpPr txBox="1">
            <a:spLocks/>
          </p:cNvSpPr>
          <p:nvPr/>
        </p:nvSpPr>
        <p:spPr>
          <a:xfrm>
            <a:off x="3448231" y="581073"/>
            <a:ext cx="4994729"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accent6">
                    <a:lumMod val="75000"/>
                  </a:schemeClr>
                </a:solidFill>
                <a:latin typeface="Helvetica Light"/>
                <a:cs typeface="Helvetica Light"/>
              </a:rPr>
              <a:t>Few differences in cost-sharing between Bronze and Silver plans</a:t>
            </a:r>
          </a:p>
          <a:p>
            <a:endParaRPr lang="en-GB" sz="2400" spc="-60" dirty="0">
              <a:solidFill>
                <a:srgbClr val="FFC000"/>
              </a:solidFill>
              <a:latin typeface="Helvetica Light"/>
              <a:cs typeface="Helvetica Light"/>
            </a:endParaRPr>
          </a:p>
          <a:p>
            <a:r>
              <a:rPr lang="en-GB" sz="2400" spc="-60" dirty="0" smtClean="0">
                <a:solidFill>
                  <a:schemeClr val="tx1">
                    <a:lumMod val="95000"/>
                    <a:lumOff val="5000"/>
                  </a:schemeClr>
                </a:solidFill>
                <a:latin typeface="Helvetica Light"/>
                <a:cs typeface="Helvetica Light"/>
              </a:rPr>
              <a:t>Branded products covered less often and placed on Tier 3 when covered </a:t>
            </a:r>
          </a:p>
          <a:p>
            <a:endParaRPr lang="en-GB" sz="2400" spc="-60" dirty="0" smtClean="0">
              <a:solidFill>
                <a:schemeClr val="tx1">
                  <a:lumMod val="95000"/>
                  <a:lumOff val="5000"/>
                </a:schemeClr>
              </a:solidFill>
              <a:latin typeface="Helvetica Light"/>
              <a:cs typeface="Helvetica Light"/>
            </a:endParaRPr>
          </a:p>
          <a:p>
            <a:r>
              <a:rPr lang="en-GB" sz="2400" spc="-60" dirty="0" smtClean="0">
                <a:solidFill>
                  <a:schemeClr val="accent6">
                    <a:lumMod val="75000"/>
                  </a:schemeClr>
                </a:solidFill>
                <a:latin typeface="Helvetica Light"/>
                <a:cs typeface="Helvetica Light"/>
              </a:rPr>
              <a:t>High utilization management rates, particularly for branded drugs</a:t>
            </a:r>
            <a:endParaRPr lang="en-GB" sz="2400" spc="-60" dirty="0">
              <a:solidFill>
                <a:schemeClr val="accent6">
                  <a:lumMod val="75000"/>
                </a:schemeClr>
              </a:solidFill>
              <a:latin typeface="Helvetica Light"/>
              <a:cs typeface="Helvetica Light"/>
            </a:endParaRPr>
          </a:p>
          <a:p>
            <a:endParaRPr lang="en-GB" sz="2400" spc="-60" dirty="0">
              <a:solidFill>
                <a:srgbClr val="FFC000"/>
              </a:solidFill>
              <a:latin typeface="Helvetica Light"/>
              <a:cs typeface="Helvetica Light"/>
            </a:endParaRPr>
          </a:p>
          <a:p>
            <a:r>
              <a:rPr lang="en-GB" sz="2400" spc="-60" dirty="0" smtClean="0">
                <a:solidFill>
                  <a:schemeClr val="tx1">
                    <a:lumMod val="95000"/>
                    <a:lumOff val="5000"/>
                  </a:schemeClr>
                </a:solidFill>
                <a:latin typeface="Helvetica Light"/>
                <a:cs typeface="Helvetica Light"/>
              </a:rPr>
              <a:t>Quantity limits used heavily in most states</a:t>
            </a:r>
          </a:p>
          <a:p>
            <a:endParaRPr lang="en-GB" sz="2400" spc="-60" dirty="0">
              <a:solidFill>
                <a:schemeClr val="tx1">
                  <a:lumMod val="95000"/>
                  <a:lumOff val="5000"/>
                </a:schemeClr>
              </a:solidFill>
              <a:latin typeface="Helvetica Light"/>
              <a:cs typeface="Helvetica Light"/>
            </a:endParaRPr>
          </a:p>
          <a:p>
            <a:r>
              <a:rPr lang="en-GB" sz="2400" spc="-60" dirty="0" smtClean="0">
                <a:solidFill>
                  <a:schemeClr val="accent6">
                    <a:lumMod val="75000"/>
                  </a:schemeClr>
                </a:solidFill>
                <a:latin typeface="Helvetica Light"/>
                <a:cs typeface="Helvetica Light"/>
              </a:rPr>
              <a:t>No readily available information to indicate disparate treatment of behavioural health/substance abuse services from physical health. </a:t>
            </a:r>
          </a:p>
        </p:txBody>
      </p:sp>
      <p:sp>
        <p:nvSpPr>
          <p:cNvPr id="4" name="TextBox 3"/>
          <p:cNvSpPr txBox="1"/>
          <p:nvPr/>
        </p:nvSpPr>
        <p:spPr>
          <a:xfrm>
            <a:off x="4815840" y="6553200"/>
            <a:ext cx="418704" cy="369332"/>
          </a:xfrm>
          <a:prstGeom prst="rect">
            <a:avLst/>
          </a:prstGeom>
          <a:noFill/>
        </p:spPr>
        <p:txBody>
          <a:bodyPr wrap="none" rtlCol="0">
            <a:spAutoFit/>
          </a:bodyPr>
          <a:lstStyle/>
          <a:p>
            <a:r>
              <a:rPr lang="en-US" dirty="0" smtClean="0"/>
              <a:t>29</a:t>
            </a:r>
            <a:endParaRPr lang="en-US" dirty="0"/>
          </a:p>
        </p:txBody>
      </p:sp>
    </p:spTree>
    <p:extLst>
      <p:ext uri="{BB962C8B-B14F-4D97-AF65-F5344CB8AC3E}">
        <p14:creationId xmlns:p14="http://schemas.microsoft.com/office/powerpoint/2010/main" val="204191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265" y="1052653"/>
            <a:ext cx="923330" cy="5021655"/>
          </a:xfrm>
          <a:prstGeom prst="rect">
            <a:avLst/>
          </a:prstGeom>
        </p:spPr>
        <p:txBody>
          <a:bodyPr vert="vert270" wrap="square" anchor="t" anchorCtr="0">
            <a:spAutoFit/>
          </a:bodyPr>
          <a:lstStyle/>
          <a:p>
            <a:pPr algn="dist"/>
            <a:r>
              <a:rPr lang="en-GB" sz="4800" b="1" dirty="0" smtClean="0">
                <a:solidFill>
                  <a:srgbClr val="FFCA09"/>
                </a:solidFill>
                <a:latin typeface="Helvetica Light"/>
                <a:cs typeface="Helvetica Light"/>
              </a:rPr>
              <a:t>SECTION I</a:t>
            </a:r>
          </a:p>
        </p:txBody>
      </p:sp>
      <p:sp>
        <p:nvSpPr>
          <p:cNvPr id="4" name="TextBox 3"/>
          <p:cNvSpPr txBox="1"/>
          <p:nvPr/>
        </p:nvSpPr>
        <p:spPr>
          <a:xfrm>
            <a:off x="2102943" y="957761"/>
            <a:ext cx="5425793" cy="2985433"/>
          </a:xfrm>
          <a:prstGeom prst="rect">
            <a:avLst/>
          </a:prstGeom>
          <a:noFill/>
        </p:spPr>
        <p:txBody>
          <a:bodyPr wrap="square" rtlCol="0">
            <a:spAutoFit/>
          </a:bodyPr>
          <a:lstStyle/>
          <a:p>
            <a:r>
              <a:rPr lang="en-GB" sz="4000" dirty="0" smtClean="0">
                <a:solidFill>
                  <a:srgbClr val="FFCA09"/>
                </a:solidFill>
                <a:latin typeface="Helvetica Light"/>
                <a:cs typeface="Helvetica Light"/>
              </a:rPr>
              <a:t>BEHAVIORAL </a:t>
            </a:r>
            <a:r>
              <a:rPr lang="en-GB" sz="4000" dirty="0">
                <a:solidFill>
                  <a:srgbClr val="FFCA09"/>
                </a:solidFill>
                <a:latin typeface="Helvetica Light"/>
                <a:cs typeface="Helvetica Light"/>
              </a:rPr>
              <a:t>HEALTH BENEFITS AND PROVIDER NETWORKS</a:t>
            </a:r>
          </a:p>
          <a:p>
            <a:endParaRPr lang="en-US" sz="2800" dirty="0"/>
          </a:p>
        </p:txBody>
      </p:sp>
    </p:spTree>
    <p:extLst>
      <p:ext uri="{BB962C8B-B14F-4D97-AF65-F5344CB8AC3E}">
        <p14:creationId xmlns:p14="http://schemas.microsoft.com/office/powerpoint/2010/main" val="3270694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57235" y="5385058"/>
            <a:ext cx="3095981" cy="406142"/>
          </a:xfrm>
          <a:prstGeom prst="rect">
            <a:avLst/>
          </a:prstGeom>
        </p:spPr>
      </p:pic>
      <p:sp>
        <p:nvSpPr>
          <p:cNvPr id="13" name="Title 1"/>
          <p:cNvSpPr txBox="1">
            <a:spLocks/>
          </p:cNvSpPr>
          <p:nvPr/>
        </p:nvSpPr>
        <p:spPr>
          <a:xfrm>
            <a:off x="338544" y="1156907"/>
            <a:ext cx="5392686" cy="2037645"/>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US" sz="3200" dirty="0" smtClean="0">
                <a:solidFill>
                  <a:schemeClr val="tx1"/>
                </a:solidFill>
                <a:latin typeface="Helvetica Light"/>
              </a:rPr>
              <a:t>A Review of Behavioral Health Benefits in Newly Reformed Individual Marketplaces- Services and Drug Coverage</a:t>
            </a:r>
          </a:p>
          <a:p>
            <a:endParaRPr lang="en-US" sz="3200" dirty="0">
              <a:solidFill>
                <a:schemeClr val="tx1"/>
              </a:solidFill>
              <a:latin typeface="Helvetica Light"/>
            </a:endParaRPr>
          </a:p>
          <a:p>
            <a:r>
              <a:rPr lang="en-US" sz="3200" dirty="0" smtClean="0">
                <a:solidFill>
                  <a:schemeClr val="tx1"/>
                </a:solidFill>
                <a:latin typeface="Helvetica Light"/>
              </a:rPr>
              <a:t>Sponsored by </a:t>
            </a:r>
          </a:p>
          <a:p>
            <a:endParaRPr lang="en-US" sz="3200" dirty="0">
              <a:solidFill>
                <a:schemeClr val="tx1"/>
              </a:solidFill>
              <a:latin typeface="Helvetica Light"/>
            </a:endParaRPr>
          </a:p>
          <a:p>
            <a:endParaRPr lang="en-US" sz="3200" dirty="0" smtClean="0">
              <a:solidFill>
                <a:schemeClr val="tx1"/>
              </a:solidFill>
              <a:latin typeface="Helvetica Light"/>
            </a:endParaRPr>
          </a:p>
          <a:p>
            <a:r>
              <a:rPr lang="en-US" sz="3200" dirty="0" smtClean="0">
                <a:solidFill>
                  <a:schemeClr val="tx1"/>
                </a:solidFill>
                <a:latin typeface="Helvetica Light"/>
              </a:rPr>
              <a:t>Produced by</a:t>
            </a:r>
            <a:endParaRPr lang="en-US" sz="3200" dirty="0">
              <a:solidFill>
                <a:schemeClr val="tx1"/>
              </a:solidFill>
              <a:latin typeface="Helvetica Light"/>
            </a:endParaRPr>
          </a:p>
        </p:txBody>
      </p:sp>
      <p:sp>
        <p:nvSpPr>
          <p:cNvPr id="16" name="Title 1"/>
          <p:cNvSpPr txBox="1">
            <a:spLocks/>
          </p:cNvSpPr>
          <p:nvPr/>
        </p:nvSpPr>
        <p:spPr>
          <a:xfrm>
            <a:off x="6202782" y="1678266"/>
            <a:ext cx="2630794" cy="3152669"/>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algn="ctr"/>
            <a:endParaRPr lang="en-US" sz="2000" spc="0" dirty="0">
              <a:solidFill>
                <a:schemeClr val="bg1"/>
              </a:solidFill>
              <a:latin typeface="Helvetica Light"/>
              <a:cs typeface="Helvetica Light"/>
            </a:endParaRPr>
          </a:p>
        </p:txBody>
      </p:sp>
      <p:sp>
        <p:nvSpPr>
          <p:cNvPr id="17" name="TextBox 16"/>
          <p:cNvSpPr txBox="1"/>
          <p:nvPr/>
        </p:nvSpPr>
        <p:spPr>
          <a:xfrm>
            <a:off x="6003009" y="5500076"/>
            <a:ext cx="2618927" cy="769441"/>
          </a:xfrm>
          <a:prstGeom prst="rect">
            <a:avLst/>
          </a:prstGeom>
          <a:noFill/>
        </p:spPr>
        <p:txBody>
          <a:bodyPr wrap="square" rtlCol="0">
            <a:spAutoFit/>
          </a:bodyPr>
          <a:lstStyle/>
          <a:p>
            <a:pPr algn="ctr"/>
            <a:r>
              <a:rPr lang="en-GB" sz="1400" dirty="0" smtClean="0">
                <a:solidFill>
                  <a:schemeClr val="tx1">
                    <a:lumMod val="85000"/>
                    <a:lumOff val="15000"/>
                  </a:schemeClr>
                </a:solidFill>
                <a:latin typeface="Helvetica Light"/>
                <a:cs typeface="Helvetica Light"/>
              </a:rPr>
              <a:t>Speaker: </a:t>
            </a:r>
            <a:r>
              <a:rPr lang="en-GB" sz="1400" dirty="0" smtClean="0">
                <a:solidFill>
                  <a:schemeClr val="bg1"/>
                </a:solidFill>
                <a:latin typeface="Helvetica Light"/>
                <a:cs typeface="Helvetica Light"/>
              </a:rPr>
              <a:t>JANE HORVATH</a:t>
            </a:r>
          </a:p>
          <a:p>
            <a:pPr algn="ctr"/>
            <a:endParaRPr lang="en-GB" sz="1200" dirty="0" smtClean="0">
              <a:solidFill>
                <a:schemeClr val="bg1"/>
              </a:solidFill>
              <a:latin typeface="Helvetica Light"/>
              <a:cs typeface="Helvetica Light"/>
            </a:endParaRPr>
          </a:p>
          <a:p>
            <a:pPr algn="ctr"/>
            <a:r>
              <a:rPr lang="en-GB" dirty="0" smtClean="0">
                <a:solidFill>
                  <a:schemeClr val="bg1"/>
                </a:solidFill>
                <a:latin typeface="Helvetica Light"/>
                <a:cs typeface="Helvetica Light"/>
              </a:rPr>
              <a:t>September 11, 2014</a:t>
            </a:r>
            <a:endParaRPr lang="en-US" dirty="0">
              <a:solidFill>
                <a:schemeClr val="bg1"/>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41795" y="3876635"/>
            <a:ext cx="1971413" cy="672613"/>
          </a:xfrm>
          <a:prstGeom prst="rect">
            <a:avLst/>
          </a:prstGeom>
        </p:spPr>
      </p:pic>
      <p:pic>
        <p:nvPicPr>
          <p:cNvPr id="5" name="Picture 4" descr="Lundm_4c.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2886060" y="3801995"/>
            <a:ext cx="2238460" cy="893486"/>
          </a:xfrm>
          <a:prstGeom prst="rect">
            <a:avLst/>
          </a:prstGeom>
        </p:spPr>
      </p:pic>
    </p:spTree>
    <p:extLst>
      <p:ext uri="{BB962C8B-B14F-4D97-AF65-F5344CB8AC3E}">
        <p14:creationId xmlns:p14="http://schemas.microsoft.com/office/powerpoint/2010/main" val="6166072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9840" y="827950"/>
            <a:ext cx="4572000" cy="1938992"/>
          </a:xfrm>
          <a:prstGeom prst="rect">
            <a:avLst/>
          </a:prstGeom>
        </p:spPr>
        <p:txBody>
          <a:bodyPr>
            <a:spAutoFit/>
          </a:bodyPr>
          <a:lstStyle/>
          <a:p>
            <a:r>
              <a:rPr lang="en-US" sz="4000" b="1" dirty="0" smtClean="0">
                <a:solidFill>
                  <a:srgbClr val="FFCA09"/>
                </a:solidFill>
                <a:latin typeface="Helvetica Light"/>
              </a:rPr>
              <a:t>COVERAGE RATES OF EACH DRUG BY STATE</a:t>
            </a:r>
            <a:endParaRPr lang="en-US" sz="4000" b="1" dirty="0">
              <a:solidFill>
                <a:srgbClr val="FFCA09"/>
              </a:solidFill>
              <a:latin typeface="Helvetica Light"/>
            </a:endParaRPr>
          </a:p>
        </p:txBody>
      </p:sp>
      <p:sp>
        <p:nvSpPr>
          <p:cNvPr id="4" name="TextBox 3"/>
          <p:cNvSpPr txBox="1"/>
          <p:nvPr/>
        </p:nvSpPr>
        <p:spPr>
          <a:xfrm>
            <a:off x="1854200" y="2413000"/>
            <a:ext cx="184666" cy="369332"/>
          </a:xfrm>
          <a:prstGeom prst="rect">
            <a:avLst/>
          </a:prstGeom>
          <a:noFill/>
        </p:spPr>
        <p:txBody>
          <a:bodyPr wrap="none" rtlCol="0">
            <a:spAutoFit/>
          </a:bodyPr>
          <a:lstStyle/>
          <a:p>
            <a:endParaRPr lang="en-US" dirty="0"/>
          </a:p>
        </p:txBody>
      </p:sp>
      <p:sp>
        <p:nvSpPr>
          <p:cNvPr id="8" name="Rectangle 7"/>
          <p:cNvSpPr/>
          <p:nvPr/>
        </p:nvSpPr>
        <p:spPr>
          <a:xfrm>
            <a:off x="685383" y="958524"/>
            <a:ext cx="923330" cy="5021655"/>
          </a:xfrm>
          <a:prstGeom prst="rect">
            <a:avLst/>
          </a:prstGeom>
        </p:spPr>
        <p:txBody>
          <a:bodyPr vert="vert270" wrap="square" anchor="t" anchorCtr="0">
            <a:spAutoFit/>
          </a:bodyPr>
          <a:lstStyle/>
          <a:p>
            <a:pPr algn="dist"/>
            <a:r>
              <a:rPr lang="en-GB" sz="4800" b="1" dirty="0" smtClean="0">
                <a:solidFill>
                  <a:srgbClr val="FFCA09"/>
                </a:solidFill>
                <a:latin typeface="Helvetica Light"/>
                <a:cs typeface="Helvetica Light"/>
              </a:rPr>
              <a:t>APPENDIX</a:t>
            </a:r>
          </a:p>
        </p:txBody>
      </p:sp>
    </p:spTree>
    <p:extLst>
      <p:ext uri="{BB962C8B-B14F-4D97-AF65-F5344CB8AC3E}">
        <p14:creationId xmlns:p14="http://schemas.microsoft.com/office/powerpoint/2010/main" val="4104461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5792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32</a:t>
            </a:r>
            <a:endParaRPr lang="en-US" dirty="0"/>
          </a:p>
        </p:txBody>
      </p:sp>
      <p:graphicFrame>
        <p:nvGraphicFramePr>
          <p:cNvPr id="11" name="Chart 10"/>
          <p:cNvGraphicFramePr>
            <a:graphicFrameLocks/>
          </p:cNvGraphicFramePr>
          <p:nvPr>
            <p:extLst/>
          </p:nvPr>
        </p:nvGraphicFramePr>
        <p:xfrm>
          <a:off x="226577" y="776835"/>
          <a:ext cx="8739398" cy="5381204"/>
        </p:xfrm>
        <a:graphic>
          <a:graphicData uri="http://schemas.openxmlformats.org/drawingml/2006/chart">
            <c:chart xmlns:c="http://schemas.openxmlformats.org/drawingml/2006/chart" xmlns:r="http://schemas.openxmlformats.org/officeDocument/2006/relationships" r:id="rId3"/>
          </a:graphicData>
        </a:graphic>
      </p:graphicFrame>
      <p:grpSp>
        <p:nvGrpSpPr>
          <p:cNvPr id="14" name="Group 13"/>
          <p:cNvGrpSpPr/>
          <p:nvPr/>
        </p:nvGrpSpPr>
        <p:grpSpPr>
          <a:xfrm>
            <a:off x="785981" y="5120644"/>
            <a:ext cx="6357638" cy="809502"/>
            <a:chOff x="752192" y="5062257"/>
            <a:chExt cx="6357638" cy="809502"/>
          </a:xfrm>
        </p:grpSpPr>
        <p:grpSp>
          <p:nvGrpSpPr>
            <p:cNvPr id="15" name="Group 14"/>
            <p:cNvGrpSpPr/>
            <p:nvPr/>
          </p:nvGrpSpPr>
          <p:grpSpPr>
            <a:xfrm>
              <a:off x="752192" y="5062257"/>
              <a:ext cx="6357638" cy="809502"/>
              <a:chOff x="776007" y="5062257"/>
              <a:chExt cx="6357638" cy="809502"/>
            </a:xfrm>
          </p:grpSpPr>
          <p:sp>
            <p:nvSpPr>
              <p:cNvPr id="20" name="Oval 19"/>
              <p:cNvSpPr/>
              <p:nvPr/>
            </p:nvSpPr>
            <p:spPr>
              <a:xfrm>
                <a:off x="776007" y="5062257"/>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971270" y="5176557"/>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2838170" y="5130838"/>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195108" y="5085116"/>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770169" y="508511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5870431" y="508511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6188957" y="508511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7087926" y="510007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3990388" y="5640927"/>
                <a:ext cx="607859" cy="230832"/>
              </a:xfrm>
              <a:prstGeom prst="rect">
                <a:avLst/>
              </a:prstGeom>
              <a:noFill/>
            </p:spPr>
            <p:txBody>
              <a:bodyPr wrap="none" rtlCol="0">
                <a:spAutoFit/>
              </a:bodyPr>
              <a:lstStyle/>
              <a:p>
                <a:r>
                  <a:rPr lang="en-US" sz="900" dirty="0" smtClean="0">
                    <a:solidFill>
                      <a:schemeClr val="tx1">
                        <a:lumMod val="65000"/>
                        <a:lumOff val="35000"/>
                      </a:schemeClr>
                    </a:solidFill>
                  </a:rPr>
                  <a:t>Branded </a:t>
                </a:r>
                <a:endParaRPr lang="en-US" sz="900" dirty="0">
                  <a:solidFill>
                    <a:schemeClr val="tx1">
                      <a:lumMod val="65000"/>
                      <a:lumOff val="35000"/>
                    </a:schemeClr>
                  </a:solidFill>
                </a:endParaRPr>
              </a:p>
            </p:txBody>
          </p:sp>
        </p:grpSp>
        <p:sp>
          <p:nvSpPr>
            <p:cNvPr id="17" name="Oval 16"/>
            <p:cNvSpPr/>
            <p:nvPr/>
          </p:nvSpPr>
          <p:spPr>
            <a:xfrm>
              <a:off x="3986580" y="5733483"/>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Oval 29"/>
          <p:cNvSpPr/>
          <p:nvPr/>
        </p:nvSpPr>
        <p:spPr>
          <a:xfrm>
            <a:off x="5025192" y="5097784"/>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2318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8"/>
            <a:ext cx="2575040"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a:t>
            </a:r>
            <a:r>
              <a:rPr lang="en-US" sz="1000" dirty="0">
                <a:latin typeface="Helvetica Light"/>
              </a:rPr>
              <a:t>HEALTH 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33</a:t>
            </a:r>
            <a:endParaRPr lang="en-US" dirty="0"/>
          </a:p>
        </p:txBody>
      </p:sp>
      <p:graphicFrame>
        <p:nvGraphicFramePr>
          <p:cNvPr id="12" name="Chart 11"/>
          <p:cNvGraphicFramePr>
            <a:graphicFrameLocks/>
          </p:cNvGraphicFramePr>
          <p:nvPr>
            <p:extLst/>
          </p:nvPr>
        </p:nvGraphicFramePr>
        <p:xfrm>
          <a:off x="242761" y="825389"/>
          <a:ext cx="8739398" cy="5445938"/>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12"/>
          <p:cNvGrpSpPr/>
          <p:nvPr/>
        </p:nvGrpSpPr>
        <p:grpSpPr>
          <a:xfrm>
            <a:off x="799428" y="5214773"/>
            <a:ext cx="6357638" cy="809502"/>
            <a:chOff x="752192" y="5062257"/>
            <a:chExt cx="6357638" cy="809502"/>
          </a:xfrm>
        </p:grpSpPr>
        <p:grpSp>
          <p:nvGrpSpPr>
            <p:cNvPr id="14" name="Group 13"/>
            <p:cNvGrpSpPr/>
            <p:nvPr/>
          </p:nvGrpSpPr>
          <p:grpSpPr>
            <a:xfrm>
              <a:off x="752192" y="5062257"/>
              <a:ext cx="6357638" cy="809502"/>
              <a:chOff x="776007" y="5062257"/>
              <a:chExt cx="6357638" cy="809502"/>
            </a:xfrm>
          </p:grpSpPr>
          <p:sp>
            <p:nvSpPr>
              <p:cNvPr id="17" name="Oval 16"/>
              <p:cNvSpPr/>
              <p:nvPr/>
            </p:nvSpPr>
            <p:spPr>
              <a:xfrm>
                <a:off x="776007" y="5062257"/>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971270" y="5176557"/>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2838170" y="5130838"/>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3195108" y="5085116"/>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770169" y="508511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5870431" y="508511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6188957" y="508511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087926" y="510007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3990388" y="5640927"/>
                <a:ext cx="607859" cy="230832"/>
              </a:xfrm>
              <a:prstGeom prst="rect">
                <a:avLst/>
              </a:prstGeom>
              <a:noFill/>
            </p:spPr>
            <p:txBody>
              <a:bodyPr wrap="none" rtlCol="0">
                <a:spAutoFit/>
              </a:bodyPr>
              <a:lstStyle/>
              <a:p>
                <a:r>
                  <a:rPr lang="en-US" sz="900" dirty="0" smtClean="0">
                    <a:solidFill>
                      <a:schemeClr val="tx1">
                        <a:lumMod val="65000"/>
                        <a:lumOff val="35000"/>
                      </a:schemeClr>
                    </a:solidFill>
                  </a:rPr>
                  <a:t>Branded </a:t>
                </a:r>
                <a:endParaRPr lang="en-US" sz="900" dirty="0">
                  <a:solidFill>
                    <a:schemeClr val="tx1">
                      <a:lumMod val="65000"/>
                      <a:lumOff val="35000"/>
                    </a:schemeClr>
                  </a:solidFill>
                </a:endParaRPr>
              </a:p>
            </p:txBody>
          </p:sp>
        </p:grpSp>
        <p:sp>
          <p:nvSpPr>
            <p:cNvPr id="15" name="Oval 14"/>
            <p:cNvSpPr/>
            <p:nvPr/>
          </p:nvSpPr>
          <p:spPr>
            <a:xfrm>
              <a:off x="3986580" y="5733483"/>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9" name="Oval 28"/>
          <p:cNvSpPr/>
          <p:nvPr/>
        </p:nvSpPr>
        <p:spPr>
          <a:xfrm>
            <a:off x="5040602" y="5191913"/>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0960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413231" y="521650"/>
            <a:ext cx="5204893" cy="5568050"/>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680872" cy="400110"/>
          </a:xfrm>
          <a:prstGeom prst="rect">
            <a:avLst/>
          </a:prstGeom>
          <a:noFill/>
        </p:spPr>
        <p:txBody>
          <a:bodyPr wrap="square" rtlCol="0" anchor="t" anchorCtr="0">
            <a:spAutoFit/>
          </a:bodyPr>
          <a:lstStyle/>
          <a:p>
            <a:r>
              <a:rPr lang="en-US" sz="1000" dirty="0">
                <a:latin typeface="Helvetica Light"/>
              </a:rPr>
              <a:t>FORMULARY REVIEW OF </a:t>
            </a:r>
            <a:r>
              <a:rPr lang="en-US" sz="1000" dirty="0" smtClean="0">
                <a:latin typeface="Helvetica Light"/>
              </a:rPr>
              <a:t>BEHAVIORAL HEALTH </a:t>
            </a:r>
            <a:r>
              <a:rPr lang="en-US" sz="1000" dirty="0">
                <a:latin typeface="Helvetica Light"/>
              </a:rPr>
              <a:t>THERAPIES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9" name="TextBox 8"/>
          <p:cNvSpPr txBox="1"/>
          <p:nvPr/>
        </p:nvSpPr>
        <p:spPr>
          <a:xfrm>
            <a:off x="4815840" y="6553200"/>
            <a:ext cx="418704" cy="369332"/>
          </a:xfrm>
          <a:prstGeom prst="rect">
            <a:avLst/>
          </a:prstGeom>
          <a:noFill/>
        </p:spPr>
        <p:txBody>
          <a:bodyPr wrap="none" rtlCol="0">
            <a:spAutoFit/>
          </a:bodyPr>
          <a:lstStyle/>
          <a:p>
            <a:r>
              <a:rPr lang="en-US" dirty="0" smtClean="0"/>
              <a:t>34</a:t>
            </a:r>
            <a:endParaRPr lang="en-US" dirty="0"/>
          </a:p>
        </p:txBody>
      </p:sp>
      <p:graphicFrame>
        <p:nvGraphicFramePr>
          <p:cNvPr id="12" name="Chart 11"/>
          <p:cNvGraphicFramePr>
            <a:graphicFrameLocks/>
          </p:cNvGraphicFramePr>
          <p:nvPr>
            <p:extLst/>
          </p:nvPr>
        </p:nvGraphicFramePr>
        <p:xfrm>
          <a:off x="303628" y="809205"/>
          <a:ext cx="8581427" cy="5462122"/>
        </p:xfrm>
        <a:graphic>
          <a:graphicData uri="http://schemas.openxmlformats.org/drawingml/2006/chart">
            <c:chart xmlns:c="http://schemas.openxmlformats.org/drawingml/2006/chart" xmlns:r="http://schemas.openxmlformats.org/officeDocument/2006/relationships" r:id="rId3"/>
          </a:graphicData>
        </a:graphic>
      </p:graphicFrame>
      <p:grpSp>
        <p:nvGrpSpPr>
          <p:cNvPr id="13" name="Group 12"/>
          <p:cNvGrpSpPr/>
          <p:nvPr/>
        </p:nvGrpSpPr>
        <p:grpSpPr>
          <a:xfrm>
            <a:off x="799428" y="5201326"/>
            <a:ext cx="6303850" cy="836396"/>
            <a:chOff x="752192" y="5062257"/>
            <a:chExt cx="6303850" cy="836396"/>
          </a:xfrm>
        </p:grpSpPr>
        <p:grpSp>
          <p:nvGrpSpPr>
            <p:cNvPr id="14" name="Group 13"/>
            <p:cNvGrpSpPr/>
            <p:nvPr/>
          </p:nvGrpSpPr>
          <p:grpSpPr>
            <a:xfrm>
              <a:off x="752192" y="5062257"/>
              <a:ext cx="6303850" cy="836396"/>
              <a:chOff x="776007" y="5062257"/>
              <a:chExt cx="6303850" cy="836396"/>
            </a:xfrm>
          </p:grpSpPr>
          <p:sp>
            <p:nvSpPr>
              <p:cNvPr id="17" name="Oval 16"/>
              <p:cNvSpPr/>
              <p:nvPr/>
            </p:nvSpPr>
            <p:spPr>
              <a:xfrm>
                <a:off x="776007" y="5062257"/>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971270" y="5176557"/>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2838170" y="5130838"/>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3195108" y="5085116"/>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770169" y="508511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5816643" y="5107974"/>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6135169" y="509856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7034138" y="5086625"/>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3990388" y="5667821"/>
                <a:ext cx="607859" cy="230832"/>
              </a:xfrm>
              <a:prstGeom prst="rect">
                <a:avLst/>
              </a:prstGeom>
              <a:noFill/>
            </p:spPr>
            <p:txBody>
              <a:bodyPr wrap="none" rtlCol="0">
                <a:spAutoFit/>
              </a:bodyPr>
              <a:lstStyle/>
              <a:p>
                <a:r>
                  <a:rPr lang="en-US" sz="900" dirty="0" smtClean="0">
                    <a:solidFill>
                      <a:schemeClr val="tx1">
                        <a:lumMod val="65000"/>
                        <a:lumOff val="35000"/>
                      </a:schemeClr>
                    </a:solidFill>
                  </a:rPr>
                  <a:t>Branded </a:t>
                </a:r>
                <a:endParaRPr lang="en-US" sz="900" dirty="0">
                  <a:solidFill>
                    <a:schemeClr val="tx1">
                      <a:lumMod val="65000"/>
                      <a:lumOff val="35000"/>
                    </a:schemeClr>
                  </a:solidFill>
                </a:endParaRPr>
              </a:p>
            </p:txBody>
          </p:sp>
        </p:grpSp>
        <p:sp>
          <p:nvSpPr>
            <p:cNvPr id="15" name="Oval 14"/>
            <p:cNvSpPr/>
            <p:nvPr/>
          </p:nvSpPr>
          <p:spPr>
            <a:xfrm>
              <a:off x="3986580" y="5760377"/>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9" name="Oval 28"/>
          <p:cNvSpPr/>
          <p:nvPr/>
        </p:nvSpPr>
        <p:spPr>
          <a:xfrm>
            <a:off x="5000497" y="5191912"/>
            <a:ext cx="45719" cy="45719"/>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911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1477" y="1383126"/>
            <a:ext cx="5257799" cy="3416320"/>
          </a:xfrm>
          <a:prstGeom prst="rect">
            <a:avLst/>
          </a:prstGeom>
        </p:spPr>
        <p:txBody>
          <a:bodyPr wrap="square">
            <a:spAutoFit/>
          </a:bodyPr>
          <a:lstStyle/>
          <a:p>
            <a:pPr marL="285750" indent="-285750">
              <a:buFont typeface="Arial" panose="020B0604020202020204" pitchFamily="34" charset="0"/>
              <a:buChar char="•"/>
            </a:pPr>
            <a:r>
              <a:rPr lang="en-US" dirty="0">
                <a:latin typeface="Helvetica Light"/>
                <a:cs typeface="Helvetica Light"/>
              </a:rPr>
              <a:t>Cost-sharing</a:t>
            </a:r>
          </a:p>
          <a:p>
            <a:pPr marL="742950" lvl="1" indent="-285750">
              <a:buFont typeface="Arial" panose="020B0604020202020204" pitchFamily="34" charset="0"/>
              <a:buChar char="•"/>
            </a:pPr>
            <a:r>
              <a:rPr lang="en-US" dirty="0">
                <a:latin typeface="Helvetica Light"/>
                <a:cs typeface="Helvetica Light"/>
              </a:rPr>
              <a:t>Office visits, inpatient, </a:t>
            </a:r>
            <a:r>
              <a:rPr lang="en-US" dirty="0" smtClean="0">
                <a:latin typeface="Helvetica Light"/>
                <a:cs typeface="Helvetica Light"/>
              </a:rPr>
              <a:t>outpatient?</a:t>
            </a:r>
            <a:endParaRPr lang="en-US" dirty="0">
              <a:latin typeface="Helvetica Light"/>
              <a:cs typeface="Helvetica Light"/>
            </a:endParaRPr>
          </a:p>
          <a:p>
            <a:pPr marL="742950" lvl="1" indent="-285750">
              <a:buFont typeface="Arial" panose="020B0604020202020204" pitchFamily="34" charset="0"/>
              <a:buChar char="•"/>
            </a:pPr>
            <a:r>
              <a:rPr lang="en-US" dirty="0">
                <a:latin typeface="Helvetica Light"/>
                <a:cs typeface="Helvetica Light"/>
              </a:rPr>
              <a:t>In-network, Out-of-</a:t>
            </a:r>
            <a:r>
              <a:rPr lang="en-US" dirty="0" smtClean="0">
                <a:latin typeface="Helvetica Light"/>
                <a:cs typeface="Helvetica Light"/>
              </a:rPr>
              <a:t>network?</a:t>
            </a:r>
            <a:endParaRPr lang="en-US" dirty="0">
              <a:latin typeface="Helvetica Light"/>
              <a:cs typeface="Helvetica Light"/>
            </a:endParaRPr>
          </a:p>
          <a:p>
            <a:pPr marL="742950" lvl="1" indent="-285750">
              <a:buFont typeface="Arial" panose="020B0604020202020204" pitchFamily="34" charset="0"/>
              <a:buChar char="•"/>
            </a:pPr>
            <a:r>
              <a:rPr lang="en-US" dirty="0">
                <a:latin typeface="Helvetica Light"/>
                <a:cs typeface="Helvetica Light"/>
              </a:rPr>
              <a:t>Is </a:t>
            </a:r>
            <a:r>
              <a:rPr lang="en-US" dirty="0" smtClean="0">
                <a:latin typeface="Helvetica Light"/>
                <a:cs typeface="Helvetica Light"/>
              </a:rPr>
              <a:t>BH </a:t>
            </a:r>
            <a:r>
              <a:rPr lang="en-US" dirty="0">
                <a:latin typeface="Helvetica Light"/>
                <a:cs typeface="Helvetica Light"/>
              </a:rPr>
              <a:t>included in OOP Maximum?</a:t>
            </a:r>
          </a:p>
          <a:p>
            <a:pPr marL="285750" indent="-285750">
              <a:buFont typeface="Arial" panose="020B0604020202020204" pitchFamily="34" charset="0"/>
              <a:buChar char="•"/>
            </a:pPr>
            <a:r>
              <a:rPr lang="en-US" dirty="0">
                <a:latin typeface="Helvetica Light"/>
                <a:cs typeface="Helvetica Light"/>
              </a:rPr>
              <a:t>Deductible</a:t>
            </a:r>
          </a:p>
          <a:p>
            <a:pPr marL="742950" lvl="1" indent="-285750">
              <a:buFont typeface="Arial" panose="020B0604020202020204" pitchFamily="34" charset="0"/>
              <a:buChar char="•"/>
            </a:pPr>
            <a:r>
              <a:rPr lang="en-US" dirty="0">
                <a:latin typeface="Helvetica Light"/>
                <a:cs typeface="Helvetica Light"/>
              </a:rPr>
              <a:t>Separate </a:t>
            </a:r>
            <a:r>
              <a:rPr lang="en-US" dirty="0" smtClean="0">
                <a:latin typeface="Helvetica Light"/>
                <a:cs typeface="Helvetica Light"/>
              </a:rPr>
              <a:t>BH?</a:t>
            </a:r>
            <a:endParaRPr lang="en-US" dirty="0">
              <a:latin typeface="Helvetica Light"/>
              <a:cs typeface="Helvetica Light"/>
            </a:endParaRPr>
          </a:p>
          <a:p>
            <a:pPr marL="742950" lvl="1" indent="-285750">
              <a:buFont typeface="Arial" panose="020B0604020202020204" pitchFamily="34" charset="0"/>
              <a:buChar char="•"/>
            </a:pPr>
            <a:r>
              <a:rPr lang="en-US" dirty="0">
                <a:latin typeface="Helvetica Light"/>
                <a:cs typeface="Helvetica Light"/>
              </a:rPr>
              <a:t>Any services </a:t>
            </a:r>
            <a:r>
              <a:rPr lang="en-US" dirty="0" smtClean="0">
                <a:latin typeface="Helvetica Light"/>
                <a:cs typeface="Helvetica Light"/>
              </a:rPr>
              <a:t>excluded?</a:t>
            </a:r>
            <a:endParaRPr lang="en-US" dirty="0">
              <a:latin typeface="Helvetica Light"/>
              <a:cs typeface="Helvetica Light"/>
            </a:endParaRPr>
          </a:p>
          <a:p>
            <a:pPr marL="285750" indent="-285750">
              <a:buFont typeface="Arial" panose="020B0604020202020204" pitchFamily="34" charset="0"/>
              <a:buChar char="•"/>
            </a:pPr>
            <a:r>
              <a:rPr lang="en-US" dirty="0">
                <a:latin typeface="Helvetica Light"/>
                <a:cs typeface="Helvetica Light"/>
              </a:rPr>
              <a:t>Access</a:t>
            </a:r>
          </a:p>
          <a:p>
            <a:pPr marL="742950" lvl="1" indent="-285750">
              <a:buFont typeface="Arial" panose="020B0604020202020204" pitchFamily="34" charset="0"/>
              <a:buChar char="•"/>
            </a:pPr>
            <a:r>
              <a:rPr lang="en-US" dirty="0" smtClean="0">
                <a:latin typeface="Helvetica Light"/>
                <a:cs typeface="Helvetica Light"/>
              </a:rPr>
              <a:t>BH </a:t>
            </a:r>
            <a:r>
              <a:rPr lang="en-US" dirty="0">
                <a:latin typeface="Helvetica Light"/>
                <a:cs typeface="Helvetica Light"/>
              </a:rPr>
              <a:t>provider in-</a:t>
            </a:r>
            <a:r>
              <a:rPr lang="en-US" dirty="0" smtClean="0">
                <a:latin typeface="Helvetica Light"/>
                <a:cs typeface="Helvetica Light"/>
              </a:rPr>
              <a:t>network?</a:t>
            </a:r>
            <a:endParaRPr lang="en-US" dirty="0">
              <a:latin typeface="Helvetica Light"/>
              <a:cs typeface="Helvetica Light"/>
            </a:endParaRPr>
          </a:p>
          <a:p>
            <a:pPr marL="742950" lvl="1" indent="-285750">
              <a:buFont typeface="Arial" panose="020B0604020202020204" pitchFamily="34" charset="0"/>
              <a:buChar char="•"/>
            </a:pPr>
            <a:r>
              <a:rPr lang="en-US" dirty="0">
                <a:latin typeface="Helvetica Light"/>
                <a:cs typeface="Helvetica Light"/>
              </a:rPr>
              <a:t>Prior authorization or referrals required for access?</a:t>
            </a:r>
          </a:p>
          <a:p>
            <a:pPr marL="285750" indent="-285750">
              <a:buFont typeface="Arial" panose="020B0604020202020204" pitchFamily="34" charset="0"/>
              <a:buChar char="•"/>
            </a:pPr>
            <a:endParaRPr lang="en-US" dirty="0"/>
          </a:p>
        </p:txBody>
      </p:sp>
      <p:sp>
        <p:nvSpPr>
          <p:cNvPr id="6" name="Title 1"/>
          <p:cNvSpPr txBox="1">
            <a:spLocks/>
          </p:cNvSpPr>
          <p:nvPr/>
        </p:nvSpPr>
        <p:spPr>
          <a:xfrm>
            <a:off x="288471" y="149076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SECTION I:</a:t>
            </a:r>
          </a:p>
          <a:p>
            <a:endParaRPr lang="en-GB" sz="2400" spc="-60" dirty="0" smtClean="0">
              <a:solidFill>
                <a:schemeClr val="tx1">
                  <a:lumMod val="85000"/>
                  <a:lumOff val="15000"/>
                </a:schemeClr>
              </a:solidFill>
              <a:latin typeface="Helvetica Light"/>
              <a:cs typeface="Helvetica Light"/>
            </a:endParaRPr>
          </a:p>
          <a:p>
            <a:r>
              <a:rPr lang="en-GB" sz="2400" spc="-60" dirty="0" smtClean="0">
                <a:solidFill>
                  <a:schemeClr val="tx1">
                    <a:lumMod val="85000"/>
                    <a:lumOff val="15000"/>
                  </a:schemeClr>
                </a:solidFill>
                <a:latin typeface="Helvetica Light"/>
                <a:cs typeface="Helvetica Light"/>
              </a:rPr>
              <a:t>STUDY QUESTIONS</a:t>
            </a:r>
          </a:p>
          <a:p>
            <a:endParaRPr lang="en-GB" sz="1600" spc="-60" dirty="0">
              <a:solidFill>
                <a:srgbClr val="F58220"/>
              </a:solidFill>
              <a:latin typeface="Helvetica Light"/>
              <a:cs typeface="Helvetica Light"/>
            </a:endParaRPr>
          </a:p>
          <a:p>
            <a:endParaRPr lang="en-US" sz="1600" spc="-60" dirty="0">
              <a:solidFill>
                <a:srgbClr val="F58220"/>
              </a:solidFill>
              <a:latin typeface="Helvetica Light"/>
              <a:cs typeface="Helvetica Light"/>
            </a:endParaRPr>
          </a:p>
        </p:txBody>
      </p:sp>
      <p:sp>
        <p:nvSpPr>
          <p:cNvPr id="4" name="TextBox 3"/>
          <p:cNvSpPr txBox="1"/>
          <p:nvPr/>
        </p:nvSpPr>
        <p:spPr>
          <a:xfrm>
            <a:off x="4815840" y="6553200"/>
            <a:ext cx="301686" cy="369332"/>
          </a:xfrm>
          <a:prstGeom prst="rect">
            <a:avLst/>
          </a:prstGeom>
          <a:noFill/>
        </p:spPr>
        <p:txBody>
          <a:bodyPr wrap="none" rtlCol="0">
            <a:spAutoFit/>
          </a:bodyPr>
          <a:lstStyle/>
          <a:p>
            <a:r>
              <a:rPr lang="en-US" dirty="0" smtClean="0"/>
              <a:t>4</a:t>
            </a:r>
            <a:endParaRPr lang="en-US" dirty="0"/>
          </a:p>
        </p:txBody>
      </p:sp>
      <p:grpSp>
        <p:nvGrpSpPr>
          <p:cNvPr id="7" name="Group 6"/>
          <p:cNvGrpSpPr/>
          <p:nvPr/>
        </p:nvGrpSpPr>
        <p:grpSpPr>
          <a:xfrm>
            <a:off x="362868" y="0"/>
            <a:ext cx="1832868" cy="605185"/>
            <a:chOff x="362868" y="0"/>
            <a:chExt cx="1832868" cy="605185"/>
          </a:xfrm>
        </p:grpSpPr>
        <p:sp>
          <p:nvSpPr>
            <p:cNvPr id="8" name="Rectangle 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10" name="TextBox 9"/>
          <p:cNvSpPr txBox="1"/>
          <p:nvPr/>
        </p:nvSpPr>
        <p:spPr>
          <a:xfrm>
            <a:off x="303628" y="6410099"/>
            <a:ext cx="2481603" cy="400110"/>
          </a:xfrm>
          <a:prstGeom prst="rect">
            <a:avLst/>
          </a:prstGeom>
          <a:noFill/>
        </p:spPr>
        <p:txBody>
          <a:bodyPr wrap="square" rtlCol="0" anchor="t" anchorCtr="0">
            <a:spAutoFit/>
          </a:bodyPr>
          <a:lstStyle/>
          <a:p>
            <a:r>
              <a:rPr lang="en-US" sz="1000" dirty="0" smtClean="0">
                <a:solidFill>
                  <a:schemeClr val="tx1">
                    <a:lumMod val="85000"/>
                    <a:lumOff val="15000"/>
                  </a:schemeClr>
                </a:solidFill>
                <a:latin typeface="Helvetica Light"/>
                <a:cs typeface="Helvetica Light"/>
              </a:rPr>
              <a:t>BEHAVIORAL HEALTH </a:t>
            </a:r>
            <a:r>
              <a:rPr lang="en-US" sz="1000" dirty="0">
                <a:solidFill>
                  <a:schemeClr val="tx1">
                    <a:lumMod val="85000"/>
                    <a:lumOff val="15000"/>
                  </a:schemeClr>
                </a:solidFill>
                <a:latin typeface="Helvetica Light"/>
                <a:cs typeface="Helvetica Light"/>
              </a:rPr>
              <a:t>BENEFIT AND PROVIDER  COMPARISONS</a:t>
            </a:r>
          </a:p>
        </p:txBody>
      </p:sp>
    </p:spTree>
    <p:extLst>
      <p:ext uri="{BB962C8B-B14F-4D97-AF65-F5344CB8AC3E}">
        <p14:creationId xmlns:p14="http://schemas.microsoft.com/office/powerpoint/2010/main" val="269136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413231" y="121024"/>
            <a:ext cx="5408039" cy="5968676"/>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marL="285750" lvl="0" indent="-285750">
              <a:buFont typeface="Arial"/>
              <a:buChar char="•"/>
            </a:pPr>
            <a:r>
              <a:rPr lang="en-US" sz="1800" spc="0" dirty="0" smtClean="0">
                <a:solidFill>
                  <a:schemeClr val="tx1"/>
                </a:solidFill>
                <a:latin typeface="Helvetica Light"/>
              </a:rPr>
              <a:t>Compared and contrasted the behavioral health and physical health benefits in two Silver and two Bronze metal level plans in the individual market in the Exchanges of the most populous regions of five MHA –priority states: AZ, IL, MT, NJ, TX.* </a:t>
            </a:r>
          </a:p>
          <a:p>
            <a:pPr lvl="0"/>
            <a:endParaRPr lang="en-US" sz="600" spc="0" dirty="0" smtClean="0">
              <a:solidFill>
                <a:schemeClr val="tx1"/>
              </a:solidFill>
              <a:latin typeface="Helvetica Light"/>
            </a:endParaRPr>
          </a:p>
          <a:p>
            <a:pPr marL="285750" lvl="0" indent="-285750">
              <a:buFont typeface="Arial"/>
              <a:buChar char="•"/>
            </a:pPr>
            <a:r>
              <a:rPr lang="en-US" sz="1800" spc="0" dirty="0" smtClean="0">
                <a:solidFill>
                  <a:srgbClr val="F58220"/>
                </a:solidFill>
                <a:latin typeface="Helvetica Light"/>
              </a:rPr>
              <a:t>Used publicly available documents – plan summary of benefits and coverage, plan provider search functions.</a:t>
            </a:r>
          </a:p>
          <a:p>
            <a:pPr lvl="0"/>
            <a:endParaRPr lang="en-US" sz="600" spc="0" dirty="0">
              <a:solidFill>
                <a:schemeClr val="tx1"/>
              </a:solidFill>
              <a:latin typeface="Helvetica Light"/>
            </a:endParaRPr>
          </a:p>
          <a:p>
            <a:pPr marL="285750" lvl="0" indent="-285750">
              <a:buFont typeface="Arial"/>
              <a:buChar char="•"/>
            </a:pPr>
            <a:r>
              <a:rPr lang="en-US" sz="1800" spc="0" dirty="0" smtClean="0">
                <a:solidFill>
                  <a:schemeClr val="tx1"/>
                </a:solidFill>
                <a:latin typeface="Helvetica Light"/>
              </a:rPr>
              <a:t>When available, only used data on providers listed as accepting new patients but four plans (20%) did not have this public capacity</a:t>
            </a:r>
          </a:p>
          <a:p>
            <a:pPr lvl="0"/>
            <a:endParaRPr lang="en-US" sz="600" spc="0" dirty="0" smtClean="0">
              <a:solidFill>
                <a:schemeClr val="tx1"/>
              </a:solidFill>
              <a:latin typeface="Helvetica Light"/>
            </a:endParaRPr>
          </a:p>
          <a:p>
            <a:pPr marL="285750" lvl="0" indent="-285750">
              <a:buFont typeface="Arial"/>
              <a:buChar char="•"/>
            </a:pPr>
            <a:r>
              <a:rPr lang="en-US" sz="1800" spc="0" dirty="0" smtClean="0">
                <a:solidFill>
                  <a:srgbClr val="F58220"/>
                </a:solidFill>
                <a:latin typeface="Helvetica Light"/>
              </a:rPr>
              <a:t>Assumed that unless otherwise specified, an BH provider is considered a ‘specialist” in each plan and patient access requires specialist-level cost-sharing</a:t>
            </a:r>
          </a:p>
          <a:p>
            <a:pPr lvl="0"/>
            <a:endParaRPr lang="en-US" sz="600" spc="0" dirty="0" smtClean="0">
              <a:solidFill>
                <a:schemeClr val="tx1"/>
              </a:solidFill>
              <a:latin typeface="Helvetica Light"/>
            </a:endParaRPr>
          </a:p>
          <a:p>
            <a:pPr marL="285750" lvl="0" indent="-285750">
              <a:buFont typeface="Arial"/>
              <a:buChar char="•"/>
            </a:pPr>
            <a:r>
              <a:rPr lang="en-US" sz="1800" spc="0" dirty="0" smtClean="0">
                <a:solidFill>
                  <a:schemeClr val="tx1"/>
                </a:solidFill>
                <a:latin typeface="Helvetica Light"/>
              </a:rPr>
              <a:t>Selected oncologists as comparator group to psychiatrists after consultation with MHA.</a:t>
            </a:r>
          </a:p>
          <a:p>
            <a:pPr lvl="0"/>
            <a:endParaRPr lang="en-US" sz="600" spc="0" dirty="0" smtClean="0">
              <a:solidFill>
                <a:schemeClr val="tx1"/>
              </a:solidFill>
              <a:latin typeface="Helvetica Light"/>
            </a:endParaRPr>
          </a:p>
          <a:p>
            <a:pPr marL="577850" lvl="0" indent="-120650">
              <a:buFont typeface="Arial"/>
              <a:buChar char="•"/>
            </a:pPr>
            <a:r>
              <a:rPr lang="en-US" sz="1600" spc="0" dirty="0" smtClean="0">
                <a:solidFill>
                  <a:schemeClr val="tx1"/>
                </a:solidFill>
                <a:latin typeface="Helvetica Light"/>
              </a:rPr>
              <a:t>There may be duplication in provider counts because some plan search functions include each provider location as a distinct, countable provider.</a:t>
            </a:r>
          </a:p>
          <a:p>
            <a:pPr lvl="0"/>
            <a:endParaRPr lang="en-US" sz="600" dirty="0" smtClean="0">
              <a:solidFill>
                <a:schemeClr val="tx1"/>
              </a:solidFill>
              <a:latin typeface="Helvetica Light"/>
            </a:endParaRPr>
          </a:p>
          <a:p>
            <a:pPr lvl="0"/>
            <a:endParaRPr lang="en-US" sz="1800" dirty="0">
              <a:solidFill>
                <a:schemeClr val="tx1"/>
              </a:solidFill>
              <a:latin typeface="Helvetica Light"/>
            </a:endParaRPr>
          </a:p>
          <a:p>
            <a:pPr lvl="0"/>
            <a:endParaRPr lang="en-US" sz="1800" dirty="0">
              <a:solidFill>
                <a:schemeClr val="tx1"/>
              </a:solidFill>
              <a:latin typeface="Helvetica Light"/>
            </a:endParaRPr>
          </a:p>
          <a:p>
            <a:endParaRPr lang="en-GB" sz="1800" spc="-70" dirty="0">
              <a:solidFill>
                <a:srgbClr val="262626"/>
              </a:solidFill>
              <a:latin typeface="Helvetica Light"/>
              <a:cs typeface="Helvetica Light"/>
            </a:endParaRPr>
          </a:p>
        </p:txBody>
      </p:sp>
      <p:sp>
        <p:nvSpPr>
          <p:cNvPr id="3" name="Title 1"/>
          <p:cNvSpPr txBox="1">
            <a:spLocks/>
          </p:cNvSpPr>
          <p:nvPr/>
        </p:nvSpPr>
        <p:spPr>
          <a:xfrm>
            <a:off x="288471" y="149076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SECTION I:</a:t>
            </a:r>
          </a:p>
          <a:p>
            <a:endParaRPr lang="en-GB" sz="2400" spc="-60" dirty="0" smtClean="0">
              <a:solidFill>
                <a:schemeClr val="tx1">
                  <a:lumMod val="85000"/>
                  <a:lumOff val="15000"/>
                </a:schemeClr>
              </a:solidFill>
              <a:latin typeface="Helvetica Light"/>
              <a:cs typeface="Helvetica Light"/>
            </a:endParaRPr>
          </a:p>
          <a:p>
            <a:r>
              <a:rPr lang="en-GB" sz="2400" spc="-60" dirty="0" smtClean="0">
                <a:solidFill>
                  <a:schemeClr val="tx1">
                    <a:lumMod val="85000"/>
                    <a:lumOff val="15000"/>
                  </a:schemeClr>
                </a:solidFill>
                <a:latin typeface="Helvetica Light"/>
                <a:cs typeface="Helvetica Light"/>
              </a:rPr>
              <a:t>METHODOLOGY</a:t>
            </a:r>
          </a:p>
          <a:p>
            <a:endParaRPr lang="en-GB" sz="1600" spc="-60" dirty="0">
              <a:solidFill>
                <a:srgbClr val="F58220"/>
              </a:solidFill>
              <a:latin typeface="Helvetica Light"/>
              <a:cs typeface="Helvetica Light"/>
            </a:endParaRPr>
          </a:p>
          <a:p>
            <a:endParaRPr lang="en-US" sz="1600" spc="-60" dirty="0">
              <a:solidFill>
                <a:srgbClr val="F58220"/>
              </a:solidFill>
              <a:latin typeface="Helvetica Light"/>
              <a:cs typeface="Helvetica Light"/>
            </a:endParaRPr>
          </a:p>
        </p:txBody>
      </p:sp>
      <p:sp>
        <p:nvSpPr>
          <p:cNvPr id="4" name="TextBox 3"/>
          <p:cNvSpPr txBox="1"/>
          <p:nvPr/>
        </p:nvSpPr>
        <p:spPr>
          <a:xfrm>
            <a:off x="4815840" y="6553200"/>
            <a:ext cx="301686" cy="369332"/>
          </a:xfrm>
          <a:prstGeom prst="rect">
            <a:avLst/>
          </a:prstGeom>
          <a:noFill/>
        </p:spPr>
        <p:txBody>
          <a:bodyPr wrap="none" rtlCol="0">
            <a:spAutoFit/>
          </a:bodyPr>
          <a:lstStyle/>
          <a:p>
            <a:r>
              <a:rPr lang="en-US" dirty="0" smtClean="0"/>
              <a:t>5</a:t>
            </a:r>
            <a:endParaRPr lang="en-US" dirty="0"/>
          </a:p>
        </p:txBody>
      </p:sp>
      <p:sp>
        <p:nvSpPr>
          <p:cNvPr id="5" name="TextBox 4"/>
          <p:cNvSpPr txBox="1"/>
          <p:nvPr/>
        </p:nvSpPr>
        <p:spPr>
          <a:xfrm>
            <a:off x="3413231" y="5906869"/>
            <a:ext cx="5560475" cy="646331"/>
          </a:xfrm>
          <a:prstGeom prst="rect">
            <a:avLst/>
          </a:prstGeom>
          <a:noFill/>
        </p:spPr>
        <p:txBody>
          <a:bodyPr wrap="square" rtlCol="0">
            <a:spAutoFit/>
          </a:bodyPr>
          <a:lstStyle/>
          <a:p>
            <a:r>
              <a:rPr lang="en-US" sz="1200" dirty="0" smtClean="0">
                <a:latin typeface="Helvetica Light"/>
                <a:cs typeface="Helvetica Light"/>
              </a:rPr>
              <a:t>*These are all Federally-Facilitated Exchanges which keep plan information public outside of the open enrollment period. State exchanges had incomplete data available for this analysis and thus were not included in this Section.</a:t>
            </a:r>
            <a:endParaRPr lang="en-US" sz="1200" dirty="0">
              <a:latin typeface="Helvetica Light"/>
              <a:cs typeface="Helvetica Light"/>
            </a:endParaRPr>
          </a:p>
        </p:txBody>
      </p:sp>
      <p:grpSp>
        <p:nvGrpSpPr>
          <p:cNvPr id="6" name="Group 5"/>
          <p:cNvGrpSpPr/>
          <p:nvPr/>
        </p:nvGrpSpPr>
        <p:grpSpPr>
          <a:xfrm>
            <a:off x="362868" y="0"/>
            <a:ext cx="1832868" cy="605185"/>
            <a:chOff x="362868" y="0"/>
            <a:chExt cx="1832868" cy="605185"/>
          </a:xfrm>
        </p:grpSpPr>
        <p:sp>
          <p:nvSpPr>
            <p:cNvPr id="7" name="Rectangle 6"/>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9" name="TextBox 8"/>
          <p:cNvSpPr txBox="1"/>
          <p:nvPr/>
        </p:nvSpPr>
        <p:spPr>
          <a:xfrm>
            <a:off x="303628" y="6410099"/>
            <a:ext cx="2481603" cy="400110"/>
          </a:xfrm>
          <a:prstGeom prst="rect">
            <a:avLst/>
          </a:prstGeom>
          <a:noFill/>
        </p:spPr>
        <p:txBody>
          <a:bodyPr wrap="square" rtlCol="0" anchor="t" anchorCtr="0">
            <a:spAutoFit/>
          </a:bodyPr>
          <a:lstStyle/>
          <a:p>
            <a:r>
              <a:rPr lang="en-US" sz="1000" dirty="0" smtClean="0">
                <a:solidFill>
                  <a:schemeClr val="tx1">
                    <a:lumMod val="85000"/>
                    <a:lumOff val="15000"/>
                  </a:schemeClr>
                </a:solidFill>
                <a:latin typeface="Helvetica Light"/>
                <a:cs typeface="Helvetica Light"/>
              </a:rPr>
              <a:t>BEHAVIORAL HEALTH </a:t>
            </a:r>
            <a:r>
              <a:rPr lang="en-US" sz="1000" dirty="0">
                <a:solidFill>
                  <a:schemeClr val="tx1">
                    <a:lumMod val="85000"/>
                    <a:lumOff val="15000"/>
                  </a:schemeClr>
                </a:solidFill>
                <a:latin typeface="Helvetica Light"/>
                <a:cs typeface="Helvetica Light"/>
              </a:rPr>
              <a:t>BENEFIT AND PROVIDER  COMPARISONS</a:t>
            </a:r>
          </a:p>
        </p:txBody>
      </p:sp>
    </p:spTree>
    <p:extLst>
      <p:ext uri="{BB962C8B-B14F-4D97-AF65-F5344CB8AC3E}">
        <p14:creationId xmlns:p14="http://schemas.microsoft.com/office/powerpoint/2010/main" val="396032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3628" y="1154901"/>
            <a:ext cx="2591797" cy="4934799"/>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Findings:</a:t>
            </a:r>
          </a:p>
          <a:p>
            <a:r>
              <a:rPr lang="en-GB" sz="2400" spc="-60" dirty="0" smtClean="0">
                <a:solidFill>
                  <a:schemeClr val="tx1">
                    <a:lumMod val="85000"/>
                    <a:lumOff val="15000"/>
                  </a:schemeClr>
                </a:solidFill>
                <a:latin typeface="Helvetica Light"/>
                <a:cs typeface="Helvetica Light"/>
              </a:rPr>
              <a:t>BEHAVIORAL HEALTH SERVICE ATTRIBUTES</a:t>
            </a:r>
          </a:p>
          <a:p>
            <a:endParaRPr lang="en-GB" sz="2400" spc="-60" dirty="0">
              <a:solidFill>
                <a:schemeClr val="tx1">
                  <a:lumMod val="85000"/>
                  <a:lumOff val="15000"/>
                </a:schemeClr>
              </a:solidFill>
              <a:latin typeface="Helvetica Light"/>
              <a:cs typeface="Helvetica Light"/>
            </a:endParaRPr>
          </a:p>
          <a:p>
            <a:r>
              <a:rPr lang="en-GB" sz="1600" spc="-60" dirty="0" smtClean="0">
                <a:solidFill>
                  <a:srgbClr val="F58220"/>
                </a:solidFill>
                <a:latin typeface="Helvetica Light"/>
                <a:cs typeface="Helvetica Light"/>
              </a:rPr>
              <a:t>No clear distinctions in services/cost sharing between metal levels or states. </a:t>
            </a:r>
            <a:endParaRPr lang="en-GB" sz="1600" spc="-60" dirty="0">
              <a:solidFill>
                <a:srgbClr val="F58220"/>
              </a:solidFill>
              <a:latin typeface="Helvetica Light"/>
              <a:cs typeface="Helvetica Light"/>
            </a:endParaRPr>
          </a:p>
          <a:p>
            <a:endParaRPr lang="en-US" sz="1600" spc="-60" dirty="0">
              <a:solidFill>
                <a:srgbClr val="F58220"/>
              </a:solidFill>
              <a:latin typeface="Helvetica Light"/>
              <a:cs typeface="Helvetica Light"/>
            </a:endParaRPr>
          </a:p>
        </p:txBody>
      </p:sp>
      <p:sp>
        <p:nvSpPr>
          <p:cNvPr id="3" name="Title 1"/>
          <p:cNvSpPr txBox="1">
            <a:spLocks/>
          </p:cNvSpPr>
          <p:nvPr/>
        </p:nvSpPr>
        <p:spPr>
          <a:xfrm>
            <a:off x="3062536" y="0"/>
            <a:ext cx="5711086" cy="6694714"/>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pPr lvl="0"/>
            <a:endParaRPr lang="en-US" sz="2000" b="1" spc="0" dirty="0" smtClean="0">
              <a:solidFill>
                <a:schemeClr val="tx1"/>
              </a:solidFill>
              <a:latin typeface="Helvetica Light"/>
            </a:endParaRPr>
          </a:p>
          <a:p>
            <a:pPr lvl="0"/>
            <a:r>
              <a:rPr lang="en-US" sz="2000" b="1" spc="0" dirty="0" smtClean="0">
                <a:solidFill>
                  <a:schemeClr val="tx1"/>
                </a:solidFill>
                <a:latin typeface="Helvetica Light"/>
              </a:rPr>
              <a:t>All </a:t>
            </a:r>
            <a:r>
              <a:rPr lang="en-US" sz="2000" b="1" spc="0" dirty="0">
                <a:solidFill>
                  <a:schemeClr val="tx1"/>
                </a:solidFill>
                <a:latin typeface="Helvetica Light"/>
              </a:rPr>
              <a:t>plans </a:t>
            </a:r>
            <a:r>
              <a:rPr lang="en-US" sz="2000" b="1" spc="0" dirty="0" smtClean="0">
                <a:solidFill>
                  <a:schemeClr val="tx1"/>
                </a:solidFill>
                <a:latin typeface="Helvetica Light"/>
              </a:rPr>
              <a:t>appear to technically </a:t>
            </a:r>
            <a:r>
              <a:rPr lang="en-US" sz="2000" b="1" spc="0" dirty="0">
                <a:solidFill>
                  <a:schemeClr val="tx1"/>
                </a:solidFill>
                <a:latin typeface="Helvetica Light"/>
              </a:rPr>
              <a:t>comply with </a:t>
            </a:r>
            <a:r>
              <a:rPr lang="en-US" sz="2000" b="1" spc="0" dirty="0" smtClean="0">
                <a:solidFill>
                  <a:schemeClr val="tx1"/>
                </a:solidFill>
                <a:latin typeface="Helvetica Light"/>
              </a:rPr>
              <a:t>the Mental Health Parity and Addiction Equity Act</a:t>
            </a:r>
          </a:p>
          <a:p>
            <a:pPr marL="457200" lvl="0" indent="-457200">
              <a:buFont typeface="Arial" panose="020B0604020202020204" pitchFamily="34" charset="0"/>
              <a:buChar char="•"/>
            </a:pPr>
            <a:r>
              <a:rPr lang="en-US" sz="2000" spc="0" dirty="0" smtClean="0">
                <a:solidFill>
                  <a:schemeClr val="tx1"/>
                </a:solidFill>
                <a:latin typeface="Helvetica Light"/>
              </a:rPr>
              <a:t>All plans have equal or comparable cost sharing and utilization management requirements for physical, mental and behavioral health. </a:t>
            </a:r>
          </a:p>
          <a:p>
            <a:pPr marL="457200" lvl="0" indent="-457200">
              <a:buFont typeface="Arial" panose="020B0604020202020204" pitchFamily="34" charset="0"/>
              <a:buChar char="•"/>
            </a:pPr>
            <a:r>
              <a:rPr lang="en-US" sz="2000" spc="0" dirty="0" smtClean="0">
                <a:solidFill>
                  <a:srgbClr val="F58220"/>
                </a:solidFill>
                <a:latin typeface="Helvetica Light"/>
              </a:rPr>
              <a:t>There were no explicit service restrictions on behavioral health services in any plan.</a:t>
            </a:r>
          </a:p>
          <a:p>
            <a:pPr marL="457200" lvl="0" indent="-457200">
              <a:buFont typeface="Arial" panose="020B0604020202020204" pitchFamily="34" charset="0"/>
              <a:buChar char="•"/>
            </a:pPr>
            <a:r>
              <a:rPr lang="en-US" sz="2000" spc="0" dirty="0">
                <a:solidFill>
                  <a:schemeClr val="tx1"/>
                </a:solidFill>
                <a:latin typeface="Helvetica Light"/>
              </a:rPr>
              <a:t>B</a:t>
            </a:r>
            <a:r>
              <a:rPr lang="en-US" sz="2000" spc="0" dirty="0" smtClean="0">
                <a:solidFill>
                  <a:schemeClr val="tx1"/>
                </a:solidFill>
                <a:latin typeface="Helvetica Light"/>
              </a:rPr>
              <a:t>ehavioral health cost sharing included in the out of pocket maximum of all plans.</a:t>
            </a:r>
          </a:p>
          <a:p>
            <a:pPr lvl="0"/>
            <a:endParaRPr lang="en-US" sz="2000" spc="0" dirty="0" smtClean="0">
              <a:solidFill>
                <a:schemeClr val="tx1"/>
              </a:solidFill>
              <a:latin typeface="Helvetica Light"/>
            </a:endParaRPr>
          </a:p>
          <a:p>
            <a:pPr lvl="0"/>
            <a:endParaRPr lang="en-US" sz="2000" spc="0" dirty="0" smtClean="0">
              <a:solidFill>
                <a:schemeClr val="tx1"/>
              </a:solidFill>
              <a:latin typeface="Helvetica Light"/>
            </a:endParaRPr>
          </a:p>
          <a:p>
            <a:pPr lvl="0"/>
            <a:r>
              <a:rPr lang="en-US" sz="2000" b="1" spc="0" dirty="0" smtClean="0">
                <a:solidFill>
                  <a:schemeClr val="tx1"/>
                </a:solidFill>
                <a:latin typeface="Helvetica Light"/>
              </a:rPr>
              <a:t>Service Coverage Highlights:</a:t>
            </a:r>
          </a:p>
          <a:p>
            <a:pPr marL="342900" lvl="0" indent="-342900">
              <a:buFont typeface="Arial"/>
              <a:buChar char="•"/>
            </a:pPr>
            <a:r>
              <a:rPr lang="en-US" sz="2000" spc="0" dirty="0" smtClean="0">
                <a:solidFill>
                  <a:srgbClr val="F58220"/>
                </a:solidFill>
                <a:latin typeface="Helvetica Light"/>
              </a:rPr>
              <a:t>8 plans (40%) require prior authorization or referral for specialist care</a:t>
            </a:r>
          </a:p>
          <a:p>
            <a:pPr marL="342900" lvl="0" indent="-342900">
              <a:buFont typeface="Arial"/>
              <a:buChar char="•"/>
            </a:pPr>
            <a:r>
              <a:rPr lang="en-US" sz="2000" spc="0" dirty="0">
                <a:solidFill>
                  <a:schemeClr val="tx1"/>
                </a:solidFill>
                <a:latin typeface="Helvetica Light"/>
              </a:rPr>
              <a:t>7</a:t>
            </a:r>
            <a:r>
              <a:rPr lang="en-US" sz="2000" spc="0" dirty="0" smtClean="0">
                <a:solidFill>
                  <a:schemeClr val="tx1"/>
                </a:solidFill>
                <a:latin typeface="Helvetica Light"/>
              </a:rPr>
              <a:t> plans (35%) have no cost sharing for </a:t>
            </a:r>
            <a:r>
              <a:rPr lang="en-US" sz="2000" b="1" spc="0" dirty="0" smtClean="0">
                <a:solidFill>
                  <a:schemeClr val="tx1"/>
                </a:solidFill>
                <a:latin typeface="Helvetica Light"/>
              </a:rPr>
              <a:t>both</a:t>
            </a:r>
            <a:r>
              <a:rPr lang="en-US" sz="2000" spc="0" dirty="0" smtClean="0">
                <a:solidFill>
                  <a:schemeClr val="tx1"/>
                </a:solidFill>
                <a:latin typeface="Helvetica Light"/>
              </a:rPr>
              <a:t> inpatient in-network behavioral health </a:t>
            </a:r>
            <a:r>
              <a:rPr lang="en-US" sz="2000" i="1" spc="0" dirty="0" smtClean="0">
                <a:solidFill>
                  <a:schemeClr val="tx1"/>
                </a:solidFill>
                <a:latin typeface="Helvetica Light"/>
              </a:rPr>
              <a:t>and </a:t>
            </a:r>
            <a:r>
              <a:rPr lang="en-US" sz="2000" spc="0" dirty="0" smtClean="0">
                <a:solidFill>
                  <a:schemeClr val="tx1"/>
                </a:solidFill>
                <a:latin typeface="Helvetica Light"/>
              </a:rPr>
              <a:t>substance abuse services </a:t>
            </a:r>
          </a:p>
          <a:p>
            <a:pPr lvl="0"/>
            <a:endParaRPr lang="en-US" sz="2800" dirty="0" smtClean="0">
              <a:solidFill>
                <a:schemeClr val="tx1"/>
              </a:solidFill>
              <a:latin typeface="Helvetica Light"/>
            </a:endParaRPr>
          </a:p>
          <a:p>
            <a:pPr lvl="0"/>
            <a:endParaRPr lang="en-US" sz="2800" dirty="0" smtClean="0">
              <a:solidFill>
                <a:srgbClr val="FFCA09"/>
              </a:solidFill>
              <a:latin typeface="Helvetica Light"/>
            </a:endParaRPr>
          </a:p>
          <a:p>
            <a:endParaRPr lang="en-GB" sz="2800" spc="-70" dirty="0">
              <a:solidFill>
                <a:srgbClr val="262626"/>
              </a:solidFill>
              <a:latin typeface="Helvetica Light"/>
              <a:cs typeface="Helvetica Light"/>
            </a:endParaRPr>
          </a:p>
        </p:txBody>
      </p:sp>
      <p:sp>
        <p:nvSpPr>
          <p:cNvPr id="16" name="TextBox 15"/>
          <p:cNvSpPr txBox="1"/>
          <p:nvPr/>
        </p:nvSpPr>
        <p:spPr>
          <a:xfrm>
            <a:off x="303628" y="6410099"/>
            <a:ext cx="2481603" cy="400110"/>
          </a:xfrm>
          <a:prstGeom prst="rect">
            <a:avLst/>
          </a:prstGeom>
          <a:noFill/>
        </p:spPr>
        <p:txBody>
          <a:bodyPr wrap="square" rtlCol="0" anchor="t" anchorCtr="0">
            <a:spAutoFit/>
          </a:bodyPr>
          <a:lstStyle/>
          <a:p>
            <a:r>
              <a:rPr lang="en-US" sz="1000" dirty="0" smtClean="0">
                <a:solidFill>
                  <a:schemeClr val="tx1">
                    <a:lumMod val="85000"/>
                    <a:lumOff val="15000"/>
                  </a:schemeClr>
                </a:solidFill>
                <a:latin typeface="Helvetica Light"/>
                <a:cs typeface="Helvetica Light"/>
              </a:rPr>
              <a:t>BEHAVIORAL HEALTH </a:t>
            </a:r>
            <a:r>
              <a:rPr lang="en-US" sz="1000" dirty="0">
                <a:solidFill>
                  <a:schemeClr val="tx1">
                    <a:lumMod val="85000"/>
                    <a:lumOff val="15000"/>
                  </a:schemeClr>
                </a:solidFill>
                <a:latin typeface="Helvetica Light"/>
                <a:cs typeface="Helvetica Light"/>
              </a:rPr>
              <a:t>BENEFIT AND PROVIDER  COMPARISONS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8" name="TextBox 7"/>
          <p:cNvSpPr txBox="1"/>
          <p:nvPr/>
        </p:nvSpPr>
        <p:spPr>
          <a:xfrm>
            <a:off x="4815840" y="6553200"/>
            <a:ext cx="301686" cy="369332"/>
          </a:xfrm>
          <a:prstGeom prst="rect">
            <a:avLst/>
          </a:prstGeom>
          <a:noFill/>
        </p:spPr>
        <p:txBody>
          <a:bodyPr wrap="none" rtlCol="0">
            <a:spAutoFit/>
          </a:bodyPr>
          <a:lstStyle/>
          <a:p>
            <a:r>
              <a:rPr lang="en-US" dirty="0" smtClean="0"/>
              <a:t>6</a:t>
            </a:r>
            <a:endParaRPr lang="en-US" dirty="0"/>
          </a:p>
        </p:txBody>
      </p:sp>
    </p:spTree>
    <p:extLst>
      <p:ext uri="{BB962C8B-B14F-4D97-AF65-F5344CB8AC3E}">
        <p14:creationId xmlns:p14="http://schemas.microsoft.com/office/powerpoint/2010/main" val="3684024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Findings:</a:t>
            </a:r>
          </a:p>
          <a:p>
            <a:r>
              <a:rPr lang="en-GB" sz="2400" spc="-60" dirty="0" smtClean="0">
                <a:solidFill>
                  <a:schemeClr val="tx1">
                    <a:lumMod val="85000"/>
                    <a:lumOff val="15000"/>
                  </a:schemeClr>
                </a:solidFill>
                <a:latin typeface="Helvetica Light"/>
                <a:cs typeface="Helvetica Light"/>
              </a:rPr>
              <a:t>BEHAVIORAL HEALTH PROVIDER NETWORKS</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a:p>
            <a:r>
              <a:rPr lang="en-GB" sz="2000" spc="-60" dirty="0" smtClean="0">
                <a:solidFill>
                  <a:srgbClr val="FFCA09"/>
                </a:solidFill>
                <a:latin typeface="Helvetica Light"/>
                <a:cs typeface="Helvetica Light"/>
              </a:rPr>
              <a:t>This research is not sufficient to evaluate network adequacy.  All these plans meet federal requirements for adequacy.  </a:t>
            </a:r>
            <a:endParaRPr lang="en-GB" sz="2000" spc="-60" dirty="0">
              <a:solidFill>
                <a:srgbClr val="FFCA09"/>
              </a:solidFill>
              <a:latin typeface="Helvetica Light"/>
              <a:cs typeface="Helvetica Light"/>
            </a:endParaRPr>
          </a:p>
        </p:txBody>
      </p:sp>
      <p:sp>
        <p:nvSpPr>
          <p:cNvPr id="3" name="Title 1"/>
          <p:cNvSpPr txBox="1">
            <a:spLocks/>
          </p:cNvSpPr>
          <p:nvPr/>
        </p:nvSpPr>
        <p:spPr>
          <a:xfrm>
            <a:off x="3047379" y="130629"/>
            <a:ext cx="5687763" cy="6791903"/>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US" sz="2000" spc="0" dirty="0">
                <a:solidFill>
                  <a:schemeClr val="tx1">
                    <a:lumMod val="85000"/>
                    <a:lumOff val="15000"/>
                  </a:schemeClr>
                </a:solidFill>
                <a:latin typeface="Helvetica Light"/>
                <a:cs typeface="Helvetica Light"/>
              </a:rPr>
              <a:t>Nearly all plans included coverage for non-physician providers, such as licensed clinical social </a:t>
            </a:r>
            <a:r>
              <a:rPr lang="en-US" sz="2000" spc="0" dirty="0" smtClean="0">
                <a:solidFill>
                  <a:schemeClr val="tx1">
                    <a:lumMod val="85000"/>
                    <a:lumOff val="15000"/>
                  </a:schemeClr>
                </a:solidFill>
                <a:latin typeface="Helvetica Light"/>
                <a:cs typeface="Helvetica Light"/>
              </a:rPr>
              <a:t>workers or </a:t>
            </a:r>
            <a:r>
              <a:rPr lang="en-US" sz="2000" spc="0" dirty="0">
                <a:solidFill>
                  <a:schemeClr val="tx1">
                    <a:lumMod val="85000"/>
                    <a:lumOff val="15000"/>
                  </a:schemeClr>
                </a:solidFill>
                <a:latin typeface="Helvetica Light"/>
                <a:cs typeface="Helvetica Light"/>
              </a:rPr>
              <a:t>licensed mental health </a:t>
            </a:r>
            <a:r>
              <a:rPr lang="en-US" sz="2000" spc="0" dirty="0" smtClean="0">
                <a:solidFill>
                  <a:schemeClr val="tx1">
                    <a:lumMod val="85000"/>
                    <a:lumOff val="15000"/>
                  </a:schemeClr>
                </a:solidFill>
                <a:latin typeface="Helvetica Light"/>
                <a:cs typeface="Helvetica Light"/>
              </a:rPr>
              <a:t>counselors. Depending on the pla</a:t>
            </a:r>
            <a:r>
              <a:rPr lang="en-US" sz="2000" spc="0" dirty="0">
                <a:solidFill>
                  <a:schemeClr val="tx1">
                    <a:lumMod val="85000"/>
                    <a:lumOff val="15000"/>
                  </a:schemeClr>
                </a:solidFill>
                <a:latin typeface="Helvetica Light"/>
                <a:cs typeface="Helvetica Light"/>
              </a:rPr>
              <a:t>n</a:t>
            </a:r>
            <a:r>
              <a:rPr lang="en-US" sz="2000" spc="0" dirty="0" smtClean="0">
                <a:solidFill>
                  <a:schemeClr val="tx1">
                    <a:lumMod val="85000"/>
                    <a:lumOff val="15000"/>
                  </a:schemeClr>
                </a:solidFill>
                <a:latin typeface="Helvetica Light"/>
                <a:cs typeface="Helvetica Light"/>
              </a:rPr>
              <a:t> behavioral health providers may or may not include psychiatrists. </a:t>
            </a:r>
            <a:endParaRPr lang="en-US" sz="2000" spc="0" dirty="0">
              <a:solidFill>
                <a:schemeClr val="tx1">
                  <a:lumMod val="85000"/>
                  <a:lumOff val="15000"/>
                </a:schemeClr>
              </a:solidFill>
              <a:latin typeface="Helvetica Light"/>
              <a:cs typeface="Helvetica Light"/>
            </a:endParaRPr>
          </a:p>
          <a:p>
            <a:endParaRPr lang="en-US" sz="2000" spc="0" dirty="0">
              <a:solidFill>
                <a:schemeClr val="tx1">
                  <a:lumMod val="85000"/>
                  <a:lumOff val="15000"/>
                </a:schemeClr>
              </a:solidFill>
              <a:latin typeface="Helvetica Light"/>
              <a:cs typeface="Helvetica Light"/>
            </a:endParaRPr>
          </a:p>
          <a:p>
            <a:r>
              <a:rPr lang="en-US" sz="2000" spc="0" dirty="0" smtClean="0">
                <a:solidFill>
                  <a:srgbClr val="F58220"/>
                </a:solidFill>
                <a:latin typeface="Helvetica Light"/>
                <a:cs typeface="Helvetica Light"/>
              </a:rPr>
              <a:t>Seven plans have over 350 behavioral health providers in network, while nine </a:t>
            </a:r>
            <a:r>
              <a:rPr lang="en-US" sz="2000" spc="0" dirty="0">
                <a:solidFill>
                  <a:srgbClr val="F58220"/>
                </a:solidFill>
                <a:latin typeface="Helvetica Light"/>
                <a:cs typeface="Helvetica Light"/>
              </a:rPr>
              <a:t>plans have over 100 mental health providers in-network.</a:t>
            </a:r>
          </a:p>
          <a:p>
            <a:endParaRPr lang="en-US" sz="2000" spc="0" dirty="0">
              <a:solidFill>
                <a:schemeClr val="tx1">
                  <a:lumMod val="85000"/>
                  <a:lumOff val="15000"/>
                </a:schemeClr>
              </a:solidFill>
              <a:latin typeface="Helvetica Light"/>
              <a:cs typeface="Helvetica Light"/>
            </a:endParaRPr>
          </a:p>
          <a:p>
            <a:r>
              <a:rPr lang="en-US" sz="2000" spc="0" dirty="0" smtClean="0">
                <a:solidFill>
                  <a:schemeClr val="tx1">
                    <a:lumMod val="85000"/>
                    <a:lumOff val="15000"/>
                  </a:schemeClr>
                </a:solidFill>
                <a:latin typeface="Helvetica Light"/>
                <a:cs typeface="Helvetica Light"/>
              </a:rPr>
              <a:t>Six </a:t>
            </a:r>
            <a:r>
              <a:rPr lang="en-US" sz="2000" spc="0" dirty="0">
                <a:solidFill>
                  <a:schemeClr val="tx1">
                    <a:lumMod val="85000"/>
                    <a:lumOff val="15000"/>
                  </a:schemeClr>
                </a:solidFill>
                <a:latin typeface="Helvetica Light"/>
                <a:cs typeface="Helvetica Light"/>
              </a:rPr>
              <a:t>plans have fewer than 10 </a:t>
            </a:r>
            <a:r>
              <a:rPr lang="en-US" sz="2000" spc="0" dirty="0" smtClean="0">
                <a:solidFill>
                  <a:schemeClr val="tx1">
                    <a:lumMod val="85000"/>
                    <a:lumOff val="15000"/>
                  </a:schemeClr>
                </a:solidFill>
                <a:latin typeface="Helvetica Light"/>
                <a:cs typeface="Helvetica Light"/>
              </a:rPr>
              <a:t>behavioral health </a:t>
            </a:r>
            <a:r>
              <a:rPr lang="en-US" sz="2000" spc="0" dirty="0">
                <a:solidFill>
                  <a:schemeClr val="tx1">
                    <a:lumMod val="85000"/>
                    <a:lumOff val="15000"/>
                  </a:schemeClr>
                </a:solidFill>
                <a:latin typeface="Helvetica Light"/>
                <a:cs typeface="Helvetica Light"/>
              </a:rPr>
              <a:t>providers in-network. </a:t>
            </a:r>
            <a:endParaRPr lang="en-US" sz="2000" spc="0" dirty="0" smtClean="0">
              <a:solidFill>
                <a:schemeClr val="tx1">
                  <a:lumMod val="85000"/>
                  <a:lumOff val="15000"/>
                </a:schemeClr>
              </a:solidFill>
              <a:latin typeface="Helvetica Light"/>
              <a:cs typeface="Helvetica Light"/>
            </a:endParaRPr>
          </a:p>
          <a:p>
            <a:endParaRPr lang="en-US" sz="2000" spc="0" dirty="0">
              <a:solidFill>
                <a:schemeClr val="tx1">
                  <a:lumMod val="85000"/>
                  <a:lumOff val="15000"/>
                </a:schemeClr>
              </a:solidFill>
              <a:latin typeface="Helvetica Light"/>
              <a:cs typeface="Helvetica Light"/>
            </a:endParaRPr>
          </a:p>
          <a:p>
            <a:r>
              <a:rPr lang="en-US" sz="2000" spc="0" dirty="0" smtClean="0">
                <a:solidFill>
                  <a:srgbClr val="F58220"/>
                </a:solidFill>
                <a:latin typeface="Helvetica Light"/>
                <a:cs typeface="Helvetica Light"/>
              </a:rPr>
              <a:t>Thirteen plans (65%) have a greater number of psychiatrists than oncologists in-network. </a:t>
            </a:r>
          </a:p>
          <a:p>
            <a:endParaRPr lang="en-US" sz="2400" dirty="0">
              <a:solidFill>
                <a:schemeClr val="tx1">
                  <a:lumMod val="85000"/>
                  <a:lumOff val="15000"/>
                </a:schemeClr>
              </a:solidFill>
              <a:latin typeface="Helvetica Light"/>
              <a:cs typeface="Helvetica Light"/>
            </a:endParaRPr>
          </a:p>
          <a:p>
            <a:r>
              <a:rPr lang="en-US" sz="1600" b="1" i="1" spc="0" dirty="0" smtClean="0">
                <a:solidFill>
                  <a:schemeClr val="tx1">
                    <a:lumMod val="85000"/>
                    <a:lumOff val="15000"/>
                  </a:schemeClr>
                </a:solidFill>
                <a:latin typeface="Helvetica Light"/>
                <a:cs typeface="Helvetica Light"/>
              </a:rPr>
              <a:t>Caveats:</a:t>
            </a:r>
          </a:p>
          <a:p>
            <a:pPr marL="285750" indent="-285750">
              <a:buFont typeface="Arial"/>
              <a:buChar char="•"/>
            </a:pPr>
            <a:r>
              <a:rPr lang="en-US" sz="1600" spc="0" dirty="0" smtClean="0">
                <a:solidFill>
                  <a:schemeClr val="tx1">
                    <a:lumMod val="85000"/>
                    <a:lumOff val="15000"/>
                  </a:schemeClr>
                </a:solidFill>
                <a:latin typeface="Helvetica Light"/>
                <a:cs typeface="Helvetica Light"/>
              </a:rPr>
              <a:t>All plan provider network information may not be up to date;</a:t>
            </a:r>
          </a:p>
          <a:p>
            <a:pPr marL="285750" indent="-285750">
              <a:buFont typeface="Arial"/>
              <a:buChar char="•"/>
            </a:pPr>
            <a:r>
              <a:rPr lang="en-US" sz="1600" spc="0" dirty="0" smtClean="0">
                <a:solidFill>
                  <a:schemeClr val="tx1">
                    <a:lumMod val="85000"/>
                    <a:lumOff val="15000"/>
                  </a:schemeClr>
                </a:solidFill>
                <a:latin typeface="Helvetica Light"/>
                <a:cs typeface="Helvetica Light"/>
              </a:rPr>
              <a:t>Some plans do not provide information on which providers accept new patients, and </a:t>
            </a:r>
          </a:p>
          <a:p>
            <a:pPr marL="285750" indent="-285750">
              <a:buFont typeface="Arial"/>
              <a:buChar char="•"/>
            </a:pPr>
            <a:r>
              <a:rPr lang="en-US" sz="1600" spc="0" dirty="0" smtClean="0">
                <a:solidFill>
                  <a:schemeClr val="tx1">
                    <a:lumMod val="85000"/>
                    <a:lumOff val="15000"/>
                  </a:schemeClr>
                </a:solidFill>
                <a:latin typeface="Helvetica Light"/>
                <a:cs typeface="Helvetica Light"/>
              </a:rPr>
              <a:t>This research does not include demographic analysis that might better answer a question of network adequacy. </a:t>
            </a:r>
            <a:endParaRPr lang="en-US" sz="1600" spc="0" dirty="0">
              <a:solidFill>
                <a:schemeClr val="tx1">
                  <a:lumMod val="85000"/>
                  <a:lumOff val="15000"/>
                </a:schemeClr>
              </a:solidFill>
              <a:latin typeface="Helvetica Light"/>
              <a:cs typeface="Helvetica Light"/>
            </a:endParaRPr>
          </a:p>
        </p:txBody>
      </p:sp>
      <p:sp>
        <p:nvSpPr>
          <p:cNvPr id="16" name="TextBox 15"/>
          <p:cNvSpPr txBox="1"/>
          <p:nvPr/>
        </p:nvSpPr>
        <p:spPr>
          <a:xfrm>
            <a:off x="303628" y="6410099"/>
            <a:ext cx="2521986" cy="400110"/>
          </a:xfrm>
          <a:prstGeom prst="rect">
            <a:avLst/>
          </a:prstGeom>
          <a:noFill/>
        </p:spPr>
        <p:txBody>
          <a:bodyPr wrap="square" rtlCol="0" anchor="t" anchorCtr="0">
            <a:spAutoFit/>
          </a:bodyPr>
          <a:lstStyle/>
          <a:p>
            <a:r>
              <a:rPr lang="en-US" sz="1000" dirty="0" smtClean="0">
                <a:solidFill>
                  <a:schemeClr val="tx1">
                    <a:lumMod val="85000"/>
                    <a:lumOff val="15000"/>
                  </a:schemeClr>
                </a:solidFill>
                <a:latin typeface="Helvetica Light"/>
                <a:cs typeface="Helvetica Light"/>
              </a:rPr>
              <a:t>BEHAVIORAL </a:t>
            </a:r>
            <a:r>
              <a:rPr lang="en-US" sz="1000" dirty="0">
                <a:solidFill>
                  <a:schemeClr val="tx1">
                    <a:lumMod val="85000"/>
                    <a:lumOff val="15000"/>
                  </a:schemeClr>
                </a:solidFill>
                <a:latin typeface="Helvetica Light"/>
                <a:cs typeface="Helvetica Light"/>
              </a:rPr>
              <a:t>HEALTH </a:t>
            </a:r>
            <a:r>
              <a:rPr lang="en-US" sz="1000" dirty="0" smtClean="0">
                <a:solidFill>
                  <a:schemeClr val="tx1">
                    <a:lumMod val="85000"/>
                    <a:lumOff val="15000"/>
                  </a:schemeClr>
                </a:solidFill>
                <a:latin typeface="Helvetica Light"/>
                <a:cs typeface="Helvetica Light"/>
              </a:rPr>
              <a:t>BENEFIT AND </a:t>
            </a:r>
            <a:r>
              <a:rPr lang="en-US" sz="1000" dirty="0">
                <a:solidFill>
                  <a:schemeClr val="tx1">
                    <a:lumMod val="85000"/>
                    <a:lumOff val="15000"/>
                  </a:schemeClr>
                </a:solidFill>
                <a:latin typeface="Helvetica Light"/>
                <a:cs typeface="Helvetica Light"/>
              </a:rPr>
              <a:t>PROVIDER  COMPARISONS</a:t>
            </a:r>
          </a:p>
        </p:txBody>
      </p:sp>
      <p:grpSp>
        <p:nvGrpSpPr>
          <p:cNvPr id="21" name="Group 20"/>
          <p:cNvGrpSpPr/>
          <p:nvPr/>
        </p:nvGrpSpPr>
        <p:grpSpPr>
          <a:xfrm>
            <a:off x="362868" y="0"/>
            <a:ext cx="1832868" cy="605185"/>
            <a:chOff x="362868" y="0"/>
            <a:chExt cx="1832868" cy="605185"/>
          </a:xfrm>
        </p:grpSpPr>
        <p:sp>
          <p:nvSpPr>
            <p:cNvPr id="18" name="Rectangle 17"/>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8" name="TextBox 7"/>
          <p:cNvSpPr txBox="1"/>
          <p:nvPr/>
        </p:nvSpPr>
        <p:spPr>
          <a:xfrm>
            <a:off x="4815840" y="6553200"/>
            <a:ext cx="301686" cy="369332"/>
          </a:xfrm>
          <a:prstGeom prst="rect">
            <a:avLst/>
          </a:prstGeom>
          <a:noFill/>
        </p:spPr>
        <p:txBody>
          <a:bodyPr wrap="none" rtlCol="0">
            <a:spAutoFit/>
          </a:bodyPr>
          <a:lstStyle/>
          <a:p>
            <a:r>
              <a:rPr lang="en-US" dirty="0" smtClean="0"/>
              <a:t>7</a:t>
            </a:r>
            <a:endParaRPr lang="en-US" dirty="0"/>
          </a:p>
        </p:txBody>
      </p:sp>
    </p:spTree>
    <p:extLst>
      <p:ext uri="{BB962C8B-B14F-4D97-AF65-F5344CB8AC3E}">
        <p14:creationId xmlns:p14="http://schemas.microsoft.com/office/powerpoint/2010/main" val="3497514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2868" y="0"/>
            <a:ext cx="1832868" cy="605185"/>
            <a:chOff x="362868" y="0"/>
            <a:chExt cx="1832868" cy="605185"/>
          </a:xfrm>
        </p:grpSpPr>
        <p:sp>
          <p:nvSpPr>
            <p:cNvPr id="3" name="Rectangle 2"/>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5" name="TextBox 4"/>
          <p:cNvSpPr txBox="1"/>
          <p:nvPr/>
        </p:nvSpPr>
        <p:spPr>
          <a:xfrm>
            <a:off x="303628" y="6410099"/>
            <a:ext cx="2521986" cy="400110"/>
          </a:xfrm>
          <a:prstGeom prst="rect">
            <a:avLst/>
          </a:prstGeom>
          <a:noFill/>
        </p:spPr>
        <p:txBody>
          <a:bodyPr wrap="square" rtlCol="0" anchor="t" anchorCtr="0">
            <a:spAutoFit/>
          </a:bodyPr>
          <a:lstStyle/>
          <a:p>
            <a:r>
              <a:rPr lang="en-US" sz="1000" dirty="0" smtClean="0">
                <a:solidFill>
                  <a:schemeClr val="tx1">
                    <a:lumMod val="85000"/>
                    <a:lumOff val="15000"/>
                  </a:schemeClr>
                </a:solidFill>
                <a:latin typeface="Helvetica Light"/>
                <a:cs typeface="Helvetica Light"/>
              </a:rPr>
              <a:t>BEHAVIORAL </a:t>
            </a:r>
            <a:r>
              <a:rPr lang="en-US" sz="1000" dirty="0">
                <a:solidFill>
                  <a:schemeClr val="tx1">
                    <a:lumMod val="85000"/>
                    <a:lumOff val="15000"/>
                  </a:schemeClr>
                </a:solidFill>
                <a:latin typeface="Helvetica Light"/>
                <a:cs typeface="Helvetica Light"/>
              </a:rPr>
              <a:t>HEALTH </a:t>
            </a:r>
            <a:r>
              <a:rPr lang="en-US" sz="1000" dirty="0" smtClean="0">
                <a:solidFill>
                  <a:schemeClr val="tx1">
                    <a:lumMod val="85000"/>
                    <a:lumOff val="15000"/>
                  </a:schemeClr>
                </a:solidFill>
                <a:latin typeface="Helvetica Light"/>
                <a:cs typeface="Helvetica Light"/>
              </a:rPr>
              <a:t>BENEFIT AND </a:t>
            </a:r>
            <a:r>
              <a:rPr lang="en-US" sz="1000" dirty="0">
                <a:solidFill>
                  <a:schemeClr val="tx1">
                    <a:lumMod val="85000"/>
                    <a:lumOff val="15000"/>
                  </a:schemeClr>
                </a:solidFill>
                <a:latin typeface="Helvetica Light"/>
                <a:cs typeface="Helvetica Light"/>
              </a:rPr>
              <a:t>PROVIDER  COMPARISONS</a:t>
            </a:r>
          </a:p>
        </p:txBody>
      </p:sp>
      <p:sp>
        <p:nvSpPr>
          <p:cNvPr id="6" name="Title 1"/>
          <p:cNvSpPr txBox="1">
            <a:spLocks/>
          </p:cNvSpPr>
          <p:nvPr/>
        </p:nvSpPr>
        <p:spPr>
          <a:xfrm>
            <a:off x="288471" y="1678353"/>
            <a:ext cx="2591797" cy="4301547"/>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r>
              <a:rPr lang="en-GB" sz="2400" spc="-60" dirty="0" smtClean="0">
                <a:solidFill>
                  <a:schemeClr val="tx1">
                    <a:lumMod val="85000"/>
                    <a:lumOff val="15000"/>
                  </a:schemeClr>
                </a:solidFill>
                <a:latin typeface="Helvetica Light"/>
                <a:cs typeface="Helvetica Light"/>
              </a:rPr>
              <a:t>Summary:</a:t>
            </a:r>
          </a:p>
          <a:p>
            <a:r>
              <a:rPr lang="en-GB" sz="2400" spc="-60" dirty="0" smtClean="0">
                <a:solidFill>
                  <a:schemeClr val="tx1">
                    <a:lumMod val="85000"/>
                    <a:lumOff val="15000"/>
                  </a:schemeClr>
                </a:solidFill>
                <a:latin typeface="Helvetica Light"/>
                <a:cs typeface="Helvetica Light"/>
              </a:rPr>
              <a:t>BEHAVIORAL HEALTH PROVIDER NETWORKS</a:t>
            </a:r>
            <a:endParaRPr lang="en-GB" sz="2400" spc="-60" dirty="0">
              <a:solidFill>
                <a:schemeClr val="tx1">
                  <a:lumMod val="85000"/>
                  <a:lumOff val="15000"/>
                </a:schemeClr>
              </a:solidFill>
              <a:latin typeface="Helvetica Light"/>
              <a:cs typeface="Helvetica Light"/>
            </a:endParaRPr>
          </a:p>
          <a:p>
            <a:endParaRPr lang="en-GB" sz="2000" spc="-60" dirty="0" smtClean="0">
              <a:solidFill>
                <a:srgbClr val="FFCA09"/>
              </a:solidFill>
              <a:latin typeface="Helvetica Light"/>
              <a:cs typeface="Helvetica Light"/>
            </a:endParaRPr>
          </a:p>
        </p:txBody>
      </p:sp>
      <p:sp>
        <p:nvSpPr>
          <p:cNvPr id="7" name="Title 1"/>
          <p:cNvSpPr txBox="1">
            <a:spLocks/>
          </p:cNvSpPr>
          <p:nvPr/>
        </p:nvSpPr>
        <p:spPr>
          <a:xfrm>
            <a:off x="3047379" y="130629"/>
            <a:ext cx="5687763" cy="6791903"/>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2000" b="1" dirty="0" smtClean="0">
              <a:solidFill>
                <a:srgbClr val="000000"/>
              </a:solidFill>
              <a:latin typeface="Helvetica Light"/>
              <a:cs typeface="Helvetica Light"/>
            </a:endParaRPr>
          </a:p>
          <a:p>
            <a:endParaRPr lang="en-US" sz="2000" b="1" dirty="0">
              <a:solidFill>
                <a:srgbClr val="000000"/>
              </a:solidFill>
              <a:latin typeface="Helvetica Light"/>
              <a:cs typeface="Helvetica Light"/>
            </a:endParaRPr>
          </a:p>
          <a:p>
            <a:r>
              <a:rPr lang="en-US" sz="2000" b="1" spc="0" dirty="0" smtClean="0">
                <a:solidFill>
                  <a:srgbClr val="000000"/>
                </a:solidFill>
                <a:latin typeface="Helvetica Light"/>
                <a:cs typeface="Helvetica Light"/>
              </a:rPr>
              <a:t>With all the caveats about data quality and sample size;</a:t>
            </a:r>
          </a:p>
          <a:p>
            <a:endParaRPr lang="en-US" sz="2000" spc="0" dirty="0" smtClean="0">
              <a:solidFill>
                <a:srgbClr val="000000"/>
              </a:solidFill>
              <a:latin typeface="Helvetica Light"/>
              <a:cs typeface="Helvetica Light"/>
            </a:endParaRPr>
          </a:p>
          <a:p>
            <a:r>
              <a:rPr lang="en-US" sz="2000" spc="0" dirty="0" smtClean="0">
                <a:solidFill>
                  <a:schemeClr val="accent6"/>
                </a:solidFill>
                <a:latin typeface="Helvetica Light"/>
                <a:cs typeface="Helvetica Light"/>
              </a:rPr>
              <a:t>Out of pocket costs appear to be equal to physical health.</a:t>
            </a:r>
          </a:p>
          <a:p>
            <a:pPr marL="342900" indent="-342900">
              <a:buFont typeface="Arial"/>
              <a:buChar char="•"/>
            </a:pPr>
            <a:r>
              <a:rPr lang="en-US" sz="2000" spc="0" dirty="0" smtClean="0">
                <a:solidFill>
                  <a:srgbClr val="000000"/>
                </a:solidFill>
                <a:latin typeface="Helvetica Light"/>
                <a:cs typeface="Helvetica Light"/>
              </a:rPr>
              <a:t>Issues</a:t>
            </a:r>
            <a:endParaRPr lang="en-US" sz="2000" spc="0" dirty="0">
              <a:solidFill>
                <a:srgbClr val="000000"/>
              </a:solidFill>
              <a:latin typeface="Helvetica Light"/>
              <a:cs typeface="Helvetica Light"/>
            </a:endParaRPr>
          </a:p>
          <a:p>
            <a:pPr marL="742950" lvl="1" indent="-285750">
              <a:buFont typeface="Arial" panose="020B0604020202020204" pitchFamily="34" charset="0"/>
              <a:buChar char="•"/>
            </a:pPr>
            <a:r>
              <a:rPr lang="en-US" sz="2000" dirty="0" smtClean="0">
                <a:solidFill>
                  <a:srgbClr val="F79646"/>
                </a:solidFill>
                <a:latin typeface="Helvetica Light"/>
                <a:cs typeface="Helvetica Light"/>
              </a:rPr>
              <a:t>Is there behavioral health primary care?</a:t>
            </a:r>
            <a:endParaRPr lang="en-US" sz="2000" dirty="0">
              <a:solidFill>
                <a:srgbClr val="F79646"/>
              </a:solidFill>
              <a:latin typeface="Helvetica Light"/>
              <a:cs typeface="Helvetica Light"/>
            </a:endParaRPr>
          </a:p>
          <a:p>
            <a:pPr marL="742950" lvl="1" indent="-285750">
              <a:buFont typeface="Arial" panose="020B0604020202020204" pitchFamily="34" charset="0"/>
              <a:buChar char="•"/>
            </a:pPr>
            <a:r>
              <a:rPr lang="en-US" sz="2000" dirty="0" smtClean="0">
                <a:solidFill>
                  <a:srgbClr val="000000"/>
                </a:solidFill>
                <a:latin typeface="Helvetica Light"/>
                <a:cs typeface="Helvetica Light"/>
              </a:rPr>
              <a:t>Are there clinical preventive services that could be considered for first dollar coverage?</a:t>
            </a:r>
          </a:p>
          <a:p>
            <a:pPr marL="742950" lvl="1" indent="-285750">
              <a:buFont typeface="Arial" panose="020B0604020202020204" pitchFamily="34" charset="0"/>
              <a:buChar char="•"/>
            </a:pPr>
            <a:endParaRPr lang="en-US" sz="2000" dirty="0" smtClean="0">
              <a:solidFill>
                <a:srgbClr val="000000"/>
              </a:solidFill>
              <a:latin typeface="Helvetica Light"/>
              <a:cs typeface="Helvetica Light"/>
            </a:endParaRPr>
          </a:p>
          <a:p>
            <a:r>
              <a:rPr lang="en-US" sz="2000" spc="0" dirty="0" smtClean="0">
                <a:solidFill>
                  <a:srgbClr val="F79646"/>
                </a:solidFill>
                <a:latin typeface="Helvetica Light"/>
                <a:cs typeface="Helvetica Light"/>
              </a:rPr>
              <a:t>Robust networks are not a guarantee of access.</a:t>
            </a:r>
          </a:p>
          <a:p>
            <a:pPr marL="285750" indent="-285750">
              <a:buFont typeface="Arial" panose="020B0604020202020204" pitchFamily="34" charset="0"/>
              <a:buChar char="•"/>
            </a:pPr>
            <a:r>
              <a:rPr lang="en-US" sz="2000" spc="0" dirty="0" smtClean="0">
                <a:solidFill>
                  <a:srgbClr val="000000"/>
                </a:solidFill>
                <a:latin typeface="Helvetica Light"/>
                <a:cs typeface="Helvetica Light"/>
              </a:rPr>
              <a:t>Did not study demographics of access: time, distance, or income. </a:t>
            </a:r>
            <a:endParaRPr lang="en-US" sz="2000" spc="0" dirty="0">
              <a:solidFill>
                <a:srgbClr val="000000"/>
              </a:solidFill>
              <a:latin typeface="Helvetica Light"/>
              <a:cs typeface="Helvetica Light"/>
            </a:endParaRPr>
          </a:p>
          <a:p>
            <a:endParaRPr lang="en-US" sz="2000" dirty="0" smtClean="0">
              <a:solidFill>
                <a:srgbClr val="000000"/>
              </a:solidFill>
              <a:latin typeface="Helvetica Light"/>
              <a:cs typeface="Helvetica Light"/>
            </a:endParaRPr>
          </a:p>
        </p:txBody>
      </p:sp>
      <p:sp>
        <p:nvSpPr>
          <p:cNvPr id="8" name="TextBox 7"/>
          <p:cNvSpPr txBox="1"/>
          <p:nvPr/>
        </p:nvSpPr>
        <p:spPr>
          <a:xfrm>
            <a:off x="4815840" y="6553200"/>
            <a:ext cx="301686" cy="369332"/>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p14="http://schemas.microsoft.com/office/powerpoint/2010/main" val="1940154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noFill/>
            </a:endParaRPr>
          </a:p>
        </p:txBody>
      </p:sp>
      <p:sp>
        <p:nvSpPr>
          <p:cNvPr id="3" name="Title 1"/>
          <p:cNvSpPr txBox="1">
            <a:spLocks/>
          </p:cNvSpPr>
          <p:nvPr/>
        </p:nvSpPr>
        <p:spPr>
          <a:xfrm>
            <a:off x="532958" y="1621648"/>
            <a:ext cx="7608902" cy="4520745"/>
          </a:xfrm>
          <a:prstGeom prst="rect">
            <a:avLst/>
          </a:prstGeom>
        </p:spPr>
        <p:txBody>
          <a:bodyPr anchor="t" anchorCtr="0">
            <a:noAutofit/>
          </a:bodyPr>
          <a:lstStyle>
            <a:lvl1pPr algn="l" defTabSz="457200" rtl="0" eaLnBrk="1" latinLnBrk="0" hangingPunct="1">
              <a:lnSpc>
                <a:spcPct val="90000"/>
              </a:lnSpc>
              <a:spcBef>
                <a:spcPct val="0"/>
              </a:spcBef>
              <a:buNone/>
              <a:defRPr sz="6600" b="0" i="0" kern="1200" spc="-150" baseline="0">
                <a:solidFill>
                  <a:srgbClr val="FFFFFF"/>
                </a:solidFill>
                <a:latin typeface="Akkurat-Light"/>
                <a:ea typeface="+mj-ea"/>
                <a:cs typeface="Akkurat-Light"/>
              </a:defRPr>
            </a:lvl1pPr>
          </a:lstStyle>
          <a:p>
            <a:endParaRPr lang="en-US" sz="3600" dirty="0">
              <a:solidFill>
                <a:srgbClr val="FFCA09"/>
              </a:solidFill>
              <a:latin typeface="Helvetica Light"/>
              <a:cs typeface="Helvetica Light"/>
            </a:endParaRPr>
          </a:p>
        </p:txBody>
      </p:sp>
      <p:sp>
        <p:nvSpPr>
          <p:cNvPr id="13" name="TextBox 12"/>
          <p:cNvSpPr txBox="1"/>
          <p:nvPr/>
        </p:nvSpPr>
        <p:spPr>
          <a:xfrm>
            <a:off x="303627" y="6410099"/>
            <a:ext cx="2337291" cy="400110"/>
          </a:xfrm>
          <a:prstGeom prst="rect">
            <a:avLst/>
          </a:prstGeom>
          <a:noFill/>
        </p:spPr>
        <p:txBody>
          <a:bodyPr wrap="square" rtlCol="0" anchor="t" anchorCtr="0">
            <a:spAutoFit/>
          </a:bodyPr>
          <a:lstStyle/>
          <a:p>
            <a:r>
              <a:rPr lang="en-US" sz="1000" dirty="0" smtClean="0">
                <a:solidFill>
                  <a:schemeClr val="tx1">
                    <a:lumMod val="50000"/>
                    <a:lumOff val="50000"/>
                  </a:schemeClr>
                </a:solidFill>
                <a:latin typeface="Helvetica Light"/>
                <a:cs typeface="Helvetica Light"/>
              </a:rPr>
              <a:t>BEHAVIORAL </a:t>
            </a:r>
            <a:r>
              <a:rPr lang="en-US" sz="1000" dirty="0">
                <a:solidFill>
                  <a:schemeClr val="tx1">
                    <a:lumMod val="50000"/>
                    <a:lumOff val="50000"/>
                  </a:schemeClr>
                </a:solidFill>
                <a:latin typeface="Helvetica Light"/>
                <a:cs typeface="Helvetica Light"/>
              </a:rPr>
              <a:t>HEALTH BENEFIT AND PROVIDER  COMPARISONS</a:t>
            </a:r>
          </a:p>
        </p:txBody>
      </p:sp>
      <p:grpSp>
        <p:nvGrpSpPr>
          <p:cNvPr id="14" name="Group 13"/>
          <p:cNvGrpSpPr/>
          <p:nvPr/>
        </p:nvGrpSpPr>
        <p:grpSpPr>
          <a:xfrm>
            <a:off x="362868" y="28860"/>
            <a:ext cx="1832868" cy="605185"/>
            <a:chOff x="362868" y="0"/>
            <a:chExt cx="1832868" cy="605185"/>
          </a:xfrm>
        </p:grpSpPr>
        <p:sp>
          <p:nvSpPr>
            <p:cNvPr id="15" name="Rectangle 14"/>
            <p:cNvSpPr/>
            <p:nvPr/>
          </p:nvSpPr>
          <p:spPr>
            <a:xfrm>
              <a:off x="362868" y="0"/>
              <a:ext cx="1832868" cy="6051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29979" y="251021"/>
              <a:ext cx="1498648" cy="196599"/>
            </a:xfrm>
            <a:prstGeom prst="rect">
              <a:avLst/>
            </a:prstGeom>
          </p:spPr>
        </p:pic>
      </p:grpSp>
      <p:sp>
        <p:nvSpPr>
          <p:cNvPr id="11" name="Text Box 1"/>
          <p:cNvSpPr txBox="1"/>
          <p:nvPr/>
        </p:nvSpPr>
        <p:spPr>
          <a:xfrm>
            <a:off x="4198463" y="5991412"/>
            <a:ext cx="4691531" cy="776942"/>
          </a:xfrm>
          <a:prstGeom prst="rect">
            <a:avLst/>
          </a:prstGeom>
          <a:ln/>
          <a:extLst>
            <a:ext uri="{C572A759-6A51-4108-AA02-DFA0A04FC94B}">
              <ma14:wrappingTextBoxFlag xmlns="" xmlns:ma14="http://schemas.microsoft.com/office/mac/drawingml/2011/main"/>
            </a:ext>
          </a:extLst>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0000"/>
              </a:lnSpc>
              <a:spcBef>
                <a:spcPts val="0"/>
              </a:spcBef>
              <a:spcAft>
                <a:spcPts val="0"/>
              </a:spcAft>
            </a:pPr>
            <a:r>
              <a:rPr lang="en-US" sz="700" b="1" dirty="0">
                <a:solidFill>
                  <a:srgbClr val="9BBB59"/>
                </a:solidFill>
                <a:effectLst/>
                <a:latin typeface="Helvetica Light"/>
                <a:ea typeface="ＭＳ 明朝"/>
                <a:cs typeface="Times New Roman"/>
              </a:rPr>
              <a:t>&gt; MORE PSYCHIATRISTS THAN ONCOLOGISTS</a:t>
            </a:r>
            <a:endParaRPr lang="en-US" sz="700" dirty="0">
              <a:effectLst/>
              <a:latin typeface="Helvetica Light"/>
              <a:ea typeface="ＭＳ 明朝"/>
              <a:cs typeface="Times New Roman"/>
            </a:endParaRPr>
          </a:p>
          <a:p>
            <a:pPr marL="0" marR="0">
              <a:lnSpc>
                <a:spcPct val="110000"/>
              </a:lnSpc>
              <a:spcBef>
                <a:spcPts val="0"/>
              </a:spcBef>
              <a:spcAft>
                <a:spcPts val="0"/>
              </a:spcAft>
            </a:pPr>
            <a:r>
              <a:rPr lang="en-US" sz="700" b="1" dirty="0">
                <a:solidFill>
                  <a:srgbClr val="4F81BD"/>
                </a:solidFill>
                <a:effectLst/>
                <a:latin typeface="Helvetica Light"/>
                <a:ea typeface="ＭＳ 明朝"/>
                <a:cs typeface="Times New Roman"/>
              </a:rPr>
              <a:t>= </a:t>
            </a:r>
            <a:r>
              <a:rPr lang="en-US" sz="700" b="1" dirty="0" smtClean="0">
                <a:solidFill>
                  <a:srgbClr val="4F81BD"/>
                </a:solidFill>
                <a:effectLst/>
                <a:latin typeface="Helvetica Light"/>
                <a:ea typeface="ＭＳ 明朝"/>
                <a:cs typeface="Times New Roman"/>
              </a:rPr>
              <a:t>BEHAVIORAL HEALTH </a:t>
            </a:r>
            <a:r>
              <a:rPr lang="en-US" sz="700" b="1" dirty="0">
                <a:solidFill>
                  <a:srgbClr val="4F81BD"/>
                </a:solidFill>
                <a:effectLst/>
                <a:latin typeface="Helvetica Light"/>
                <a:ea typeface="ＭＳ 明朝"/>
                <a:cs typeface="Times New Roman"/>
              </a:rPr>
              <a:t>AND PHYSICAL HEALTH COST-SHARING IS THE SAME</a:t>
            </a:r>
            <a:endParaRPr lang="en-US" sz="700" dirty="0">
              <a:effectLst/>
              <a:latin typeface="Helvetica Light"/>
              <a:ea typeface="ＭＳ 明朝"/>
              <a:cs typeface="Times New Roman"/>
            </a:endParaRPr>
          </a:p>
          <a:p>
            <a:pPr marL="0" marR="0">
              <a:lnSpc>
                <a:spcPct val="110000"/>
              </a:lnSpc>
              <a:spcBef>
                <a:spcPts val="0"/>
              </a:spcBef>
              <a:spcAft>
                <a:spcPts val="0"/>
              </a:spcAft>
            </a:pPr>
            <a:r>
              <a:rPr lang="en-US" sz="700" b="1" dirty="0">
                <a:solidFill>
                  <a:srgbClr val="C0504D"/>
                </a:solidFill>
                <a:effectLst/>
                <a:latin typeface="Helvetica Light"/>
                <a:ea typeface="ＭＳ 明朝"/>
                <a:cs typeface="Times New Roman"/>
              </a:rPr>
              <a:t>&lt; LESS PSYCHIATRISTS THAN </a:t>
            </a:r>
            <a:r>
              <a:rPr lang="en-US" sz="700" b="1" dirty="0" smtClean="0">
                <a:solidFill>
                  <a:srgbClr val="C0504D"/>
                </a:solidFill>
                <a:effectLst/>
                <a:latin typeface="Helvetica Light"/>
                <a:ea typeface="ＭＳ 明朝"/>
                <a:cs typeface="Times New Roman"/>
              </a:rPr>
              <a:t>ONCOLOGISTS</a:t>
            </a:r>
          </a:p>
          <a:p>
            <a:pPr marL="0" marR="0">
              <a:lnSpc>
                <a:spcPct val="110000"/>
              </a:lnSpc>
              <a:spcBef>
                <a:spcPts val="0"/>
              </a:spcBef>
              <a:spcAft>
                <a:spcPts val="0"/>
              </a:spcAft>
            </a:pPr>
            <a:r>
              <a:rPr lang="en-US" sz="700" b="1" dirty="0" smtClean="0">
                <a:solidFill>
                  <a:schemeClr val="tx1"/>
                </a:solidFill>
                <a:latin typeface="Helvetica Light"/>
                <a:ea typeface="ＭＳ 明朝"/>
                <a:cs typeface="Times New Roman"/>
              </a:rPr>
              <a:t>X NO INFORMATION</a:t>
            </a:r>
            <a:endParaRPr lang="en-US" sz="700" b="1" dirty="0" smtClean="0">
              <a:solidFill>
                <a:schemeClr val="tx1"/>
              </a:solidFill>
              <a:effectLst/>
              <a:latin typeface="Helvetica Light"/>
              <a:ea typeface="ＭＳ 明朝"/>
              <a:cs typeface="Times New Roman"/>
            </a:endParaRPr>
          </a:p>
          <a:p>
            <a:pPr>
              <a:lnSpc>
                <a:spcPct val="110000"/>
              </a:lnSpc>
            </a:pPr>
            <a:r>
              <a:rPr lang="en-US" sz="700" b="1" dirty="0" smtClean="0">
                <a:solidFill>
                  <a:schemeClr val="tx1"/>
                </a:solidFill>
                <a:latin typeface="Helvetica Light"/>
                <a:ea typeface="ＭＳ 明朝"/>
                <a:cs typeface="Times New Roman"/>
              </a:rPr>
              <a:t>* </a:t>
            </a:r>
            <a:r>
              <a:rPr lang="en-US" sz="700" dirty="0" smtClean="0">
                <a:latin typeface="Helvetica Light"/>
              </a:rPr>
              <a:t>THESE NUMBERS DO NOT TAKE INTO ACCOUNT PROVIDERS LISTED AT MULTIPLE LOCATIONS. MAY OR MAY NOT INCLUDE PSYCHIATRISTS.</a:t>
            </a:r>
            <a:endParaRPr lang="en-US" sz="700" dirty="0">
              <a:solidFill>
                <a:schemeClr val="tx1"/>
              </a:solidFill>
              <a:effectLst/>
              <a:latin typeface="Helvetica Light"/>
              <a:ea typeface="ＭＳ 明朝"/>
              <a:cs typeface="Times New Roman"/>
            </a:endParaRPr>
          </a:p>
        </p:txBody>
      </p:sp>
      <p:sp>
        <p:nvSpPr>
          <p:cNvPr id="2" name="TextBox 1"/>
          <p:cNvSpPr txBox="1"/>
          <p:nvPr/>
        </p:nvSpPr>
        <p:spPr>
          <a:xfrm>
            <a:off x="2236844" y="0"/>
            <a:ext cx="6393043" cy="646331"/>
          </a:xfrm>
          <a:prstGeom prst="rect">
            <a:avLst/>
          </a:prstGeom>
          <a:noFill/>
        </p:spPr>
        <p:txBody>
          <a:bodyPr wrap="square" rtlCol="0">
            <a:spAutoFit/>
          </a:bodyPr>
          <a:lstStyle/>
          <a:p>
            <a:pPr algn="ctr"/>
            <a:r>
              <a:rPr lang="en-US" dirty="0" smtClean="0"/>
              <a:t>COMPARING BEHAVIORAL AND PHYSICAL HEALTH BENEFITS AND PROVIDER </a:t>
            </a:r>
            <a:r>
              <a:rPr lang="en-US" dirty="0" smtClean="0">
                <a:solidFill>
                  <a:srgbClr val="000000"/>
                </a:solidFill>
              </a:rPr>
              <a:t>NETWORKS</a:t>
            </a:r>
            <a:endParaRPr lang="en-US" dirty="0">
              <a:solidFill>
                <a:srgbClr val="000000"/>
              </a:solidFill>
            </a:endParaRPr>
          </a:p>
        </p:txBody>
      </p:sp>
      <p:pic>
        <p:nvPicPr>
          <p:cNvPr id="18" name="Picture 17"/>
          <p:cNvPicPr>
            <a:picLocks noChangeAspect="1"/>
          </p:cNvPicPr>
          <p:nvPr/>
        </p:nvPicPr>
        <p:blipFill>
          <a:blip r:embed="rId4"/>
          <a:stretch>
            <a:fillRect/>
          </a:stretch>
        </p:blipFill>
        <p:spPr>
          <a:xfrm>
            <a:off x="0" y="486174"/>
            <a:ext cx="9144985" cy="5710015"/>
          </a:xfrm>
          <a:prstGeom prst="rect">
            <a:avLst/>
          </a:prstGeom>
        </p:spPr>
      </p:pic>
    </p:spTree>
    <p:extLst>
      <p:ext uri="{BB962C8B-B14F-4D97-AF65-F5344CB8AC3E}">
        <p14:creationId xmlns:p14="http://schemas.microsoft.com/office/powerpoint/2010/main" val="2805751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ASIC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RANGE INFO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GREY INFO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RANGE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RED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ORANGE DIV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3683</TotalTime>
  <Words>2517</Words>
  <Application>Microsoft Office PowerPoint</Application>
  <PresentationFormat>On-screen Show (4:3)</PresentationFormat>
  <Paragraphs>487</Paragraphs>
  <Slides>34</Slides>
  <Notes>10</Notes>
  <HiddenSlides>0</HiddenSlides>
  <MMClips>0</MMClips>
  <ScaleCrop>false</ScaleCrop>
  <HeadingPairs>
    <vt:vector size="4" baseType="variant">
      <vt:variant>
        <vt:lpstr>Theme</vt:lpstr>
      </vt:variant>
      <vt:variant>
        <vt:i4>7</vt:i4>
      </vt:variant>
      <vt:variant>
        <vt:lpstr>Slide Titles</vt:lpstr>
      </vt:variant>
      <vt:variant>
        <vt:i4>34</vt:i4>
      </vt:variant>
    </vt:vector>
  </HeadingPairs>
  <TitlesOfParts>
    <vt:vector size="41" baseType="lpstr">
      <vt:lpstr>HOME</vt:lpstr>
      <vt:lpstr>BASIC SLIDE</vt:lpstr>
      <vt:lpstr>ORANGE INFO SLIDE</vt:lpstr>
      <vt:lpstr>GREY INFO SLIDE</vt:lpstr>
      <vt:lpstr>ORANGE DIVIDER</vt:lpstr>
      <vt:lpstr>RED DIVIDER</vt:lpstr>
      <vt:lpstr>1_ORANGE DIVIDER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Trent White</dc:creator>
  <cp:lastModifiedBy>Debbie Plotnick</cp:lastModifiedBy>
  <cp:revision>234</cp:revision>
  <cp:lastPrinted>2014-09-08T18:50:46Z</cp:lastPrinted>
  <dcterms:created xsi:type="dcterms:W3CDTF">2014-08-01T18:10:24Z</dcterms:created>
  <dcterms:modified xsi:type="dcterms:W3CDTF">2014-09-09T19:20:43Z</dcterms:modified>
</cp:coreProperties>
</file>