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312" r:id="rId3"/>
    <p:sldId id="311" r:id="rId4"/>
    <p:sldId id="304" r:id="rId5"/>
    <p:sldId id="294" r:id="rId6"/>
    <p:sldId id="295" r:id="rId7"/>
    <p:sldId id="296" r:id="rId8"/>
    <p:sldId id="309" r:id="rId9"/>
    <p:sldId id="308" r:id="rId10"/>
    <p:sldId id="306" r:id="rId11"/>
    <p:sldId id="307" r:id="rId12"/>
    <p:sldId id="320" r:id="rId13"/>
    <p:sldId id="264" r:id="rId14"/>
    <p:sldId id="266" r:id="rId15"/>
    <p:sldId id="265" r:id="rId16"/>
    <p:sldId id="316" r:id="rId17"/>
    <p:sldId id="310" r:id="rId18"/>
    <p:sldId id="313" r:id="rId19"/>
    <p:sldId id="314" r:id="rId20"/>
    <p:sldId id="305" r:id="rId21"/>
    <p:sldId id="303" r:id="rId22"/>
    <p:sldId id="319" r:id="rId23"/>
    <p:sldId id="317" r:id="rId24"/>
    <p:sldId id="298" r:id="rId25"/>
    <p:sldId id="315" r:id="rId26"/>
    <p:sldId id="299" r:id="rId27"/>
    <p:sldId id="300" r:id="rId28"/>
    <p:sldId id="301" r:id="rId29"/>
    <p:sldId id="302" r:id="rId30"/>
    <p:sldId id="318" r:id="rId31"/>
    <p:sldId id="297" r:id="rId32"/>
    <p:sldId id="285" r:id="rId33"/>
    <p:sldId id="283" r:id="rId34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1008">
          <p15:clr>
            <a:srgbClr val="A4A3A4"/>
          </p15:clr>
        </p15:guide>
        <p15:guide id="2" pos="192">
          <p15:clr>
            <a:srgbClr val="A4A3A4"/>
          </p15:clr>
        </p15:guide>
        <p15:guide id="3" pos="55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745" autoAdjust="0"/>
  </p:normalViewPr>
  <p:slideViewPr>
    <p:cSldViewPr>
      <p:cViewPr>
        <p:scale>
          <a:sx n="75" d="100"/>
          <a:sy n="75" d="100"/>
        </p:scale>
        <p:origin x="-1710" y="-354"/>
      </p:cViewPr>
      <p:guideLst>
        <p:guide orient="horz" pos="1008"/>
        <p:guide pos="192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Important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Fed Adv/ Policy Leadership</c:v>
                </c:pt>
                <c:pt idx="1">
                  <c:v>Pub Ed Print and Online Materials</c:v>
                </c:pt>
                <c:pt idx="2">
                  <c:v>FR - Partnering on Grants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77</c:v>
                </c:pt>
                <c:pt idx="1">
                  <c:v>60</c:v>
                </c:pt>
                <c:pt idx="2">
                  <c:v>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Somewhat/Not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Fed Adv/ Policy Leadership</c:v>
                </c:pt>
                <c:pt idx="1">
                  <c:v>Pub Ed Print and Online Materials</c:v>
                </c:pt>
                <c:pt idx="2">
                  <c:v>FR - Partnering on Grants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</c:v>
                </c:pt>
                <c:pt idx="1">
                  <c:v>26</c:v>
                </c:pt>
                <c:pt idx="2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5223808"/>
        <c:axId val="185225600"/>
      </c:barChart>
      <c:catAx>
        <c:axId val="1852238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3">
                    <a:lumMod val="50000"/>
                  </a:schemeClr>
                </a:solidFill>
              </a:defRPr>
            </a:pPr>
            <a:endParaRPr lang="en-US"/>
          </a:p>
        </c:txPr>
        <c:crossAx val="185225600"/>
        <c:crosses val="autoZero"/>
        <c:auto val="1"/>
        <c:lblAlgn val="ctr"/>
        <c:lblOffset val="100"/>
        <c:noMultiLvlLbl val="0"/>
      </c:catAx>
      <c:valAx>
        <c:axId val="185225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522380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 Budget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Income from Affiliates Dues</c:v>
                </c:pt>
                <c:pt idx="1">
                  <c:v>Contracts w Affiliates (RPC &amp; Nav.)</c:v>
                </c:pt>
                <c:pt idx="2">
                  <c:v>Direct Payments for Affiliates (RPC, MH First Aid)</c:v>
                </c:pt>
              </c:strCache>
            </c:strRef>
          </c:cat>
          <c:val>
            <c:numRef>
              <c:f>Sheet1!$B$2:$B$4</c:f>
              <c:numCache>
                <c:formatCode>_("$"* #,##0_);_("$"* \(#,##0\);_("$"* "-"??_);_(@_)</c:formatCode>
                <c:ptCount val="3"/>
                <c:pt idx="0">
                  <c:v>315000</c:v>
                </c:pt>
                <c:pt idx="1">
                  <c:v>288913</c:v>
                </c:pt>
                <c:pt idx="2">
                  <c:v>90000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 YTD (July)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Income from Affiliates Dues</c:v>
                </c:pt>
                <c:pt idx="1">
                  <c:v>Contracts w Affiliates (RPC &amp; Nav.)</c:v>
                </c:pt>
                <c:pt idx="2">
                  <c:v>Direct Payments for Affiliates (RPC, MH First Aid)</c:v>
                </c:pt>
              </c:strCache>
            </c:strRef>
          </c:cat>
          <c:val>
            <c:numRef>
              <c:f>Sheet1!$C$2:$C$4</c:f>
              <c:numCache>
                <c:formatCode>_("$"* #,##0_);_("$"* \(#,##0\);_("$"* "-"??_);_(@_)</c:formatCode>
                <c:ptCount val="3"/>
                <c:pt idx="0">
                  <c:v>205603</c:v>
                </c:pt>
                <c:pt idx="1">
                  <c:v>282728</c:v>
                </c:pt>
                <c:pt idx="2">
                  <c:v>50000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6700928"/>
        <c:axId val="186702464"/>
      </c:barChart>
      <c:catAx>
        <c:axId val="1867009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86702464"/>
        <c:crosses val="autoZero"/>
        <c:auto val="1"/>
        <c:lblAlgn val="ctr"/>
        <c:lblOffset val="100"/>
        <c:noMultiLvlLbl val="0"/>
      </c:catAx>
      <c:valAx>
        <c:axId val="186702464"/>
        <c:scaling>
          <c:orientation val="minMax"/>
        </c:scaling>
        <c:delete val="1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86700928"/>
        <c:crosses val="autoZero"/>
        <c:crossBetween val="between"/>
      </c:valAx>
      <c:spPr>
        <a:solidFill>
          <a:srgbClr val="FFFF00"/>
        </a:solidFill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A2925-AA92-44B1-A332-45925EC11A7C}" type="doc">
      <dgm:prSet loTypeId="urn:microsoft.com/office/officeart/2005/8/layout/cycle8" loCatId="cycle" qsTypeId="urn:microsoft.com/office/officeart/2005/8/quickstyle/3d4" qsCatId="3D" csTypeId="urn:microsoft.com/office/officeart/2005/8/colors/colorful1" csCatId="colorful" phldr="1"/>
      <dgm:spPr/>
    </dgm:pt>
    <dgm:pt modelId="{F6CD6B62-10B5-4364-B3FF-577C362000B0}">
      <dgm:prSet phldrT="[Text]" custT="1"/>
      <dgm:spPr/>
      <dgm:t>
        <a:bodyPr/>
        <a:lstStyle/>
        <a:p>
          <a:r>
            <a:rPr lang="en-US" sz="2000" b="1" dirty="0"/>
            <a:t>Prevention</a:t>
          </a:r>
        </a:p>
      </dgm:t>
    </dgm:pt>
    <dgm:pt modelId="{ABEE33F2-8BB0-4BA7-B1D6-2C08D35B9168}" type="parTrans" cxnId="{9446D435-B388-4C40-BDF6-D87D66E72C09}">
      <dgm:prSet/>
      <dgm:spPr/>
      <dgm:t>
        <a:bodyPr/>
        <a:lstStyle/>
        <a:p>
          <a:endParaRPr lang="en-US"/>
        </a:p>
      </dgm:t>
    </dgm:pt>
    <dgm:pt modelId="{C2B68480-4EF3-4E6F-9594-1CDDA6077EC1}" type="sibTrans" cxnId="{9446D435-B388-4C40-BDF6-D87D66E72C09}">
      <dgm:prSet/>
      <dgm:spPr/>
      <dgm:t>
        <a:bodyPr/>
        <a:lstStyle/>
        <a:p>
          <a:endParaRPr lang="en-US"/>
        </a:p>
      </dgm:t>
    </dgm:pt>
    <dgm:pt modelId="{20174832-B93C-49B8-954B-CD422DD8E257}">
      <dgm:prSet phldrT="[Text]" custT="1"/>
      <dgm:spPr/>
      <dgm:t>
        <a:bodyPr/>
        <a:lstStyle/>
        <a:p>
          <a:r>
            <a:rPr lang="en-US" sz="2000" b="1" dirty="0"/>
            <a:t>Integrated Care and Treatment</a:t>
          </a:r>
        </a:p>
      </dgm:t>
    </dgm:pt>
    <dgm:pt modelId="{9823115E-ED5A-4586-95BE-3283574D4924}" type="parTrans" cxnId="{87E4CB69-DEAE-456B-9614-3A0114B1E394}">
      <dgm:prSet/>
      <dgm:spPr/>
      <dgm:t>
        <a:bodyPr/>
        <a:lstStyle/>
        <a:p>
          <a:endParaRPr lang="en-US"/>
        </a:p>
      </dgm:t>
    </dgm:pt>
    <dgm:pt modelId="{C9ACCDB1-A98C-4771-8423-8EBD7DC6A2DC}" type="sibTrans" cxnId="{87E4CB69-DEAE-456B-9614-3A0114B1E394}">
      <dgm:prSet/>
      <dgm:spPr/>
      <dgm:t>
        <a:bodyPr/>
        <a:lstStyle/>
        <a:p>
          <a:endParaRPr lang="en-US"/>
        </a:p>
      </dgm:t>
    </dgm:pt>
    <dgm:pt modelId="{5D4775F6-56AA-401C-9B1E-A60298D0A335}">
      <dgm:prSet phldrT="[Text]" custT="1"/>
      <dgm:spPr/>
      <dgm:t>
        <a:bodyPr/>
        <a:lstStyle/>
        <a:p>
          <a:r>
            <a:rPr lang="en-US" sz="2000" b="1" dirty="0"/>
            <a:t>Recovery</a:t>
          </a:r>
        </a:p>
      </dgm:t>
    </dgm:pt>
    <dgm:pt modelId="{00951CBE-E34A-4481-8B3D-036D259E9E1E}" type="parTrans" cxnId="{8E52471F-B52B-4F70-B287-6DE6D2720E9A}">
      <dgm:prSet/>
      <dgm:spPr/>
      <dgm:t>
        <a:bodyPr/>
        <a:lstStyle/>
        <a:p>
          <a:endParaRPr lang="en-US"/>
        </a:p>
      </dgm:t>
    </dgm:pt>
    <dgm:pt modelId="{6C78DA33-0061-4153-8E02-D7B8D4AC2018}" type="sibTrans" cxnId="{8E52471F-B52B-4F70-B287-6DE6D2720E9A}">
      <dgm:prSet/>
      <dgm:spPr/>
      <dgm:t>
        <a:bodyPr/>
        <a:lstStyle/>
        <a:p>
          <a:endParaRPr lang="en-US"/>
        </a:p>
      </dgm:t>
    </dgm:pt>
    <dgm:pt modelId="{A7A68D96-0150-49B0-B679-59B1BFBC5D87}">
      <dgm:prSet custT="1"/>
      <dgm:spPr/>
      <dgm:t>
        <a:bodyPr/>
        <a:lstStyle/>
        <a:p>
          <a:r>
            <a:rPr lang="en-US" sz="2000" b="1" dirty="0"/>
            <a:t>Early Identification and Intervention</a:t>
          </a:r>
        </a:p>
      </dgm:t>
    </dgm:pt>
    <dgm:pt modelId="{46C32C7A-FC1D-4373-BF1C-00CB9885A336}" type="parTrans" cxnId="{9F46BC8A-96A1-40DD-9921-964D11064D9B}">
      <dgm:prSet/>
      <dgm:spPr/>
      <dgm:t>
        <a:bodyPr/>
        <a:lstStyle/>
        <a:p>
          <a:endParaRPr lang="en-US"/>
        </a:p>
      </dgm:t>
    </dgm:pt>
    <dgm:pt modelId="{4E638D10-03A1-4890-8399-B3FEB9BA7230}" type="sibTrans" cxnId="{9F46BC8A-96A1-40DD-9921-964D11064D9B}">
      <dgm:prSet/>
      <dgm:spPr/>
      <dgm:t>
        <a:bodyPr/>
        <a:lstStyle/>
        <a:p>
          <a:endParaRPr lang="en-US"/>
        </a:p>
      </dgm:t>
    </dgm:pt>
    <dgm:pt modelId="{D8345349-527D-477D-BCBC-796C381DA656}" type="pres">
      <dgm:prSet presAssocID="{CECA2925-AA92-44B1-A332-45925EC11A7C}" presName="compositeShape" presStyleCnt="0">
        <dgm:presLayoutVars>
          <dgm:chMax val="7"/>
          <dgm:dir/>
          <dgm:resizeHandles val="exact"/>
        </dgm:presLayoutVars>
      </dgm:prSet>
      <dgm:spPr/>
    </dgm:pt>
    <dgm:pt modelId="{94371979-0D77-4808-A7D5-53E8C55DDAAC}" type="pres">
      <dgm:prSet presAssocID="{CECA2925-AA92-44B1-A332-45925EC11A7C}" presName="wedge1" presStyleLbl="node1" presStyleIdx="0" presStyleCnt="4"/>
      <dgm:spPr/>
      <dgm:t>
        <a:bodyPr/>
        <a:lstStyle/>
        <a:p>
          <a:endParaRPr lang="en-US"/>
        </a:p>
      </dgm:t>
    </dgm:pt>
    <dgm:pt modelId="{8D734C8E-879C-4677-BCD4-03613AA320CA}" type="pres">
      <dgm:prSet presAssocID="{CECA2925-AA92-44B1-A332-45925EC11A7C}" presName="dummy1a" presStyleCnt="0"/>
      <dgm:spPr/>
    </dgm:pt>
    <dgm:pt modelId="{17306B21-FB5D-4D39-9E8C-7FF72DA00954}" type="pres">
      <dgm:prSet presAssocID="{CECA2925-AA92-44B1-A332-45925EC11A7C}" presName="dummy1b" presStyleCnt="0"/>
      <dgm:spPr/>
    </dgm:pt>
    <dgm:pt modelId="{33BFCF7E-A0F2-4084-8405-F1E5E71959EA}" type="pres">
      <dgm:prSet presAssocID="{CECA2925-AA92-44B1-A332-45925EC11A7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C212D-5CFE-46E2-A52B-FEAB7D521060}" type="pres">
      <dgm:prSet presAssocID="{CECA2925-AA92-44B1-A332-45925EC11A7C}" presName="wedge2" presStyleLbl="node1" presStyleIdx="1" presStyleCnt="4"/>
      <dgm:spPr/>
      <dgm:t>
        <a:bodyPr/>
        <a:lstStyle/>
        <a:p>
          <a:endParaRPr lang="en-US"/>
        </a:p>
      </dgm:t>
    </dgm:pt>
    <dgm:pt modelId="{D81F1CD7-232B-43AA-8CDC-62C57158C850}" type="pres">
      <dgm:prSet presAssocID="{CECA2925-AA92-44B1-A332-45925EC11A7C}" presName="dummy2a" presStyleCnt="0"/>
      <dgm:spPr/>
    </dgm:pt>
    <dgm:pt modelId="{9E384666-3BD3-4943-A26C-C38139BBB626}" type="pres">
      <dgm:prSet presAssocID="{CECA2925-AA92-44B1-A332-45925EC11A7C}" presName="dummy2b" presStyleCnt="0"/>
      <dgm:spPr/>
    </dgm:pt>
    <dgm:pt modelId="{E6D62821-9A0F-4DF6-B8B1-E9F8D0B5890D}" type="pres">
      <dgm:prSet presAssocID="{CECA2925-AA92-44B1-A332-45925EC11A7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38FE0-3097-4D29-A654-BB043DF2DF44}" type="pres">
      <dgm:prSet presAssocID="{CECA2925-AA92-44B1-A332-45925EC11A7C}" presName="wedge3" presStyleLbl="node1" presStyleIdx="2" presStyleCnt="4"/>
      <dgm:spPr/>
      <dgm:t>
        <a:bodyPr/>
        <a:lstStyle/>
        <a:p>
          <a:endParaRPr lang="en-US"/>
        </a:p>
      </dgm:t>
    </dgm:pt>
    <dgm:pt modelId="{89588E51-8D0F-4700-8989-CEF2C4742435}" type="pres">
      <dgm:prSet presAssocID="{CECA2925-AA92-44B1-A332-45925EC11A7C}" presName="dummy3a" presStyleCnt="0"/>
      <dgm:spPr/>
    </dgm:pt>
    <dgm:pt modelId="{CF5B58FA-55A5-4427-B1A3-2997DC55DC66}" type="pres">
      <dgm:prSet presAssocID="{CECA2925-AA92-44B1-A332-45925EC11A7C}" presName="dummy3b" presStyleCnt="0"/>
      <dgm:spPr/>
    </dgm:pt>
    <dgm:pt modelId="{8DC561BF-16FF-4357-8A59-5430C6FD6F3F}" type="pres">
      <dgm:prSet presAssocID="{CECA2925-AA92-44B1-A332-45925EC11A7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68377-5B49-49B3-A882-968D271C5CA9}" type="pres">
      <dgm:prSet presAssocID="{CECA2925-AA92-44B1-A332-45925EC11A7C}" presName="wedge4" presStyleLbl="node1" presStyleIdx="3" presStyleCnt="4"/>
      <dgm:spPr/>
      <dgm:t>
        <a:bodyPr/>
        <a:lstStyle/>
        <a:p>
          <a:endParaRPr lang="en-US"/>
        </a:p>
      </dgm:t>
    </dgm:pt>
    <dgm:pt modelId="{79FCAA8F-799A-4009-B3CF-A19E2FF01EA9}" type="pres">
      <dgm:prSet presAssocID="{CECA2925-AA92-44B1-A332-45925EC11A7C}" presName="dummy4a" presStyleCnt="0"/>
      <dgm:spPr/>
    </dgm:pt>
    <dgm:pt modelId="{D78D43C5-10D2-47C5-830A-7C0F8BA9D840}" type="pres">
      <dgm:prSet presAssocID="{CECA2925-AA92-44B1-A332-45925EC11A7C}" presName="dummy4b" presStyleCnt="0"/>
      <dgm:spPr/>
    </dgm:pt>
    <dgm:pt modelId="{2CE47146-E026-431E-8B12-CA0C8CEA5C70}" type="pres">
      <dgm:prSet presAssocID="{CECA2925-AA92-44B1-A332-45925EC11A7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0FD34-D14F-42D8-A2BF-F19FC44DB192}" type="pres">
      <dgm:prSet presAssocID="{C2B68480-4EF3-4E6F-9594-1CDDA6077EC1}" presName="arrowWedge1" presStyleLbl="fgSibTrans2D1" presStyleIdx="0" presStyleCnt="4"/>
      <dgm:spPr/>
    </dgm:pt>
    <dgm:pt modelId="{5A0F9FF0-1062-4FC5-9C37-8D3AA71E0504}" type="pres">
      <dgm:prSet presAssocID="{4E638D10-03A1-4890-8399-B3FEB9BA7230}" presName="arrowWedge2" presStyleLbl="fgSibTrans2D1" presStyleIdx="1" presStyleCnt="4"/>
      <dgm:spPr/>
    </dgm:pt>
    <dgm:pt modelId="{94E7BD85-58F5-4F54-B43F-4315927CE078}" type="pres">
      <dgm:prSet presAssocID="{C9ACCDB1-A98C-4771-8423-8EBD7DC6A2DC}" presName="arrowWedge3" presStyleLbl="fgSibTrans2D1" presStyleIdx="2" presStyleCnt="4"/>
      <dgm:spPr/>
    </dgm:pt>
    <dgm:pt modelId="{6D19C2F6-FC8B-488E-B12C-27F1F6691EB8}" type="pres">
      <dgm:prSet presAssocID="{6C78DA33-0061-4153-8E02-D7B8D4AC2018}" presName="arrowWedge4" presStyleLbl="fgSibTrans2D1" presStyleIdx="3" presStyleCnt="4"/>
      <dgm:spPr/>
    </dgm:pt>
  </dgm:ptLst>
  <dgm:cxnLst>
    <dgm:cxn modelId="{E39A4FC6-979C-4482-BAAE-0CC80417C6C0}" type="presOf" srcId="{5D4775F6-56AA-401C-9B1E-A60298D0A335}" destId="{2CE47146-E026-431E-8B12-CA0C8CEA5C70}" srcOrd="1" destOrd="0" presId="urn:microsoft.com/office/officeart/2005/8/layout/cycle8"/>
    <dgm:cxn modelId="{A1FD4925-6620-4ECE-B6B4-C4A6042BBDD9}" type="presOf" srcId="{F6CD6B62-10B5-4364-B3FF-577C362000B0}" destId="{33BFCF7E-A0F2-4084-8405-F1E5E71959EA}" srcOrd="1" destOrd="0" presId="urn:microsoft.com/office/officeart/2005/8/layout/cycle8"/>
    <dgm:cxn modelId="{DAC2C54C-06C7-4EB4-8BCB-3295B43F9FB5}" type="presOf" srcId="{20174832-B93C-49B8-954B-CD422DD8E257}" destId="{43538FE0-3097-4D29-A654-BB043DF2DF44}" srcOrd="0" destOrd="0" presId="urn:microsoft.com/office/officeart/2005/8/layout/cycle8"/>
    <dgm:cxn modelId="{87E4CB69-DEAE-456B-9614-3A0114B1E394}" srcId="{CECA2925-AA92-44B1-A332-45925EC11A7C}" destId="{20174832-B93C-49B8-954B-CD422DD8E257}" srcOrd="2" destOrd="0" parTransId="{9823115E-ED5A-4586-95BE-3283574D4924}" sibTransId="{C9ACCDB1-A98C-4771-8423-8EBD7DC6A2DC}"/>
    <dgm:cxn modelId="{97FE9D52-D71D-486C-93C7-9D4A3B422934}" type="presOf" srcId="{20174832-B93C-49B8-954B-CD422DD8E257}" destId="{8DC561BF-16FF-4357-8A59-5430C6FD6F3F}" srcOrd="1" destOrd="0" presId="urn:microsoft.com/office/officeart/2005/8/layout/cycle8"/>
    <dgm:cxn modelId="{92EC8A4E-578A-495F-8C46-975A824B6125}" type="presOf" srcId="{5D4775F6-56AA-401C-9B1E-A60298D0A335}" destId="{86768377-5B49-49B3-A882-968D271C5CA9}" srcOrd="0" destOrd="0" presId="urn:microsoft.com/office/officeart/2005/8/layout/cycle8"/>
    <dgm:cxn modelId="{421B34EA-40B1-423D-9114-99F571C56CF5}" type="presOf" srcId="{F6CD6B62-10B5-4364-B3FF-577C362000B0}" destId="{94371979-0D77-4808-A7D5-53E8C55DDAAC}" srcOrd="0" destOrd="0" presId="urn:microsoft.com/office/officeart/2005/8/layout/cycle8"/>
    <dgm:cxn modelId="{9446D435-B388-4C40-BDF6-D87D66E72C09}" srcId="{CECA2925-AA92-44B1-A332-45925EC11A7C}" destId="{F6CD6B62-10B5-4364-B3FF-577C362000B0}" srcOrd="0" destOrd="0" parTransId="{ABEE33F2-8BB0-4BA7-B1D6-2C08D35B9168}" sibTransId="{C2B68480-4EF3-4E6F-9594-1CDDA6077EC1}"/>
    <dgm:cxn modelId="{9F46BC8A-96A1-40DD-9921-964D11064D9B}" srcId="{CECA2925-AA92-44B1-A332-45925EC11A7C}" destId="{A7A68D96-0150-49B0-B679-59B1BFBC5D87}" srcOrd="1" destOrd="0" parTransId="{46C32C7A-FC1D-4373-BF1C-00CB9885A336}" sibTransId="{4E638D10-03A1-4890-8399-B3FEB9BA7230}"/>
    <dgm:cxn modelId="{8E52471F-B52B-4F70-B287-6DE6D2720E9A}" srcId="{CECA2925-AA92-44B1-A332-45925EC11A7C}" destId="{5D4775F6-56AA-401C-9B1E-A60298D0A335}" srcOrd="3" destOrd="0" parTransId="{00951CBE-E34A-4481-8B3D-036D259E9E1E}" sibTransId="{6C78DA33-0061-4153-8E02-D7B8D4AC2018}"/>
    <dgm:cxn modelId="{ABF244E7-4375-40BB-85A5-090222C130BC}" type="presOf" srcId="{CECA2925-AA92-44B1-A332-45925EC11A7C}" destId="{D8345349-527D-477D-BCBC-796C381DA656}" srcOrd="0" destOrd="0" presId="urn:microsoft.com/office/officeart/2005/8/layout/cycle8"/>
    <dgm:cxn modelId="{BBE678FE-1883-432D-BD65-3EE17F500B9F}" type="presOf" srcId="{A7A68D96-0150-49B0-B679-59B1BFBC5D87}" destId="{E6D62821-9A0F-4DF6-B8B1-E9F8D0B5890D}" srcOrd="1" destOrd="0" presId="urn:microsoft.com/office/officeart/2005/8/layout/cycle8"/>
    <dgm:cxn modelId="{FBE1857C-5D75-4DDF-9F95-27AFC3B346FB}" type="presOf" srcId="{A7A68D96-0150-49B0-B679-59B1BFBC5D87}" destId="{2E1C212D-5CFE-46E2-A52B-FEAB7D521060}" srcOrd="0" destOrd="0" presId="urn:microsoft.com/office/officeart/2005/8/layout/cycle8"/>
    <dgm:cxn modelId="{41A27138-8E12-41BF-891A-BABF2F046288}" type="presParOf" srcId="{D8345349-527D-477D-BCBC-796C381DA656}" destId="{94371979-0D77-4808-A7D5-53E8C55DDAAC}" srcOrd="0" destOrd="0" presId="urn:microsoft.com/office/officeart/2005/8/layout/cycle8"/>
    <dgm:cxn modelId="{7C077BFA-38DA-4DA2-ADD1-CB110E220F33}" type="presParOf" srcId="{D8345349-527D-477D-BCBC-796C381DA656}" destId="{8D734C8E-879C-4677-BCD4-03613AA320CA}" srcOrd="1" destOrd="0" presId="urn:microsoft.com/office/officeart/2005/8/layout/cycle8"/>
    <dgm:cxn modelId="{AA633242-818F-4F68-A5C9-78217C0F7F03}" type="presParOf" srcId="{D8345349-527D-477D-BCBC-796C381DA656}" destId="{17306B21-FB5D-4D39-9E8C-7FF72DA00954}" srcOrd="2" destOrd="0" presId="urn:microsoft.com/office/officeart/2005/8/layout/cycle8"/>
    <dgm:cxn modelId="{4FB2A8B9-C980-4B3D-9E3C-17375B57C85A}" type="presParOf" srcId="{D8345349-527D-477D-BCBC-796C381DA656}" destId="{33BFCF7E-A0F2-4084-8405-F1E5E71959EA}" srcOrd="3" destOrd="0" presId="urn:microsoft.com/office/officeart/2005/8/layout/cycle8"/>
    <dgm:cxn modelId="{F816F5D7-D6D4-4A56-9820-AF08FA3C9D77}" type="presParOf" srcId="{D8345349-527D-477D-BCBC-796C381DA656}" destId="{2E1C212D-5CFE-46E2-A52B-FEAB7D521060}" srcOrd="4" destOrd="0" presId="urn:microsoft.com/office/officeart/2005/8/layout/cycle8"/>
    <dgm:cxn modelId="{FC019704-672F-4D76-B37C-09335496DA76}" type="presParOf" srcId="{D8345349-527D-477D-BCBC-796C381DA656}" destId="{D81F1CD7-232B-43AA-8CDC-62C57158C850}" srcOrd="5" destOrd="0" presId="urn:microsoft.com/office/officeart/2005/8/layout/cycle8"/>
    <dgm:cxn modelId="{3C2028B6-B6B8-4585-AF47-C4A1DA4DA3CF}" type="presParOf" srcId="{D8345349-527D-477D-BCBC-796C381DA656}" destId="{9E384666-3BD3-4943-A26C-C38139BBB626}" srcOrd="6" destOrd="0" presId="urn:microsoft.com/office/officeart/2005/8/layout/cycle8"/>
    <dgm:cxn modelId="{B5ACB8C5-443B-429E-99F0-177BC6BCE1D2}" type="presParOf" srcId="{D8345349-527D-477D-BCBC-796C381DA656}" destId="{E6D62821-9A0F-4DF6-B8B1-E9F8D0B5890D}" srcOrd="7" destOrd="0" presId="urn:microsoft.com/office/officeart/2005/8/layout/cycle8"/>
    <dgm:cxn modelId="{716BA939-FD3C-49F1-BDB6-E5EB0A4FDA6C}" type="presParOf" srcId="{D8345349-527D-477D-BCBC-796C381DA656}" destId="{43538FE0-3097-4D29-A654-BB043DF2DF44}" srcOrd="8" destOrd="0" presId="urn:microsoft.com/office/officeart/2005/8/layout/cycle8"/>
    <dgm:cxn modelId="{35AA39A7-6E63-4E84-96A1-1B50F8B23CA1}" type="presParOf" srcId="{D8345349-527D-477D-BCBC-796C381DA656}" destId="{89588E51-8D0F-4700-8989-CEF2C4742435}" srcOrd="9" destOrd="0" presId="urn:microsoft.com/office/officeart/2005/8/layout/cycle8"/>
    <dgm:cxn modelId="{DB680924-806C-48B3-A723-A6AAA3058BB8}" type="presParOf" srcId="{D8345349-527D-477D-BCBC-796C381DA656}" destId="{CF5B58FA-55A5-4427-B1A3-2997DC55DC66}" srcOrd="10" destOrd="0" presId="urn:microsoft.com/office/officeart/2005/8/layout/cycle8"/>
    <dgm:cxn modelId="{47374F18-F1F3-4993-B76C-BE196EFD7815}" type="presParOf" srcId="{D8345349-527D-477D-BCBC-796C381DA656}" destId="{8DC561BF-16FF-4357-8A59-5430C6FD6F3F}" srcOrd="11" destOrd="0" presId="urn:microsoft.com/office/officeart/2005/8/layout/cycle8"/>
    <dgm:cxn modelId="{713D36BF-51A3-4260-9C5E-A59072B56186}" type="presParOf" srcId="{D8345349-527D-477D-BCBC-796C381DA656}" destId="{86768377-5B49-49B3-A882-968D271C5CA9}" srcOrd="12" destOrd="0" presId="urn:microsoft.com/office/officeart/2005/8/layout/cycle8"/>
    <dgm:cxn modelId="{680781A8-2B27-472D-B7CE-2CEB120288A9}" type="presParOf" srcId="{D8345349-527D-477D-BCBC-796C381DA656}" destId="{79FCAA8F-799A-4009-B3CF-A19E2FF01EA9}" srcOrd="13" destOrd="0" presId="urn:microsoft.com/office/officeart/2005/8/layout/cycle8"/>
    <dgm:cxn modelId="{FC900A51-D5D2-4066-9594-EC35594D9E9D}" type="presParOf" srcId="{D8345349-527D-477D-BCBC-796C381DA656}" destId="{D78D43C5-10D2-47C5-830A-7C0F8BA9D840}" srcOrd="14" destOrd="0" presId="urn:microsoft.com/office/officeart/2005/8/layout/cycle8"/>
    <dgm:cxn modelId="{6BFFA4AC-7AFD-41C2-89B2-DC0BFB4C4071}" type="presParOf" srcId="{D8345349-527D-477D-BCBC-796C381DA656}" destId="{2CE47146-E026-431E-8B12-CA0C8CEA5C70}" srcOrd="15" destOrd="0" presId="urn:microsoft.com/office/officeart/2005/8/layout/cycle8"/>
    <dgm:cxn modelId="{C28FE661-A5F3-48D0-9537-6B24365881F4}" type="presParOf" srcId="{D8345349-527D-477D-BCBC-796C381DA656}" destId="{3B60FD34-D14F-42D8-A2BF-F19FC44DB192}" srcOrd="16" destOrd="0" presId="urn:microsoft.com/office/officeart/2005/8/layout/cycle8"/>
    <dgm:cxn modelId="{D361C0B9-88AC-4DA4-ABDC-4DF12E80F8A9}" type="presParOf" srcId="{D8345349-527D-477D-BCBC-796C381DA656}" destId="{5A0F9FF0-1062-4FC5-9C37-8D3AA71E0504}" srcOrd="17" destOrd="0" presId="urn:microsoft.com/office/officeart/2005/8/layout/cycle8"/>
    <dgm:cxn modelId="{DAE024B6-43FA-4745-AE18-436C25540218}" type="presParOf" srcId="{D8345349-527D-477D-BCBC-796C381DA656}" destId="{94E7BD85-58F5-4F54-B43F-4315927CE078}" srcOrd="18" destOrd="0" presId="urn:microsoft.com/office/officeart/2005/8/layout/cycle8"/>
    <dgm:cxn modelId="{E76111CC-5AAA-4862-9CB2-FC9021C51C5E}" type="presParOf" srcId="{D8345349-527D-477D-BCBC-796C381DA656}" destId="{6D19C2F6-FC8B-488E-B12C-27F1F6691EB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D91D4E-DD90-4ED4-9277-3F1876ABC1A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942C91-8ACA-4DD6-999B-7F850E1373FA}">
      <dgm:prSet phldrT="[Text]"/>
      <dgm:spPr/>
      <dgm:t>
        <a:bodyPr/>
        <a:lstStyle/>
        <a:p>
          <a:r>
            <a:rPr lang="en-US" dirty="0" smtClean="0"/>
            <a:t>Stage 2</a:t>
          </a:r>
          <a:endParaRPr lang="en-US" dirty="0"/>
        </a:p>
      </dgm:t>
    </dgm:pt>
    <dgm:pt modelId="{64EC1EA3-2810-4B4B-B0F3-BCFF9138891B}" type="parTrans" cxnId="{CE41B3BB-8953-495E-8CC7-CC608B3F2401}">
      <dgm:prSet/>
      <dgm:spPr/>
      <dgm:t>
        <a:bodyPr/>
        <a:lstStyle/>
        <a:p>
          <a:endParaRPr lang="en-US"/>
        </a:p>
      </dgm:t>
    </dgm:pt>
    <dgm:pt modelId="{BC6437EE-84BF-4EC2-BB43-2D90CD1D790C}" type="sibTrans" cxnId="{CE41B3BB-8953-495E-8CC7-CC608B3F2401}">
      <dgm:prSet/>
      <dgm:spPr/>
      <dgm:t>
        <a:bodyPr/>
        <a:lstStyle/>
        <a:p>
          <a:endParaRPr lang="en-US"/>
        </a:p>
      </dgm:t>
    </dgm:pt>
    <dgm:pt modelId="{135DB70A-4774-40B0-9FEB-428724162017}">
      <dgm:prSet phldrT="[Text]"/>
      <dgm:spPr/>
      <dgm:t>
        <a:bodyPr/>
        <a:lstStyle/>
        <a:p>
          <a:r>
            <a:rPr lang="en-US" dirty="0" smtClean="0"/>
            <a:t>Mild cognitive impairment; first overt signs of mild to moderate symptoms.</a:t>
          </a:r>
          <a:endParaRPr lang="en-US" dirty="0"/>
        </a:p>
      </dgm:t>
    </dgm:pt>
    <dgm:pt modelId="{544F328B-15E7-4DCA-A0C2-4A68D934DADE}" type="parTrans" cxnId="{5FC661A3-017E-4C1D-8105-FB49431DF325}">
      <dgm:prSet/>
      <dgm:spPr/>
      <dgm:t>
        <a:bodyPr/>
        <a:lstStyle/>
        <a:p>
          <a:endParaRPr lang="en-US"/>
        </a:p>
      </dgm:t>
    </dgm:pt>
    <dgm:pt modelId="{18BE0829-5A59-499E-A082-01586CA2515C}" type="sibTrans" cxnId="{5FC661A3-017E-4C1D-8105-FB49431DF325}">
      <dgm:prSet/>
      <dgm:spPr/>
      <dgm:t>
        <a:bodyPr/>
        <a:lstStyle/>
        <a:p>
          <a:endParaRPr lang="en-US"/>
        </a:p>
      </dgm:t>
    </dgm:pt>
    <dgm:pt modelId="{FF07B9FE-19F8-4D44-AA3F-6249B7D42C0C}">
      <dgm:prSet phldrT="[Text]"/>
      <dgm:spPr/>
      <dgm:t>
        <a:bodyPr/>
        <a:lstStyle/>
        <a:p>
          <a:r>
            <a:rPr lang="en-US" dirty="0" smtClean="0"/>
            <a:t>Stage 3</a:t>
          </a:r>
          <a:endParaRPr lang="en-US" dirty="0"/>
        </a:p>
      </dgm:t>
    </dgm:pt>
    <dgm:pt modelId="{EC133F15-3398-4F63-A91A-80C49D3C2DC0}" type="parTrans" cxnId="{7261418E-7A8E-4580-B650-A4117C4BFE75}">
      <dgm:prSet/>
      <dgm:spPr/>
      <dgm:t>
        <a:bodyPr/>
        <a:lstStyle/>
        <a:p>
          <a:endParaRPr lang="en-US"/>
        </a:p>
      </dgm:t>
    </dgm:pt>
    <dgm:pt modelId="{6D48BE5B-BEC0-440F-A1D7-224470604868}" type="sibTrans" cxnId="{7261418E-7A8E-4580-B650-A4117C4BFE75}">
      <dgm:prSet/>
      <dgm:spPr/>
      <dgm:t>
        <a:bodyPr/>
        <a:lstStyle/>
        <a:p>
          <a:endParaRPr lang="en-US"/>
        </a:p>
      </dgm:t>
    </dgm:pt>
    <dgm:pt modelId="{A2BC6C90-8E4D-4C6B-9624-B9CCB5E9DDC5}">
      <dgm:prSet phldrT="[Text]"/>
      <dgm:spPr/>
      <dgm:t>
        <a:bodyPr/>
        <a:lstStyle/>
        <a:p>
          <a:r>
            <a:rPr lang="en-US" dirty="0" smtClean="0"/>
            <a:t>Symptoms are severe, persistent, negatively impact overall health.</a:t>
          </a:r>
          <a:endParaRPr lang="en-US" dirty="0"/>
        </a:p>
      </dgm:t>
    </dgm:pt>
    <dgm:pt modelId="{4072B4E7-747E-419D-9833-C6A478F94FBF}" type="parTrans" cxnId="{9F1D88E4-C4BF-4EF0-AE72-621DF4024FEB}">
      <dgm:prSet/>
      <dgm:spPr/>
      <dgm:t>
        <a:bodyPr/>
        <a:lstStyle/>
        <a:p>
          <a:endParaRPr lang="en-US"/>
        </a:p>
      </dgm:t>
    </dgm:pt>
    <dgm:pt modelId="{4DC85C13-48D4-48A3-A935-545E3D4BEC02}" type="sibTrans" cxnId="{9F1D88E4-C4BF-4EF0-AE72-621DF4024FEB}">
      <dgm:prSet/>
      <dgm:spPr/>
      <dgm:t>
        <a:bodyPr/>
        <a:lstStyle/>
        <a:p>
          <a:endParaRPr lang="en-US"/>
        </a:p>
      </dgm:t>
    </dgm:pt>
    <dgm:pt modelId="{7BC25B97-5D9D-4A7E-B152-00622B39D7C1}">
      <dgm:prSet phldrT="[Text]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en-US" dirty="0" smtClean="0"/>
            <a:t>Stage 4</a:t>
          </a:r>
          <a:endParaRPr lang="en-US" dirty="0"/>
        </a:p>
      </dgm:t>
    </dgm:pt>
    <dgm:pt modelId="{0805275B-E137-4F64-BA22-58301026885C}" type="parTrans" cxnId="{F067296B-4E82-408B-9245-67D2D584D3C5}">
      <dgm:prSet/>
      <dgm:spPr/>
      <dgm:t>
        <a:bodyPr/>
        <a:lstStyle/>
        <a:p>
          <a:endParaRPr lang="en-US"/>
        </a:p>
      </dgm:t>
    </dgm:pt>
    <dgm:pt modelId="{7387F622-62FE-4F0C-9CA6-7558EA1AC42F}" type="sibTrans" cxnId="{F067296B-4E82-408B-9245-67D2D584D3C5}">
      <dgm:prSet/>
      <dgm:spPr/>
      <dgm:t>
        <a:bodyPr/>
        <a:lstStyle/>
        <a:p>
          <a:endParaRPr lang="en-US"/>
        </a:p>
      </dgm:t>
    </dgm:pt>
    <dgm:pt modelId="{BBDA8BC0-2152-4276-8062-127215709FA9}">
      <dgm:prSet phldrT="[Text]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“Imminent Danger to Self or Others.”</a:t>
          </a:r>
          <a:endParaRPr lang="en-US" b="1" dirty="0">
            <a:solidFill>
              <a:schemeClr val="bg1"/>
            </a:solidFill>
          </a:endParaRPr>
        </a:p>
      </dgm:t>
    </dgm:pt>
    <dgm:pt modelId="{A845B3A1-6721-4939-BDAE-A19F8C4CB3CC}" type="parTrans" cxnId="{CE3B3E10-7A91-4E12-96C7-F3131CC89884}">
      <dgm:prSet/>
      <dgm:spPr/>
      <dgm:t>
        <a:bodyPr/>
        <a:lstStyle/>
        <a:p>
          <a:endParaRPr lang="en-US"/>
        </a:p>
      </dgm:t>
    </dgm:pt>
    <dgm:pt modelId="{4BCFCD44-4430-4FC5-9025-99A31BA1B5AC}" type="sibTrans" cxnId="{CE3B3E10-7A91-4E12-96C7-F3131CC89884}">
      <dgm:prSet/>
      <dgm:spPr/>
      <dgm:t>
        <a:bodyPr/>
        <a:lstStyle/>
        <a:p>
          <a:endParaRPr lang="en-US"/>
        </a:p>
      </dgm:t>
    </dgm:pt>
    <dgm:pt modelId="{51BC5BD7-4BBE-46EE-AED9-AB4A50AECB4B}">
      <dgm:prSet phldrT="[Text]"/>
      <dgm:spPr/>
      <dgm:t>
        <a:bodyPr/>
        <a:lstStyle/>
        <a:p>
          <a:r>
            <a:rPr lang="en-US" dirty="0" smtClean="0"/>
            <a:t>Stage 1: Pre-symptomatic</a:t>
          </a:r>
          <a:endParaRPr lang="en-US" dirty="0"/>
        </a:p>
      </dgm:t>
    </dgm:pt>
    <dgm:pt modelId="{4B14FE72-34E2-493E-9C6C-6D217BABB96A}" type="parTrans" cxnId="{D4C462B3-BC35-43DE-8FAE-16742DCC26D5}">
      <dgm:prSet/>
      <dgm:spPr/>
      <dgm:t>
        <a:bodyPr/>
        <a:lstStyle/>
        <a:p>
          <a:endParaRPr lang="en-US"/>
        </a:p>
      </dgm:t>
    </dgm:pt>
    <dgm:pt modelId="{6E6012FC-4582-4F1F-91B0-A30122784E91}" type="sibTrans" cxnId="{D4C462B3-BC35-43DE-8FAE-16742DCC26D5}">
      <dgm:prSet/>
      <dgm:spPr/>
      <dgm:t>
        <a:bodyPr/>
        <a:lstStyle/>
        <a:p>
          <a:endParaRPr lang="en-US"/>
        </a:p>
      </dgm:t>
    </dgm:pt>
    <dgm:pt modelId="{2E88183A-A036-47D7-A491-947BFAFD8D80}" type="pres">
      <dgm:prSet presAssocID="{8ED91D4E-DD90-4ED4-9277-3F1876ABC1A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50993C6-797A-4086-99FA-9174489C78B7}" type="pres">
      <dgm:prSet presAssocID="{51BC5BD7-4BBE-46EE-AED9-AB4A50AECB4B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6310B-F434-4389-B277-F20C9219AAF6}" type="pres">
      <dgm:prSet presAssocID="{85942C91-8ACA-4DD6-999B-7F850E1373FA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EF7EB-15C6-401F-8994-6F0168CDB7D8}" type="pres">
      <dgm:prSet presAssocID="{85942C91-8ACA-4DD6-999B-7F850E1373FA}" presName="childText2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7539F-0E8B-4F6F-BFFB-3F45EF889749}" type="pres">
      <dgm:prSet presAssocID="{FF07B9FE-19F8-4D44-AA3F-6249B7D42C0C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C0E0E-7F92-4638-AA28-D5B2B40A14E2}" type="pres">
      <dgm:prSet presAssocID="{FF07B9FE-19F8-4D44-AA3F-6249B7D42C0C}" presName="childText3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C09F8-D2EC-4BE7-8FF5-00A688E628A1}" type="pres">
      <dgm:prSet presAssocID="{7BC25B97-5D9D-4A7E-B152-00622B39D7C1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BE0F1-A3C2-4E0A-9ED7-8366F8133E9B}" type="pres">
      <dgm:prSet presAssocID="{7BC25B97-5D9D-4A7E-B152-00622B39D7C1}" presName="childText4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C661A3-017E-4C1D-8105-FB49431DF325}" srcId="{85942C91-8ACA-4DD6-999B-7F850E1373FA}" destId="{135DB70A-4774-40B0-9FEB-428724162017}" srcOrd="0" destOrd="0" parTransId="{544F328B-15E7-4DCA-A0C2-4A68D934DADE}" sibTransId="{18BE0829-5A59-499E-A082-01586CA2515C}"/>
    <dgm:cxn modelId="{9F1D88E4-C4BF-4EF0-AE72-621DF4024FEB}" srcId="{FF07B9FE-19F8-4D44-AA3F-6249B7D42C0C}" destId="{A2BC6C90-8E4D-4C6B-9624-B9CCB5E9DDC5}" srcOrd="0" destOrd="0" parTransId="{4072B4E7-747E-419D-9833-C6A478F94FBF}" sibTransId="{4DC85C13-48D4-48A3-A935-545E3D4BEC02}"/>
    <dgm:cxn modelId="{7261418E-7A8E-4580-B650-A4117C4BFE75}" srcId="{8ED91D4E-DD90-4ED4-9277-3F1876ABC1AC}" destId="{FF07B9FE-19F8-4D44-AA3F-6249B7D42C0C}" srcOrd="2" destOrd="0" parTransId="{EC133F15-3398-4F63-A91A-80C49D3C2DC0}" sibTransId="{6D48BE5B-BEC0-440F-A1D7-224470604868}"/>
    <dgm:cxn modelId="{0352A92E-6E4D-4968-A1D2-61AE9432073A}" type="presOf" srcId="{A2BC6C90-8E4D-4C6B-9624-B9CCB5E9DDC5}" destId="{912C0E0E-7F92-4638-AA28-D5B2B40A14E2}" srcOrd="0" destOrd="0" presId="urn:microsoft.com/office/officeart/2009/3/layout/IncreasingArrowsProcess"/>
    <dgm:cxn modelId="{D4C462B3-BC35-43DE-8FAE-16742DCC26D5}" srcId="{8ED91D4E-DD90-4ED4-9277-3F1876ABC1AC}" destId="{51BC5BD7-4BBE-46EE-AED9-AB4A50AECB4B}" srcOrd="0" destOrd="0" parTransId="{4B14FE72-34E2-493E-9C6C-6D217BABB96A}" sibTransId="{6E6012FC-4582-4F1F-91B0-A30122784E91}"/>
    <dgm:cxn modelId="{F067296B-4E82-408B-9245-67D2D584D3C5}" srcId="{8ED91D4E-DD90-4ED4-9277-3F1876ABC1AC}" destId="{7BC25B97-5D9D-4A7E-B152-00622B39D7C1}" srcOrd="3" destOrd="0" parTransId="{0805275B-E137-4F64-BA22-58301026885C}" sibTransId="{7387F622-62FE-4F0C-9CA6-7558EA1AC42F}"/>
    <dgm:cxn modelId="{556B8ED8-0BF4-4D0B-AF80-E7139031EB5E}" type="presOf" srcId="{FF07B9FE-19F8-4D44-AA3F-6249B7D42C0C}" destId="{95B7539F-0E8B-4F6F-BFFB-3F45EF889749}" srcOrd="0" destOrd="0" presId="urn:microsoft.com/office/officeart/2009/3/layout/IncreasingArrowsProcess"/>
    <dgm:cxn modelId="{CE3B3E10-7A91-4E12-96C7-F3131CC89884}" srcId="{7BC25B97-5D9D-4A7E-B152-00622B39D7C1}" destId="{BBDA8BC0-2152-4276-8062-127215709FA9}" srcOrd="0" destOrd="0" parTransId="{A845B3A1-6721-4939-BDAE-A19F8C4CB3CC}" sibTransId="{4BCFCD44-4430-4FC5-9025-99A31BA1B5AC}"/>
    <dgm:cxn modelId="{CE41B3BB-8953-495E-8CC7-CC608B3F2401}" srcId="{8ED91D4E-DD90-4ED4-9277-3F1876ABC1AC}" destId="{85942C91-8ACA-4DD6-999B-7F850E1373FA}" srcOrd="1" destOrd="0" parTransId="{64EC1EA3-2810-4B4B-B0F3-BCFF9138891B}" sibTransId="{BC6437EE-84BF-4EC2-BB43-2D90CD1D790C}"/>
    <dgm:cxn modelId="{9B187E0E-506C-4A4E-9B88-7D400656B4D1}" type="presOf" srcId="{7BC25B97-5D9D-4A7E-B152-00622B39D7C1}" destId="{AD5C09F8-D2EC-4BE7-8FF5-00A688E628A1}" srcOrd="0" destOrd="0" presId="urn:microsoft.com/office/officeart/2009/3/layout/IncreasingArrowsProcess"/>
    <dgm:cxn modelId="{3D4B1969-4946-41B8-8B1A-752DD3DEB587}" type="presOf" srcId="{51BC5BD7-4BBE-46EE-AED9-AB4A50AECB4B}" destId="{150993C6-797A-4086-99FA-9174489C78B7}" srcOrd="0" destOrd="0" presId="urn:microsoft.com/office/officeart/2009/3/layout/IncreasingArrowsProcess"/>
    <dgm:cxn modelId="{99EC2838-9424-4B62-B316-65195F0EF7D8}" type="presOf" srcId="{85942C91-8ACA-4DD6-999B-7F850E1373FA}" destId="{91E6310B-F434-4389-B277-F20C9219AAF6}" srcOrd="0" destOrd="0" presId="urn:microsoft.com/office/officeart/2009/3/layout/IncreasingArrowsProcess"/>
    <dgm:cxn modelId="{A9730277-DA19-4E8E-8E58-61164228234A}" type="presOf" srcId="{135DB70A-4774-40B0-9FEB-428724162017}" destId="{698EF7EB-15C6-401F-8994-6F0168CDB7D8}" srcOrd="0" destOrd="0" presId="urn:microsoft.com/office/officeart/2009/3/layout/IncreasingArrowsProcess"/>
    <dgm:cxn modelId="{6E4979B7-65F8-4B6F-933F-64BA101F5F5D}" type="presOf" srcId="{8ED91D4E-DD90-4ED4-9277-3F1876ABC1AC}" destId="{2E88183A-A036-47D7-A491-947BFAFD8D80}" srcOrd="0" destOrd="0" presId="urn:microsoft.com/office/officeart/2009/3/layout/IncreasingArrowsProcess"/>
    <dgm:cxn modelId="{F4C46F63-78EA-4F31-89F1-A23AAE66E97B}" type="presOf" srcId="{BBDA8BC0-2152-4276-8062-127215709FA9}" destId="{DDBBE0F1-A3C2-4E0A-9ED7-8366F8133E9B}" srcOrd="0" destOrd="0" presId="urn:microsoft.com/office/officeart/2009/3/layout/IncreasingArrowsProcess"/>
    <dgm:cxn modelId="{41884A8F-0624-49B8-96BD-4968CD4F9C10}" type="presParOf" srcId="{2E88183A-A036-47D7-A491-947BFAFD8D80}" destId="{150993C6-797A-4086-99FA-9174489C78B7}" srcOrd="0" destOrd="0" presId="urn:microsoft.com/office/officeart/2009/3/layout/IncreasingArrowsProcess"/>
    <dgm:cxn modelId="{B8403F38-1E3E-44FF-BE81-2CE29A8A4702}" type="presParOf" srcId="{2E88183A-A036-47D7-A491-947BFAFD8D80}" destId="{91E6310B-F434-4389-B277-F20C9219AAF6}" srcOrd="1" destOrd="0" presId="urn:microsoft.com/office/officeart/2009/3/layout/IncreasingArrowsProcess"/>
    <dgm:cxn modelId="{84B8D953-8E24-4263-9941-557A56A04F81}" type="presParOf" srcId="{2E88183A-A036-47D7-A491-947BFAFD8D80}" destId="{698EF7EB-15C6-401F-8994-6F0168CDB7D8}" srcOrd="2" destOrd="0" presId="urn:microsoft.com/office/officeart/2009/3/layout/IncreasingArrowsProcess"/>
    <dgm:cxn modelId="{84C639C1-C41D-4DFC-92F2-487A326712DE}" type="presParOf" srcId="{2E88183A-A036-47D7-A491-947BFAFD8D80}" destId="{95B7539F-0E8B-4F6F-BFFB-3F45EF889749}" srcOrd="3" destOrd="0" presId="urn:microsoft.com/office/officeart/2009/3/layout/IncreasingArrowsProcess"/>
    <dgm:cxn modelId="{030CE900-63AE-43A8-98CD-B91A9642FCB6}" type="presParOf" srcId="{2E88183A-A036-47D7-A491-947BFAFD8D80}" destId="{912C0E0E-7F92-4638-AA28-D5B2B40A14E2}" srcOrd="4" destOrd="0" presId="urn:microsoft.com/office/officeart/2009/3/layout/IncreasingArrowsProcess"/>
    <dgm:cxn modelId="{C8D5CAB1-3A30-4ECF-9520-1F418A6BFA6B}" type="presParOf" srcId="{2E88183A-A036-47D7-A491-947BFAFD8D80}" destId="{AD5C09F8-D2EC-4BE7-8FF5-00A688E628A1}" srcOrd="5" destOrd="0" presId="urn:microsoft.com/office/officeart/2009/3/layout/IncreasingArrowsProcess"/>
    <dgm:cxn modelId="{563BB3ED-A0E5-4B83-971A-863979A34D93}" type="presParOf" srcId="{2E88183A-A036-47D7-A491-947BFAFD8D80}" destId="{DDBBE0F1-A3C2-4E0A-9ED7-8366F8133E9B}" srcOrd="6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4BCE59-144B-47A7-8931-F3079905946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C2CAC3-D8E7-41D8-A3CA-CA9C590236CA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b="1" dirty="0" smtClean="0"/>
            <a:t>Mental Health/ Wellness </a:t>
          </a:r>
          <a:endParaRPr lang="en-US" sz="2000" b="1" dirty="0"/>
        </a:p>
      </dgm:t>
    </dgm:pt>
    <dgm:pt modelId="{97AB5B1C-ABF4-45C2-83EF-833CBFFC3DB6}" type="parTrans" cxnId="{7FB46CA8-8718-4B6C-8721-B9DCEE99989C}">
      <dgm:prSet/>
      <dgm:spPr/>
      <dgm:t>
        <a:bodyPr/>
        <a:lstStyle/>
        <a:p>
          <a:endParaRPr lang="en-US"/>
        </a:p>
      </dgm:t>
    </dgm:pt>
    <dgm:pt modelId="{4B2ADD80-0458-4180-B44B-47033F73F4B2}" type="sibTrans" cxnId="{7FB46CA8-8718-4B6C-8721-B9DCEE99989C}">
      <dgm:prSet/>
      <dgm:spPr/>
      <dgm:t>
        <a:bodyPr/>
        <a:lstStyle/>
        <a:p>
          <a:endParaRPr lang="en-US"/>
        </a:p>
      </dgm:t>
    </dgm:pt>
    <dgm:pt modelId="{7A2121A3-96E1-4C70-B7EB-2141E64E18ED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Prevention</a:t>
          </a:r>
          <a:endParaRPr lang="en-US" dirty="0">
            <a:solidFill>
              <a:schemeClr val="bg1"/>
            </a:solidFill>
          </a:endParaRPr>
        </a:p>
      </dgm:t>
    </dgm:pt>
    <dgm:pt modelId="{BABE1CD9-427B-4740-A52B-DD641AA49BAF}" type="parTrans" cxnId="{5F707E74-DBE5-4153-826E-5BD989D595DF}">
      <dgm:prSet/>
      <dgm:spPr/>
      <dgm:t>
        <a:bodyPr/>
        <a:lstStyle/>
        <a:p>
          <a:endParaRPr lang="en-US"/>
        </a:p>
      </dgm:t>
    </dgm:pt>
    <dgm:pt modelId="{15369788-B19C-4EF2-B16C-70077450A492}" type="sibTrans" cxnId="{5F707E74-DBE5-4153-826E-5BD989D595DF}">
      <dgm:prSet/>
      <dgm:spPr/>
      <dgm:t>
        <a:bodyPr/>
        <a:lstStyle/>
        <a:p>
          <a:endParaRPr lang="en-US"/>
        </a:p>
      </dgm:t>
    </dgm:pt>
    <dgm:pt modelId="{0335932D-B724-48C3-BCE4-8B7BC525C296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Recovery</a:t>
          </a:r>
          <a:endParaRPr lang="en-US" dirty="0">
            <a:solidFill>
              <a:schemeClr val="bg1"/>
            </a:solidFill>
          </a:endParaRPr>
        </a:p>
      </dgm:t>
    </dgm:pt>
    <dgm:pt modelId="{311AC196-3345-4480-842E-5640C322CE92}" type="parTrans" cxnId="{238D175B-0EEE-455D-8425-44BBFA31F14F}">
      <dgm:prSet/>
      <dgm:spPr/>
      <dgm:t>
        <a:bodyPr/>
        <a:lstStyle/>
        <a:p>
          <a:endParaRPr lang="en-US"/>
        </a:p>
      </dgm:t>
    </dgm:pt>
    <dgm:pt modelId="{CA18C62D-35A0-4E17-8062-F0D02F81750D}" type="sibTrans" cxnId="{238D175B-0EEE-455D-8425-44BBFA31F14F}">
      <dgm:prSet/>
      <dgm:spPr/>
      <dgm:t>
        <a:bodyPr/>
        <a:lstStyle/>
        <a:p>
          <a:endParaRPr lang="en-US"/>
        </a:p>
      </dgm:t>
    </dgm:pt>
    <dgm:pt modelId="{B58ECEC8-CECA-4CB0-B601-E067DFFC2111}">
      <dgm:prSet phldrT="[Text]" custT="1"/>
      <dgm:spPr/>
      <dgm:t>
        <a:bodyPr/>
        <a:lstStyle/>
        <a:p>
          <a:r>
            <a:rPr lang="en-US" sz="2000" b="1" dirty="0" smtClean="0"/>
            <a:t>Public Education</a:t>
          </a:r>
          <a:endParaRPr lang="en-US" sz="2000" b="1" dirty="0"/>
        </a:p>
      </dgm:t>
    </dgm:pt>
    <dgm:pt modelId="{E13742ED-BAE0-449B-8E12-6205E50F35B0}" type="parTrans" cxnId="{A4E77A8A-E09B-4344-BC4C-CEE25F606A1E}">
      <dgm:prSet/>
      <dgm:spPr/>
      <dgm:t>
        <a:bodyPr/>
        <a:lstStyle/>
        <a:p>
          <a:endParaRPr lang="en-US"/>
        </a:p>
      </dgm:t>
    </dgm:pt>
    <dgm:pt modelId="{DD9BB077-7DE4-4255-92B2-4EEB05668624}" type="sibTrans" cxnId="{A4E77A8A-E09B-4344-BC4C-CEE25F606A1E}">
      <dgm:prSet/>
      <dgm:spPr/>
      <dgm:t>
        <a:bodyPr/>
        <a:lstStyle/>
        <a:p>
          <a:endParaRPr lang="en-US"/>
        </a:p>
      </dgm:t>
    </dgm:pt>
    <dgm:pt modelId="{9A99FE95-AADC-4C2D-A2C8-AB058C1CEE11}">
      <dgm:prSet phldrT="[Text]"/>
      <dgm:spPr/>
      <dgm:t>
        <a:bodyPr/>
        <a:lstStyle/>
        <a:p>
          <a:r>
            <a:rPr lang="en-US" dirty="0" smtClean="0"/>
            <a:t>Media</a:t>
          </a:r>
          <a:endParaRPr lang="en-US" dirty="0"/>
        </a:p>
      </dgm:t>
    </dgm:pt>
    <dgm:pt modelId="{9882E7BB-578B-41F5-95C3-211BA7B2F5DE}" type="parTrans" cxnId="{BEE8F6A1-E6EC-4C88-8C47-04487DCA987B}">
      <dgm:prSet/>
      <dgm:spPr/>
      <dgm:t>
        <a:bodyPr/>
        <a:lstStyle/>
        <a:p>
          <a:endParaRPr lang="en-US"/>
        </a:p>
      </dgm:t>
    </dgm:pt>
    <dgm:pt modelId="{8CB89F9C-8884-4E47-A5CF-470A77D104C6}" type="sibTrans" cxnId="{BEE8F6A1-E6EC-4C88-8C47-04487DCA987B}">
      <dgm:prSet/>
      <dgm:spPr/>
      <dgm:t>
        <a:bodyPr/>
        <a:lstStyle/>
        <a:p>
          <a:endParaRPr lang="en-US"/>
        </a:p>
      </dgm:t>
    </dgm:pt>
    <dgm:pt modelId="{306A5FCC-7975-4B50-B589-A296B1C6D728}">
      <dgm:prSet phldrT="[Text]"/>
      <dgm:spPr/>
      <dgm:t>
        <a:bodyPr/>
        <a:lstStyle/>
        <a:p>
          <a:r>
            <a:rPr lang="en-US" dirty="0" smtClean="0"/>
            <a:t>Funders</a:t>
          </a:r>
          <a:endParaRPr lang="en-US" dirty="0"/>
        </a:p>
      </dgm:t>
    </dgm:pt>
    <dgm:pt modelId="{628D35B6-6E93-4E3D-8C6F-E0E795C934A2}" type="parTrans" cxnId="{FE80C611-B987-4A98-A5B2-A1121ECF79B1}">
      <dgm:prSet/>
      <dgm:spPr/>
      <dgm:t>
        <a:bodyPr/>
        <a:lstStyle/>
        <a:p>
          <a:endParaRPr lang="en-US"/>
        </a:p>
      </dgm:t>
    </dgm:pt>
    <dgm:pt modelId="{B747D768-9750-47D9-A815-A17C24E0B87F}" type="sibTrans" cxnId="{FE80C611-B987-4A98-A5B2-A1121ECF79B1}">
      <dgm:prSet/>
      <dgm:spPr/>
      <dgm:t>
        <a:bodyPr/>
        <a:lstStyle/>
        <a:p>
          <a:endParaRPr lang="en-US"/>
        </a:p>
      </dgm:t>
    </dgm:pt>
    <dgm:pt modelId="{EBC1B5DF-D5F5-4D46-A97A-8E651DB64AE3}">
      <dgm:prSet phldrT="[Text]" custT="1"/>
      <dgm:spPr/>
      <dgm:t>
        <a:bodyPr/>
        <a:lstStyle/>
        <a:p>
          <a:r>
            <a:rPr lang="en-US" sz="2000" b="1" dirty="0" smtClean="0"/>
            <a:t>Policy</a:t>
          </a:r>
          <a:r>
            <a:rPr lang="en-US" sz="1800" dirty="0" smtClean="0"/>
            <a:t> </a:t>
          </a:r>
          <a:endParaRPr lang="en-US" sz="1800" dirty="0"/>
        </a:p>
      </dgm:t>
    </dgm:pt>
    <dgm:pt modelId="{E5C9BF11-C973-448B-B032-8C415C116432}" type="parTrans" cxnId="{20345836-921A-459D-8C45-652B7C3E4131}">
      <dgm:prSet/>
      <dgm:spPr/>
      <dgm:t>
        <a:bodyPr/>
        <a:lstStyle/>
        <a:p>
          <a:endParaRPr lang="en-US"/>
        </a:p>
      </dgm:t>
    </dgm:pt>
    <dgm:pt modelId="{54FB4CF8-4AF9-4777-9B5D-1F10BDAEE813}" type="sibTrans" cxnId="{20345836-921A-459D-8C45-652B7C3E4131}">
      <dgm:prSet/>
      <dgm:spPr/>
      <dgm:t>
        <a:bodyPr/>
        <a:lstStyle/>
        <a:p>
          <a:endParaRPr lang="en-US"/>
        </a:p>
      </dgm:t>
    </dgm:pt>
    <dgm:pt modelId="{AA6DEF56-3C35-4EF7-AD38-910FAD434060}">
      <dgm:prSet phldrT="[Text]"/>
      <dgm:spPr/>
      <dgm:t>
        <a:bodyPr/>
        <a:lstStyle/>
        <a:p>
          <a:r>
            <a:rPr lang="en-US" dirty="0" smtClean="0"/>
            <a:t>RPC</a:t>
          </a:r>
          <a:endParaRPr lang="en-US" dirty="0"/>
        </a:p>
      </dgm:t>
    </dgm:pt>
    <dgm:pt modelId="{F7109064-7C30-4E41-9673-CC484F04A3E4}" type="parTrans" cxnId="{C494F1A8-D0BA-4AF2-800C-73977CFDEE45}">
      <dgm:prSet/>
      <dgm:spPr/>
      <dgm:t>
        <a:bodyPr/>
        <a:lstStyle/>
        <a:p>
          <a:endParaRPr lang="en-US"/>
        </a:p>
      </dgm:t>
    </dgm:pt>
    <dgm:pt modelId="{A9218EFF-AC59-4B91-974E-681C3EC442D7}" type="sibTrans" cxnId="{C494F1A8-D0BA-4AF2-800C-73977CFDEE45}">
      <dgm:prSet/>
      <dgm:spPr/>
      <dgm:t>
        <a:bodyPr/>
        <a:lstStyle/>
        <a:p>
          <a:endParaRPr lang="en-US"/>
        </a:p>
      </dgm:t>
    </dgm:pt>
    <dgm:pt modelId="{45BF24D4-BA78-4E81-946D-D165CAA20E2C}">
      <dgm:prSet phldrT="[Text]"/>
      <dgm:spPr/>
      <dgm:t>
        <a:bodyPr/>
        <a:lstStyle/>
        <a:p>
          <a:r>
            <a:rPr lang="en-US" dirty="0" smtClean="0"/>
            <a:t>Agenda</a:t>
          </a:r>
          <a:endParaRPr lang="en-US" dirty="0"/>
        </a:p>
      </dgm:t>
    </dgm:pt>
    <dgm:pt modelId="{39754736-C8FF-4A76-AFD7-864156358585}" type="parTrans" cxnId="{30443D40-DA9D-4625-ADFB-45E16E9CADA6}">
      <dgm:prSet/>
      <dgm:spPr/>
      <dgm:t>
        <a:bodyPr/>
        <a:lstStyle/>
        <a:p>
          <a:endParaRPr lang="en-US"/>
        </a:p>
      </dgm:t>
    </dgm:pt>
    <dgm:pt modelId="{C29FA4F2-DADB-477F-8E55-1370FA4612D4}" type="sibTrans" cxnId="{30443D40-DA9D-4625-ADFB-45E16E9CADA6}">
      <dgm:prSet/>
      <dgm:spPr/>
      <dgm:t>
        <a:bodyPr/>
        <a:lstStyle/>
        <a:p>
          <a:endParaRPr lang="en-US"/>
        </a:p>
      </dgm:t>
    </dgm:pt>
    <dgm:pt modelId="{DD20A4E7-AA24-43E8-B3EE-294CB32082C5}">
      <dgm:prSet phldrT="[Text]" custT="1"/>
      <dgm:spPr/>
      <dgm:t>
        <a:bodyPr/>
        <a:lstStyle/>
        <a:p>
          <a:r>
            <a:rPr lang="en-US" sz="2000" b="1" dirty="0" smtClean="0"/>
            <a:t>Advocacy/</a:t>
          </a:r>
        </a:p>
        <a:p>
          <a:r>
            <a:rPr lang="en-US" sz="2000" b="1" dirty="0" smtClean="0"/>
            <a:t>Engagement</a:t>
          </a:r>
          <a:endParaRPr lang="en-US" sz="2000" b="1" dirty="0"/>
        </a:p>
      </dgm:t>
    </dgm:pt>
    <dgm:pt modelId="{71837FE7-9A7C-4FE2-A0C0-39F9FDB30538}" type="parTrans" cxnId="{4F42284A-7FD8-4736-AFAA-A655F6E0FED0}">
      <dgm:prSet/>
      <dgm:spPr/>
      <dgm:t>
        <a:bodyPr/>
        <a:lstStyle/>
        <a:p>
          <a:endParaRPr lang="en-US"/>
        </a:p>
      </dgm:t>
    </dgm:pt>
    <dgm:pt modelId="{E3511C50-C515-43F5-9501-BB061D1155BC}" type="sibTrans" cxnId="{4F42284A-7FD8-4736-AFAA-A655F6E0FED0}">
      <dgm:prSet/>
      <dgm:spPr/>
      <dgm:t>
        <a:bodyPr/>
        <a:lstStyle/>
        <a:p>
          <a:endParaRPr lang="en-US"/>
        </a:p>
      </dgm:t>
    </dgm:pt>
    <dgm:pt modelId="{F561A6AC-6771-4AA6-8056-7CD3D5431A54}">
      <dgm:prSet phldrT="[Text]"/>
      <dgm:spPr/>
      <dgm:t>
        <a:bodyPr/>
        <a:lstStyle/>
        <a:p>
          <a:r>
            <a:rPr lang="en-US" dirty="0" smtClean="0"/>
            <a:t>Affiliates</a:t>
          </a:r>
          <a:endParaRPr lang="en-US" dirty="0"/>
        </a:p>
      </dgm:t>
    </dgm:pt>
    <dgm:pt modelId="{34788171-703F-4A40-A8F9-E7BE424EEB3A}" type="parTrans" cxnId="{BF69BEC7-1CBC-4F80-A75E-AC46DEC70B7A}">
      <dgm:prSet/>
      <dgm:spPr/>
      <dgm:t>
        <a:bodyPr/>
        <a:lstStyle/>
        <a:p>
          <a:endParaRPr lang="en-US"/>
        </a:p>
      </dgm:t>
    </dgm:pt>
    <dgm:pt modelId="{397AF793-3753-48F1-A36E-9784AF261962}" type="sibTrans" cxnId="{BF69BEC7-1CBC-4F80-A75E-AC46DEC70B7A}">
      <dgm:prSet/>
      <dgm:spPr/>
      <dgm:t>
        <a:bodyPr/>
        <a:lstStyle/>
        <a:p>
          <a:endParaRPr lang="en-US"/>
        </a:p>
      </dgm:t>
    </dgm:pt>
    <dgm:pt modelId="{981F5DE8-75DB-4556-A6D2-F47938BDC043}">
      <dgm:prSet phldrT="[Text]"/>
      <dgm:spPr/>
      <dgm:t>
        <a:bodyPr/>
        <a:lstStyle/>
        <a:p>
          <a:r>
            <a:rPr lang="en-US" dirty="0" smtClean="0"/>
            <a:t>Annual Meeting(s)</a:t>
          </a:r>
          <a:endParaRPr lang="en-US" dirty="0"/>
        </a:p>
      </dgm:t>
    </dgm:pt>
    <dgm:pt modelId="{73B0164F-7F78-4D0F-A6D3-E8750414D1DC}" type="parTrans" cxnId="{16A2FD5F-BCE3-4571-B315-AF1F5003D07B}">
      <dgm:prSet/>
      <dgm:spPr/>
      <dgm:t>
        <a:bodyPr/>
        <a:lstStyle/>
        <a:p>
          <a:endParaRPr lang="en-US"/>
        </a:p>
      </dgm:t>
    </dgm:pt>
    <dgm:pt modelId="{16DEF6BC-F77D-47B2-BF72-D14EE819FE56}" type="sibTrans" cxnId="{16A2FD5F-BCE3-4571-B315-AF1F5003D07B}">
      <dgm:prSet/>
      <dgm:spPr/>
      <dgm:t>
        <a:bodyPr/>
        <a:lstStyle/>
        <a:p>
          <a:endParaRPr lang="en-US"/>
        </a:p>
      </dgm:t>
    </dgm:pt>
    <dgm:pt modelId="{7F370593-8ABB-4F31-933A-EA94B76E3414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Early ID</a:t>
          </a:r>
          <a:endParaRPr lang="en-US" dirty="0">
            <a:solidFill>
              <a:schemeClr val="bg1"/>
            </a:solidFill>
          </a:endParaRPr>
        </a:p>
      </dgm:t>
    </dgm:pt>
    <dgm:pt modelId="{BF33F849-3F30-49AB-A5CA-168F7D844074}" type="parTrans" cxnId="{F276AC91-7361-4CD4-8AB1-D24EC9EF0BE1}">
      <dgm:prSet/>
      <dgm:spPr/>
      <dgm:t>
        <a:bodyPr/>
        <a:lstStyle/>
        <a:p>
          <a:endParaRPr lang="en-US"/>
        </a:p>
      </dgm:t>
    </dgm:pt>
    <dgm:pt modelId="{66ABF3DC-3D6E-4077-A44E-20B59420DC9D}" type="sibTrans" cxnId="{F276AC91-7361-4CD4-8AB1-D24EC9EF0BE1}">
      <dgm:prSet/>
      <dgm:spPr/>
      <dgm:t>
        <a:bodyPr/>
        <a:lstStyle/>
        <a:p>
          <a:endParaRPr lang="en-US"/>
        </a:p>
      </dgm:t>
    </dgm:pt>
    <dgm:pt modelId="{A1C4B98F-589A-452F-83CB-0A347BF4E512}">
      <dgm:prSet phldrT="[Text]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Integrated Care</a:t>
          </a:r>
          <a:endParaRPr lang="en-US" dirty="0">
            <a:solidFill>
              <a:schemeClr val="bg1"/>
            </a:solidFill>
          </a:endParaRPr>
        </a:p>
      </dgm:t>
    </dgm:pt>
    <dgm:pt modelId="{0359C06D-810D-49A4-BB4D-3CFACE2FCB7A}" type="parTrans" cxnId="{7D944A44-5BA0-487B-AB38-F878DCC1BC4A}">
      <dgm:prSet/>
      <dgm:spPr/>
      <dgm:t>
        <a:bodyPr/>
        <a:lstStyle/>
        <a:p>
          <a:endParaRPr lang="en-US"/>
        </a:p>
      </dgm:t>
    </dgm:pt>
    <dgm:pt modelId="{98FF8B54-29DB-4E03-A322-92F90432279E}" type="sibTrans" cxnId="{7D944A44-5BA0-487B-AB38-F878DCC1BC4A}">
      <dgm:prSet/>
      <dgm:spPr/>
      <dgm:t>
        <a:bodyPr/>
        <a:lstStyle/>
        <a:p>
          <a:endParaRPr lang="en-US"/>
        </a:p>
      </dgm:t>
    </dgm:pt>
    <dgm:pt modelId="{22365A4A-E49B-475B-BBD5-71622D09FB36}">
      <dgm:prSet phldrT="[Text]"/>
      <dgm:spPr/>
      <dgm:t>
        <a:bodyPr/>
        <a:lstStyle/>
        <a:p>
          <a:r>
            <a:rPr lang="en-US" dirty="0" smtClean="0"/>
            <a:t>Public</a:t>
          </a:r>
          <a:endParaRPr lang="en-US" dirty="0"/>
        </a:p>
      </dgm:t>
    </dgm:pt>
    <dgm:pt modelId="{FB93E308-1447-449E-8C71-CE3162D79475}" type="parTrans" cxnId="{9727DC73-F405-4910-9F7E-707D014111B4}">
      <dgm:prSet/>
      <dgm:spPr/>
      <dgm:t>
        <a:bodyPr/>
        <a:lstStyle/>
        <a:p>
          <a:endParaRPr lang="en-US"/>
        </a:p>
      </dgm:t>
    </dgm:pt>
    <dgm:pt modelId="{521FEEB1-9F71-4CE4-AC49-397ADAD5DEB4}" type="sibTrans" cxnId="{9727DC73-F405-4910-9F7E-707D014111B4}">
      <dgm:prSet/>
      <dgm:spPr/>
      <dgm:t>
        <a:bodyPr/>
        <a:lstStyle/>
        <a:p>
          <a:endParaRPr lang="en-US"/>
        </a:p>
      </dgm:t>
    </dgm:pt>
    <dgm:pt modelId="{1823C502-BBF0-4560-83B8-6557A815F323}">
      <dgm:prSet phldrT="[Text]"/>
      <dgm:spPr/>
      <dgm:t>
        <a:bodyPr/>
        <a:lstStyle/>
        <a:p>
          <a:r>
            <a:rPr lang="en-US" dirty="0" smtClean="0"/>
            <a:t>Special Populations</a:t>
          </a:r>
          <a:endParaRPr lang="en-US" dirty="0"/>
        </a:p>
      </dgm:t>
    </dgm:pt>
    <dgm:pt modelId="{8B50FAD6-9DCF-4C79-AD8B-FB92C848E446}" type="parTrans" cxnId="{C5B50FDE-98E6-4F6B-BAE8-16873570DA1F}">
      <dgm:prSet/>
      <dgm:spPr/>
      <dgm:t>
        <a:bodyPr/>
        <a:lstStyle/>
        <a:p>
          <a:endParaRPr lang="en-US"/>
        </a:p>
      </dgm:t>
    </dgm:pt>
    <dgm:pt modelId="{7CC5B03E-323D-4960-9CC9-5F0CA813CA89}" type="sibTrans" cxnId="{C5B50FDE-98E6-4F6B-BAE8-16873570DA1F}">
      <dgm:prSet/>
      <dgm:spPr/>
      <dgm:t>
        <a:bodyPr/>
        <a:lstStyle/>
        <a:p>
          <a:endParaRPr lang="en-US"/>
        </a:p>
      </dgm:t>
    </dgm:pt>
    <dgm:pt modelId="{9CEA9FCA-57F5-4F36-9FF5-4961086CBBB7}">
      <dgm:prSet phldrT="[Text]"/>
      <dgm:spPr/>
      <dgm:t>
        <a:bodyPr/>
        <a:lstStyle/>
        <a:p>
          <a:r>
            <a:rPr lang="en-US" dirty="0" smtClean="0"/>
            <a:t>Partners</a:t>
          </a:r>
          <a:endParaRPr lang="en-US" dirty="0"/>
        </a:p>
      </dgm:t>
    </dgm:pt>
    <dgm:pt modelId="{DC49246B-3AAC-4649-B283-7172FBE2DE1F}" type="parTrans" cxnId="{3619A61D-ACA2-4B96-AAE3-7319FC4B218A}">
      <dgm:prSet/>
      <dgm:spPr/>
      <dgm:t>
        <a:bodyPr/>
        <a:lstStyle/>
        <a:p>
          <a:endParaRPr lang="en-US"/>
        </a:p>
      </dgm:t>
    </dgm:pt>
    <dgm:pt modelId="{7C1524DE-588A-47A6-A7A9-1439D31D02EA}" type="sibTrans" cxnId="{3619A61D-ACA2-4B96-AAE3-7319FC4B218A}">
      <dgm:prSet/>
      <dgm:spPr/>
      <dgm:t>
        <a:bodyPr/>
        <a:lstStyle/>
        <a:p>
          <a:endParaRPr lang="en-US"/>
        </a:p>
      </dgm:t>
    </dgm:pt>
    <dgm:pt modelId="{B52A86E7-1B3E-4894-93A3-945F70F327A3}">
      <dgm:prSet phldrT="[Text]"/>
      <dgm:spPr/>
      <dgm:t>
        <a:bodyPr/>
        <a:lstStyle/>
        <a:p>
          <a:r>
            <a:rPr lang="en-US" dirty="0" smtClean="0"/>
            <a:t>Consumer</a:t>
          </a:r>
          <a:endParaRPr lang="en-US" dirty="0"/>
        </a:p>
      </dgm:t>
    </dgm:pt>
    <dgm:pt modelId="{362B2592-D4AB-4782-B7D7-A31334C0B6F9}" type="parTrans" cxnId="{BB49139E-719C-44F8-8C12-1DFD69B2F0B5}">
      <dgm:prSet/>
      <dgm:spPr/>
      <dgm:t>
        <a:bodyPr/>
        <a:lstStyle/>
        <a:p>
          <a:endParaRPr lang="en-US"/>
        </a:p>
      </dgm:t>
    </dgm:pt>
    <dgm:pt modelId="{63FF27D9-0E6A-4861-B182-B49A0FE207C3}" type="sibTrans" cxnId="{BB49139E-719C-44F8-8C12-1DFD69B2F0B5}">
      <dgm:prSet/>
      <dgm:spPr/>
      <dgm:t>
        <a:bodyPr/>
        <a:lstStyle/>
        <a:p>
          <a:endParaRPr lang="en-US"/>
        </a:p>
      </dgm:t>
    </dgm:pt>
    <dgm:pt modelId="{0B5C288D-7642-4D45-BD41-57AAE9BEA5B7}">
      <dgm:prSet phldrT="[Text]"/>
      <dgm:spPr/>
      <dgm:t>
        <a:bodyPr/>
        <a:lstStyle/>
        <a:p>
          <a:r>
            <a:rPr lang="en-US" dirty="0" smtClean="0"/>
            <a:t>Policy Statements</a:t>
          </a:r>
          <a:endParaRPr lang="en-US" dirty="0"/>
        </a:p>
      </dgm:t>
    </dgm:pt>
    <dgm:pt modelId="{83096551-C469-45F6-9038-F6033247B14E}" type="parTrans" cxnId="{EFBED6C2-1EBB-4384-AEFA-CA501AC0B05A}">
      <dgm:prSet/>
      <dgm:spPr/>
      <dgm:t>
        <a:bodyPr/>
        <a:lstStyle/>
        <a:p>
          <a:endParaRPr lang="en-US"/>
        </a:p>
      </dgm:t>
    </dgm:pt>
    <dgm:pt modelId="{1FFBFED7-89D4-425F-A64C-EDD039DB6C26}" type="sibTrans" cxnId="{EFBED6C2-1EBB-4384-AEFA-CA501AC0B05A}">
      <dgm:prSet/>
      <dgm:spPr/>
      <dgm:t>
        <a:bodyPr/>
        <a:lstStyle/>
        <a:p>
          <a:endParaRPr lang="en-US"/>
        </a:p>
      </dgm:t>
    </dgm:pt>
    <dgm:pt modelId="{69B7DC55-19CC-48C1-82A3-2B102C0E9EED}">
      <dgm:prSet phldrT="[Text]"/>
      <dgm:spPr/>
      <dgm:t>
        <a:bodyPr/>
        <a:lstStyle/>
        <a:p>
          <a:r>
            <a:rPr lang="en-US" dirty="0" smtClean="0"/>
            <a:t>Reports</a:t>
          </a:r>
          <a:endParaRPr lang="en-US" dirty="0"/>
        </a:p>
      </dgm:t>
    </dgm:pt>
    <dgm:pt modelId="{DBB77CCA-BCF5-4315-9BB0-B76298171C2F}" type="parTrans" cxnId="{FB951C9A-C65B-4374-B9C7-E49C3819FC8D}">
      <dgm:prSet/>
      <dgm:spPr/>
      <dgm:t>
        <a:bodyPr/>
        <a:lstStyle/>
        <a:p>
          <a:endParaRPr lang="en-US"/>
        </a:p>
      </dgm:t>
    </dgm:pt>
    <dgm:pt modelId="{50A8D753-D93F-493B-B4BB-226FB1D0D5D3}" type="sibTrans" cxnId="{FB951C9A-C65B-4374-B9C7-E49C3819FC8D}">
      <dgm:prSet/>
      <dgm:spPr/>
      <dgm:t>
        <a:bodyPr/>
        <a:lstStyle/>
        <a:p>
          <a:endParaRPr lang="en-US"/>
        </a:p>
      </dgm:t>
    </dgm:pt>
    <dgm:pt modelId="{5E1BE3F2-2D69-467C-8326-EF54B47529F3}" type="pres">
      <dgm:prSet presAssocID="{584BCE59-144B-47A7-8931-F307990594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653131-393B-4140-A0DF-788B388EBB06}" type="pres">
      <dgm:prSet presAssocID="{23C2CAC3-D8E7-41D8-A3CA-CA9C590236CA}" presName="composite" presStyleCnt="0"/>
      <dgm:spPr/>
    </dgm:pt>
    <dgm:pt modelId="{FE2252C6-3799-40F3-B73B-13C2AF067AF3}" type="pres">
      <dgm:prSet presAssocID="{23C2CAC3-D8E7-41D8-A3CA-CA9C590236C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252B5-6555-406C-A038-35D8DA829ADF}" type="pres">
      <dgm:prSet presAssocID="{23C2CAC3-D8E7-41D8-A3CA-CA9C590236CA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A3557-5A0A-4F24-8484-9893692451CF}" type="pres">
      <dgm:prSet presAssocID="{4B2ADD80-0458-4180-B44B-47033F73F4B2}" presName="space" presStyleCnt="0"/>
      <dgm:spPr/>
    </dgm:pt>
    <dgm:pt modelId="{78B7BC11-1A67-42B4-9B98-8F86F72EC2BD}" type="pres">
      <dgm:prSet presAssocID="{B58ECEC8-CECA-4CB0-B601-E067DFFC2111}" presName="composite" presStyleCnt="0"/>
      <dgm:spPr/>
    </dgm:pt>
    <dgm:pt modelId="{642284B9-817B-4ACF-9660-7310328D34A2}" type="pres">
      <dgm:prSet presAssocID="{B58ECEC8-CECA-4CB0-B601-E067DFFC211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F412D-C28C-44C9-BBF0-ADA374CC74C8}" type="pres">
      <dgm:prSet presAssocID="{B58ECEC8-CECA-4CB0-B601-E067DFFC2111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89803-1FA6-4F20-B02B-C9577157C300}" type="pres">
      <dgm:prSet presAssocID="{DD9BB077-7DE4-4255-92B2-4EEB05668624}" presName="space" presStyleCnt="0"/>
      <dgm:spPr/>
    </dgm:pt>
    <dgm:pt modelId="{2D2F5BF6-65D8-44EE-B65E-925776AEBBDC}" type="pres">
      <dgm:prSet presAssocID="{EBC1B5DF-D5F5-4D46-A97A-8E651DB64AE3}" presName="composite" presStyleCnt="0"/>
      <dgm:spPr/>
    </dgm:pt>
    <dgm:pt modelId="{24DFB3B0-BF2D-4472-8EBD-8C91472145BE}" type="pres">
      <dgm:prSet presAssocID="{EBC1B5DF-D5F5-4D46-A97A-8E651DB64AE3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6CA6E-D5F1-4DA3-AC63-63B14D3F8234}" type="pres">
      <dgm:prSet presAssocID="{EBC1B5DF-D5F5-4D46-A97A-8E651DB64AE3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2A321-C341-45AA-84EE-2A746730C83B}" type="pres">
      <dgm:prSet presAssocID="{54FB4CF8-4AF9-4777-9B5D-1F10BDAEE813}" presName="space" presStyleCnt="0"/>
      <dgm:spPr/>
    </dgm:pt>
    <dgm:pt modelId="{2AB4E31C-1F58-47E1-BB91-E411C8962FEB}" type="pres">
      <dgm:prSet presAssocID="{DD20A4E7-AA24-43E8-B3EE-294CB32082C5}" presName="composite" presStyleCnt="0"/>
      <dgm:spPr/>
    </dgm:pt>
    <dgm:pt modelId="{D98CF9EA-3674-4FF8-AECD-79232EF5C0B4}" type="pres">
      <dgm:prSet presAssocID="{DD20A4E7-AA24-43E8-B3EE-294CB32082C5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499D6-3E1D-43E0-A0A6-3A9A6575C8EF}" type="pres">
      <dgm:prSet presAssocID="{DD20A4E7-AA24-43E8-B3EE-294CB32082C5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CDDF14-3916-4DD4-B24A-F2143D8A9315}" type="presOf" srcId="{AA6DEF56-3C35-4EF7-AD38-910FAD434060}" destId="{F026CA6E-D5F1-4DA3-AC63-63B14D3F8234}" srcOrd="0" destOrd="0" presId="urn:microsoft.com/office/officeart/2005/8/layout/hList1"/>
    <dgm:cxn modelId="{4E36B372-B471-496C-8253-11DA13BC2A3A}" type="presOf" srcId="{7A2121A3-96E1-4C70-B7EB-2141E64E18ED}" destId="{B19252B5-6555-406C-A038-35D8DA829ADF}" srcOrd="0" destOrd="0" presId="urn:microsoft.com/office/officeart/2005/8/layout/hList1"/>
    <dgm:cxn modelId="{D16E1235-B713-4B5A-B90E-8BADC1BB640E}" type="presOf" srcId="{9CEA9FCA-57F5-4F36-9FF5-4961086CBBB7}" destId="{5CD499D6-3E1D-43E0-A0A6-3A9A6575C8EF}" srcOrd="0" destOrd="1" presId="urn:microsoft.com/office/officeart/2005/8/layout/hList1"/>
    <dgm:cxn modelId="{FE80C611-B987-4A98-A5B2-A1121ECF79B1}" srcId="{B58ECEC8-CECA-4CB0-B601-E067DFFC2111}" destId="{306A5FCC-7975-4B50-B589-A296B1C6D728}" srcOrd="3" destOrd="0" parTransId="{628D35B6-6E93-4E3D-8C6F-E0E795C934A2}" sibTransId="{B747D768-9750-47D9-A815-A17C24E0B87F}"/>
    <dgm:cxn modelId="{AAAA080D-D156-4DCB-99B1-DFFD59756A6A}" type="presOf" srcId="{23C2CAC3-D8E7-41D8-A3CA-CA9C590236CA}" destId="{FE2252C6-3799-40F3-B73B-13C2AF067AF3}" srcOrd="0" destOrd="0" presId="urn:microsoft.com/office/officeart/2005/8/layout/hList1"/>
    <dgm:cxn modelId="{2A6BC7C3-DEE4-4EC2-8482-AFA95CC600C7}" type="presOf" srcId="{0335932D-B724-48C3-BCE4-8B7BC525C296}" destId="{B19252B5-6555-406C-A038-35D8DA829ADF}" srcOrd="0" destOrd="3" presId="urn:microsoft.com/office/officeart/2005/8/layout/hList1"/>
    <dgm:cxn modelId="{3619A61D-ACA2-4B96-AAE3-7319FC4B218A}" srcId="{DD20A4E7-AA24-43E8-B3EE-294CB32082C5}" destId="{9CEA9FCA-57F5-4F36-9FF5-4961086CBBB7}" srcOrd="1" destOrd="0" parTransId="{DC49246B-3AAC-4649-B283-7172FBE2DE1F}" sibTransId="{7C1524DE-588A-47A6-A7A9-1439D31D02EA}"/>
    <dgm:cxn modelId="{7FB46CA8-8718-4B6C-8721-B9DCEE99989C}" srcId="{584BCE59-144B-47A7-8931-F3079905946D}" destId="{23C2CAC3-D8E7-41D8-A3CA-CA9C590236CA}" srcOrd="0" destOrd="0" parTransId="{97AB5B1C-ABF4-45C2-83EF-833CBFFC3DB6}" sibTransId="{4B2ADD80-0458-4180-B44B-47033F73F4B2}"/>
    <dgm:cxn modelId="{FEFB36EC-AF74-410E-B339-7ECBF988B2B8}" type="presOf" srcId="{306A5FCC-7975-4B50-B589-A296B1C6D728}" destId="{8D3F412D-C28C-44C9-BBF0-ADA374CC74C8}" srcOrd="0" destOrd="3" presId="urn:microsoft.com/office/officeart/2005/8/layout/hList1"/>
    <dgm:cxn modelId="{7D944A44-5BA0-487B-AB38-F878DCC1BC4A}" srcId="{23C2CAC3-D8E7-41D8-A3CA-CA9C590236CA}" destId="{A1C4B98F-589A-452F-83CB-0A347BF4E512}" srcOrd="2" destOrd="0" parTransId="{0359C06D-810D-49A4-BB4D-3CFACE2FCB7A}" sibTransId="{98FF8B54-29DB-4E03-A322-92F90432279E}"/>
    <dgm:cxn modelId="{68C775D4-3EB8-450D-B55B-1B1F07F9BC58}" type="presOf" srcId="{0B5C288D-7642-4D45-BD41-57AAE9BEA5B7}" destId="{F026CA6E-D5F1-4DA3-AC63-63B14D3F8234}" srcOrd="0" destOrd="1" presId="urn:microsoft.com/office/officeart/2005/8/layout/hList1"/>
    <dgm:cxn modelId="{F5D354A4-F6EF-4F73-BEB5-F69B08AE2ED0}" type="presOf" srcId="{A1C4B98F-589A-452F-83CB-0A347BF4E512}" destId="{B19252B5-6555-406C-A038-35D8DA829ADF}" srcOrd="0" destOrd="2" presId="urn:microsoft.com/office/officeart/2005/8/layout/hList1"/>
    <dgm:cxn modelId="{2E6D7D1A-F467-4C6E-9E42-4F895E20CF6D}" type="presOf" srcId="{EBC1B5DF-D5F5-4D46-A97A-8E651DB64AE3}" destId="{24DFB3B0-BF2D-4472-8EBD-8C91472145BE}" srcOrd="0" destOrd="0" presId="urn:microsoft.com/office/officeart/2005/8/layout/hList1"/>
    <dgm:cxn modelId="{BEE8F6A1-E6EC-4C88-8C47-04487DCA987B}" srcId="{B58ECEC8-CECA-4CB0-B601-E067DFFC2111}" destId="{9A99FE95-AADC-4C2D-A2C8-AB058C1CEE11}" srcOrd="0" destOrd="0" parTransId="{9882E7BB-578B-41F5-95C3-211BA7B2F5DE}" sibTransId="{8CB89F9C-8884-4E47-A5CF-470A77D104C6}"/>
    <dgm:cxn modelId="{5F707E74-DBE5-4153-826E-5BD989D595DF}" srcId="{23C2CAC3-D8E7-41D8-A3CA-CA9C590236CA}" destId="{7A2121A3-96E1-4C70-B7EB-2141E64E18ED}" srcOrd="0" destOrd="0" parTransId="{BABE1CD9-427B-4740-A52B-DD641AA49BAF}" sibTransId="{15369788-B19C-4EF2-B16C-70077450A492}"/>
    <dgm:cxn modelId="{A18A641B-570F-409B-A120-FC3053712D32}" type="presOf" srcId="{22365A4A-E49B-475B-BBD5-71622D09FB36}" destId="{8D3F412D-C28C-44C9-BBF0-ADA374CC74C8}" srcOrd="0" destOrd="1" presId="urn:microsoft.com/office/officeart/2005/8/layout/hList1"/>
    <dgm:cxn modelId="{BF69BEC7-1CBC-4F80-A75E-AC46DEC70B7A}" srcId="{DD20A4E7-AA24-43E8-B3EE-294CB32082C5}" destId="{F561A6AC-6771-4AA6-8056-7CD3D5431A54}" srcOrd="0" destOrd="0" parTransId="{34788171-703F-4A40-A8F9-E7BE424EEB3A}" sibTransId="{397AF793-3753-48F1-A36E-9784AF261962}"/>
    <dgm:cxn modelId="{A84F83AE-8529-4192-91EC-FE5CD7482E94}" type="presOf" srcId="{DD20A4E7-AA24-43E8-B3EE-294CB32082C5}" destId="{D98CF9EA-3674-4FF8-AECD-79232EF5C0B4}" srcOrd="0" destOrd="0" presId="urn:microsoft.com/office/officeart/2005/8/layout/hList1"/>
    <dgm:cxn modelId="{16A2FD5F-BCE3-4571-B315-AF1F5003D07B}" srcId="{DD20A4E7-AA24-43E8-B3EE-294CB32082C5}" destId="{981F5DE8-75DB-4556-A6D2-F47938BDC043}" srcOrd="3" destOrd="0" parTransId="{73B0164F-7F78-4D0F-A6D3-E8750414D1DC}" sibTransId="{16DEF6BC-F77D-47B2-BF72-D14EE819FE56}"/>
    <dgm:cxn modelId="{20345836-921A-459D-8C45-652B7C3E4131}" srcId="{584BCE59-144B-47A7-8931-F3079905946D}" destId="{EBC1B5DF-D5F5-4D46-A97A-8E651DB64AE3}" srcOrd="2" destOrd="0" parTransId="{E5C9BF11-C973-448B-B032-8C415C116432}" sibTransId="{54FB4CF8-4AF9-4777-9B5D-1F10BDAEE813}"/>
    <dgm:cxn modelId="{DA330BB1-3F6A-4193-891A-F1B4CBBD7CAD}" type="presOf" srcId="{584BCE59-144B-47A7-8931-F3079905946D}" destId="{5E1BE3F2-2D69-467C-8326-EF54B47529F3}" srcOrd="0" destOrd="0" presId="urn:microsoft.com/office/officeart/2005/8/layout/hList1"/>
    <dgm:cxn modelId="{B70576A0-5277-4720-BEE5-090787CDE1CC}" type="presOf" srcId="{9A99FE95-AADC-4C2D-A2C8-AB058C1CEE11}" destId="{8D3F412D-C28C-44C9-BBF0-ADA374CC74C8}" srcOrd="0" destOrd="0" presId="urn:microsoft.com/office/officeart/2005/8/layout/hList1"/>
    <dgm:cxn modelId="{8FFC0B5D-D44F-4892-B188-816AE0EBFE32}" type="presOf" srcId="{B52A86E7-1B3E-4894-93A3-945F70F327A3}" destId="{5CD499D6-3E1D-43E0-A0A6-3A9A6575C8EF}" srcOrd="0" destOrd="2" presId="urn:microsoft.com/office/officeart/2005/8/layout/hList1"/>
    <dgm:cxn modelId="{B3B36E91-8222-4ED3-A8E3-13DE9F7A5335}" type="presOf" srcId="{69B7DC55-19CC-48C1-82A3-2B102C0E9EED}" destId="{F026CA6E-D5F1-4DA3-AC63-63B14D3F8234}" srcOrd="0" destOrd="2" presId="urn:microsoft.com/office/officeart/2005/8/layout/hList1"/>
    <dgm:cxn modelId="{FB951C9A-C65B-4374-B9C7-E49C3819FC8D}" srcId="{EBC1B5DF-D5F5-4D46-A97A-8E651DB64AE3}" destId="{69B7DC55-19CC-48C1-82A3-2B102C0E9EED}" srcOrd="2" destOrd="0" parTransId="{DBB77CCA-BCF5-4315-9BB0-B76298171C2F}" sibTransId="{50A8D753-D93F-493B-B4BB-226FB1D0D5D3}"/>
    <dgm:cxn modelId="{A4E77A8A-E09B-4344-BC4C-CEE25F606A1E}" srcId="{584BCE59-144B-47A7-8931-F3079905946D}" destId="{B58ECEC8-CECA-4CB0-B601-E067DFFC2111}" srcOrd="1" destOrd="0" parTransId="{E13742ED-BAE0-449B-8E12-6205E50F35B0}" sibTransId="{DD9BB077-7DE4-4255-92B2-4EEB05668624}"/>
    <dgm:cxn modelId="{BB49139E-719C-44F8-8C12-1DFD69B2F0B5}" srcId="{DD20A4E7-AA24-43E8-B3EE-294CB32082C5}" destId="{B52A86E7-1B3E-4894-93A3-945F70F327A3}" srcOrd="2" destOrd="0" parTransId="{362B2592-D4AB-4782-B7D7-A31334C0B6F9}" sibTransId="{63FF27D9-0E6A-4861-B182-B49A0FE207C3}"/>
    <dgm:cxn modelId="{4F42284A-7FD8-4736-AFAA-A655F6E0FED0}" srcId="{584BCE59-144B-47A7-8931-F3079905946D}" destId="{DD20A4E7-AA24-43E8-B3EE-294CB32082C5}" srcOrd="3" destOrd="0" parTransId="{71837FE7-9A7C-4FE2-A0C0-39F9FDB30538}" sibTransId="{E3511C50-C515-43F5-9501-BB061D1155BC}"/>
    <dgm:cxn modelId="{EFBED6C2-1EBB-4384-AEFA-CA501AC0B05A}" srcId="{EBC1B5DF-D5F5-4D46-A97A-8E651DB64AE3}" destId="{0B5C288D-7642-4D45-BD41-57AAE9BEA5B7}" srcOrd="1" destOrd="0" parTransId="{83096551-C469-45F6-9038-F6033247B14E}" sibTransId="{1FFBFED7-89D4-425F-A64C-EDD039DB6C26}"/>
    <dgm:cxn modelId="{C494F1A8-D0BA-4AF2-800C-73977CFDEE45}" srcId="{EBC1B5DF-D5F5-4D46-A97A-8E651DB64AE3}" destId="{AA6DEF56-3C35-4EF7-AD38-910FAD434060}" srcOrd="0" destOrd="0" parTransId="{F7109064-7C30-4E41-9673-CC484F04A3E4}" sibTransId="{A9218EFF-AC59-4B91-974E-681C3EC442D7}"/>
    <dgm:cxn modelId="{79E6A791-69C8-4DBE-8EBC-F6A90A1E5B6F}" type="presOf" srcId="{981F5DE8-75DB-4556-A6D2-F47938BDC043}" destId="{5CD499D6-3E1D-43E0-A0A6-3A9A6575C8EF}" srcOrd="0" destOrd="3" presId="urn:microsoft.com/office/officeart/2005/8/layout/hList1"/>
    <dgm:cxn modelId="{238D175B-0EEE-455D-8425-44BBFA31F14F}" srcId="{23C2CAC3-D8E7-41D8-A3CA-CA9C590236CA}" destId="{0335932D-B724-48C3-BCE4-8B7BC525C296}" srcOrd="3" destOrd="0" parTransId="{311AC196-3345-4480-842E-5640C322CE92}" sibTransId="{CA18C62D-35A0-4E17-8062-F0D02F81750D}"/>
    <dgm:cxn modelId="{A6EACF89-857F-4029-86EF-A82943A4DF70}" type="presOf" srcId="{F561A6AC-6771-4AA6-8056-7CD3D5431A54}" destId="{5CD499D6-3E1D-43E0-A0A6-3A9A6575C8EF}" srcOrd="0" destOrd="0" presId="urn:microsoft.com/office/officeart/2005/8/layout/hList1"/>
    <dgm:cxn modelId="{C5B50FDE-98E6-4F6B-BAE8-16873570DA1F}" srcId="{B58ECEC8-CECA-4CB0-B601-E067DFFC2111}" destId="{1823C502-BBF0-4560-83B8-6557A815F323}" srcOrd="2" destOrd="0" parTransId="{8B50FAD6-9DCF-4C79-AD8B-FB92C848E446}" sibTransId="{7CC5B03E-323D-4960-9CC9-5F0CA813CA89}"/>
    <dgm:cxn modelId="{77A0EAE1-8DA2-4355-9E7A-B401A2C372D0}" type="presOf" srcId="{45BF24D4-BA78-4E81-946D-D165CAA20E2C}" destId="{F026CA6E-D5F1-4DA3-AC63-63B14D3F8234}" srcOrd="0" destOrd="3" presId="urn:microsoft.com/office/officeart/2005/8/layout/hList1"/>
    <dgm:cxn modelId="{9727DC73-F405-4910-9F7E-707D014111B4}" srcId="{B58ECEC8-CECA-4CB0-B601-E067DFFC2111}" destId="{22365A4A-E49B-475B-BBD5-71622D09FB36}" srcOrd="1" destOrd="0" parTransId="{FB93E308-1447-449E-8C71-CE3162D79475}" sibTransId="{521FEEB1-9F71-4CE4-AC49-397ADAD5DEB4}"/>
    <dgm:cxn modelId="{F276AC91-7361-4CD4-8AB1-D24EC9EF0BE1}" srcId="{23C2CAC3-D8E7-41D8-A3CA-CA9C590236CA}" destId="{7F370593-8ABB-4F31-933A-EA94B76E3414}" srcOrd="1" destOrd="0" parTransId="{BF33F849-3F30-49AB-A5CA-168F7D844074}" sibTransId="{66ABF3DC-3D6E-4077-A44E-20B59420DC9D}"/>
    <dgm:cxn modelId="{53901E3E-5386-4C69-AD97-D198A6A169CB}" type="presOf" srcId="{B58ECEC8-CECA-4CB0-B601-E067DFFC2111}" destId="{642284B9-817B-4ACF-9660-7310328D34A2}" srcOrd="0" destOrd="0" presId="urn:microsoft.com/office/officeart/2005/8/layout/hList1"/>
    <dgm:cxn modelId="{30443D40-DA9D-4625-ADFB-45E16E9CADA6}" srcId="{EBC1B5DF-D5F5-4D46-A97A-8E651DB64AE3}" destId="{45BF24D4-BA78-4E81-946D-D165CAA20E2C}" srcOrd="3" destOrd="0" parTransId="{39754736-C8FF-4A76-AFD7-864156358585}" sibTransId="{C29FA4F2-DADB-477F-8E55-1370FA4612D4}"/>
    <dgm:cxn modelId="{410690F1-E40B-4ADC-8012-0262AF529969}" type="presOf" srcId="{1823C502-BBF0-4560-83B8-6557A815F323}" destId="{8D3F412D-C28C-44C9-BBF0-ADA374CC74C8}" srcOrd="0" destOrd="2" presId="urn:microsoft.com/office/officeart/2005/8/layout/hList1"/>
    <dgm:cxn modelId="{ED68D1AB-01AB-4859-8D14-4F02DE410094}" type="presOf" srcId="{7F370593-8ABB-4F31-933A-EA94B76E3414}" destId="{B19252B5-6555-406C-A038-35D8DA829ADF}" srcOrd="0" destOrd="1" presId="urn:microsoft.com/office/officeart/2005/8/layout/hList1"/>
    <dgm:cxn modelId="{60F30626-CC48-4152-875C-76F45291A253}" type="presParOf" srcId="{5E1BE3F2-2D69-467C-8326-EF54B47529F3}" destId="{8A653131-393B-4140-A0DF-788B388EBB06}" srcOrd="0" destOrd="0" presId="urn:microsoft.com/office/officeart/2005/8/layout/hList1"/>
    <dgm:cxn modelId="{E4838588-0BA5-4EEF-9617-6F929410561A}" type="presParOf" srcId="{8A653131-393B-4140-A0DF-788B388EBB06}" destId="{FE2252C6-3799-40F3-B73B-13C2AF067AF3}" srcOrd="0" destOrd="0" presId="urn:microsoft.com/office/officeart/2005/8/layout/hList1"/>
    <dgm:cxn modelId="{5C530273-A8EE-41E7-B211-CF0FC19FF035}" type="presParOf" srcId="{8A653131-393B-4140-A0DF-788B388EBB06}" destId="{B19252B5-6555-406C-A038-35D8DA829ADF}" srcOrd="1" destOrd="0" presId="urn:microsoft.com/office/officeart/2005/8/layout/hList1"/>
    <dgm:cxn modelId="{FDA69C45-801E-46D7-9916-C8734D0057EF}" type="presParOf" srcId="{5E1BE3F2-2D69-467C-8326-EF54B47529F3}" destId="{B5AA3557-5A0A-4F24-8484-9893692451CF}" srcOrd="1" destOrd="0" presId="urn:microsoft.com/office/officeart/2005/8/layout/hList1"/>
    <dgm:cxn modelId="{14B06F15-3EA8-4958-A7EB-7A19080B7479}" type="presParOf" srcId="{5E1BE3F2-2D69-467C-8326-EF54B47529F3}" destId="{78B7BC11-1A67-42B4-9B98-8F86F72EC2BD}" srcOrd="2" destOrd="0" presId="urn:microsoft.com/office/officeart/2005/8/layout/hList1"/>
    <dgm:cxn modelId="{00FEF78A-088F-49B1-9F20-7DD8033D15C4}" type="presParOf" srcId="{78B7BC11-1A67-42B4-9B98-8F86F72EC2BD}" destId="{642284B9-817B-4ACF-9660-7310328D34A2}" srcOrd="0" destOrd="0" presId="urn:microsoft.com/office/officeart/2005/8/layout/hList1"/>
    <dgm:cxn modelId="{15094B32-5DFF-46F7-AA00-E5F9ED8F29B4}" type="presParOf" srcId="{78B7BC11-1A67-42B4-9B98-8F86F72EC2BD}" destId="{8D3F412D-C28C-44C9-BBF0-ADA374CC74C8}" srcOrd="1" destOrd="0" presId="urn:microsoft.com/office/officeart/2005/8/layout/hList1"/>
    <dgm:cxn modelId="{236CDD4E-E07C-4DB4-8093-2FE4F5F730C5}" type="presParOf" srcId="{5E1BE3F2-2D69-467C-8326-EF54B47529F3}" destId="{93689803-1FA6-4F20-B02B-C9577157C300}" srcOrd="3" destOrd="0" presId="urn:microsoft.com/office/officeart/2005/8/layout/hList1"/>
    <dgm:cxn modelId="{FFC499A9-411E-4285-A20E-5D203FB9EA55}" type="presParOf" srcId="{5E1BE3F2-2D69-467C-8326-EF54B47529F3}" destId="{2D2F5BF6-65D8-44EE-B65E-925776AEBBDC}" srcOrd="4" destOrd="0" presId="urn:microsoft.com/office/officeart/2005/8/layout/hList1"/>
    <dgm:cxn modelId="{E7AD1D43-6F01-4126-A7FB-326C146A93CD}" type="presParOf" srcId="{2D2F5BF6-65D8-44EE-B65E-925776AEBBDC}" destId="{24DFB3B0-BF2D-4472-8EBD-8C91472145BE}" srcOrd="0" destOrd="0" presId="urn:microsoft.com/office/officeart/2005/8/layout/hList1"/>
    <dgm:cxn modelId="{7FD6AF9D-50AB-4F28-8005-3B53734CE025}" type="presParOf" srcId="{2D2F5BF6-65D8-44EE-B65E-925776AEBBDC}" destId="{F026CA6E-D5F1-4DA3-AC63-63B14D3F8234}" srcOrd="1" destOrd="0" presId="urn:microsoft.com/office/officeart/2005/8/layout/hList1"/>
    <dgm:cxn modelId="{16A385ED-7D09-4D31-BC78-BE52B18B2259}" type="presParOf" srcId="{5E1BE3F2-2D69-467C-8326-EF54B47529F3}" destId="{E822A321-C341-45AA-84EE-2A746730C83B}" srcOrd="5" destOrd="0" presId="urn:microsoft.com/office/officeart/2005/8/layout/hList1"/>
    <dgm:cxn modelId="{CBAABE3B-228D-4D3A-B1C5-686D7CBBF8CE}" type="presParOf" srcId="{5E1BE3F2-2D69-467C-8326-EF54B47529F3}" destId="{2AB4E31C-1F58-47E1-BB91-E411C8962FEB}" srcOrd="6" destOrd="0" presId="urn:microsoft.com/office/officeart/2005/8/layout/hList1"/>
    <dgm:cxn modelId="{610B53DE-0DF6-412F-AF5A-93FDFA14A383}" type="presParOf" srcId="{2AB4E31C-1F58-47E1-BB91-E411C8962FEB}" destId="{D98CF9EA-3674-4FF8-AECD-79232EF5C0B4}" srcOrd="0" destOrd="0" presId="urn:microsoft.com/office/officeart/2005/8/layout/hList1"/>
    <dgm:cxn modelId="{4B8D4D31-2B2D-4607-A723-12C128197408}" type="presParOf" srcId="{2AB4E31C-1F58-47E1-BB91-E411C8962FEB}" destId="{5CD499D6-3E1D-43E0-A0A6-3A9A6575C8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71979-0D77-4808-A7D5-53E8C55DDAAC}">
      <dsp:nvSpPr>
        <dsp:cNvPr id="0" name=""/>
        <dsp:cNvSpPr/>
      </dsp:nvSpPr>
      <dsp:spPr>
        <a:xfrm>
          <a:off x="1798166" y="293337"/>
          <a:ext cx="3968496" cy="3968496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Prevention</a:t>
          </a:r>
        </a:p>
      </dsp:txBody>
      <dsp:txXfrm>
        <a:off x="3904776" y="1115855"/>
        <a:ext cx="1464564" cy="1086611"/>
      </dsp:txXfrm>
    </dsp:sp>
    <dsp:sp modelId="{2E1C212D-5CFE-46E2-A52B-FEAB7D521060}">
      <dsp:nvSpPr>
        <dsp:cNvPr id="0" name=""/>
        <dsp:cNvSpPr/>
      </dsp:nvSpPr>
      <dsp:spPr>
        <a:xfrm>
          <a:off x="1798166" y="426566"/>
          <a:ext cx="3968496" cy="3968496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Early Identification and Intervention</a:t>
          </a:r>
        </a:p>
      </dsp:txBody>
      <dsp:txXfrm>
        <a:off x="3904776" y="2485931"/>
        <a:ext cx="1464564" cy="1086611"/>
      </dsp:txXfrm>
    </dsp:sp>
    <dsp:sp modelId="{43538FE0-3097-4D29-A654-BB043DF2DF44}">
      <dsp:nvSpPr>
        <dsp:cNvPr id="0" name=""/>
        <dsp:cNvSpPr/>
      </dsp:nvSpPr>
      <dsp:spPr>
        <a:xfrm>
          <a:off x="1664937" y="426566"/>
          <a:ext cx="3968496" cy="3968496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Integrated Care and Treatment</a:t>
          </a:r>
        </a:p>
      </dsp:txBody>
      <dsp:txXfrm>
        <a:off x="2062259" y="2485931"/>
        <a:ext cx="1464564" cy="1086611"/>
      </dsp:txXfrm>
    </dsp:sp>
    <dsp:sp modelId="{86768377-5B49-49B3-A882-968D271C5CA9}">
      <dsp:nvSpPr>
        <dsp:cNvPr id="0" name=""/>
        <dsp:cNvSpPr/>
      </dsp:nvSpPr>
      <dsp:spPr>
        <a:xfrm>
          <a:off x="1664937" y="293337"/>
          <a:ext cx="3968496" cy="3968496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Recovery</a:t>
          </a:r>
        </a:p>
      </dsp:txBody>
      <dsp:txXfrm>
        <a:off x="2062259" y="1115855"/>
        <a:ext cx="1464564" cy="1086611"/>
      </dsp:txXfrm>
    </dsp:sp>
    <dsp:sp modelId="{3B60FD34-D14F-42D8-A2BF-F19FC44DB192}">
      <dsp:nvSpPr>
        <dsp:cNvPr id="0" name=""/>
        <dsp:cNvSpPr/>
      </dsp:nvSpPr>
      <dsp:spPr>
        <a:xfrm>
          <a:off x="1552497" y="47669"/>
          <a:ext cx="4459833" cy="445983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0F9FF0-1062-4FC5-9C37-8D3AA71E0504}">
      <dsp:nvSpPr>
        <dsp:cNvPr id="0" name=""/>
        <dsp:cNvSpPr/>
      </dsp:nvSpPr>
      <dsp:spPr>
        <a:xfrm>
          <a:off x="1552497" y="180897"/>
          <a:ext cx="4459833" cy="445983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7BD85-58F5-4F54-B43F-4315927CE078}">
      <dsp:nvSpPr>
        <dsp:cNvPr id="0" name=""/>
        <dsp:cNvSpPr/>
      </dsp:nvSpPr>
      <dsp:spPr>
        <a:xfrm>
          <a:off x="1419269" y="180897"/>
          <a:ext cx="4459833" cy="445983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19C2F6-FC8B-488E-B12C-27F1F6691EB8}">
      <dsp:nvSpPr>
        <dsp:cNvPr id="0" name=""/>
        <dsp:cNvSpPr/>
      </dsp:nvSpPr>
      <dsp:spPr>
        <a:xfrm>
          <a:off x="1419269" y="47669"/>
          <a:ext cx="4459833" cy="445983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993C6-797A-4086-99FA-9174489C78B7}">
      <dsp:nvSpPr>
        <dsp:cNvPr id="0" name=""/>
        <dsp:cNvSpPr/>
      </dsp:nvSpPr>
      <dsp:spPr>
        <a:xfrm>
          <a:off x="0" y="176767"/>
          <a:ext cx="8610600" cy="1253573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900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Stage 1: Pre-symptomatic</a:t>
          </a:r>
          <a:endParaRPr lang="en-US" sz="2400" kern="1200" dirty="0"/>
        </a:p>
      </dsp:txBody>
      <dsp:txXfrm>
        <a:off x="0" y="490160"/>
        <a:ext cx="8297207" cy="626787"/>
      </dsp:txXfrm>
    </dsp:sp>
    <dsp:sp modelId="{91E6310B-F434-4389-B277-F20C9219AAF6}">
      <dsp:nvSpPr>
        <dsp:cNvPr id="0" name=""/>
        <dsp:cNvSpPr/>
      </dsp:nvSpPr>
      <dsp:spPr>
        <a:xfrm>
          <a:off x="1984743" y="594477"/>
          <a:ext cx="6625856" cy="1253573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900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Stage 2</a:t>
          </a:r>
          <a:endParaRPr lang="en-US" sz="2400" kern="1200" dirty="0"/>
        </a:p>
      </dsp:txBody>
      <dsp:txXfrm>
        <a:off x="1984743" y="907870"/>
        <a:ext cx="6312463" cy="626787"/>
      </dsp:txXfrm>
    </dsp:sp>
    <dsp:sp modelId="{698EF7EB-15C6-401F-8994-6F0168CDB7D8}">
      <dsp:nvSpPr>
        <dsp:cNvPr id="0" name=""/>
        <dsp:cNvSpPr/>
      </dsp:nvSpPr>
      <dsp:spPr>
        <a:xfrm>
          <a:off x="1984743" y="1563208"/>
          <a:ext cx="1984743" cy="225963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Mild cognitive impairment; first overt signs of mild to moderate symptoms.</a:t>
          </a:r>
          <a:endParaRPr lang="en-US" sz="2400" kern="1200" dirty="0"/>
        </a:p>
      </dsp:txBody>
      <dsp:txXfrm>
        <a:off x="1984743" y="1563208"/>
        <a:ext cx="1984743" cy="2259632"/>
      </dsp:txXfrm>
    </dsp:sp>
    <dsp:sp modelId="{95B7539F-0E8B-4F6F-BFFB-3F45EF889749}">
      <dsp:nvSpPr>
        <dsp:cNvPr id="0" name=""/>
        <dsp:cNvSpPr/>
      </dsp:nvSpPr>
      <dsp:spPr>
        <a:xfrm>
          <a:off x="3969486" y="1012187"/>
          <a:ext cx="4641113" cy="1253573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900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Stage 3</a:t>
          </a:r>
          <a:endParaRPr lang="en-US" sz="2400" kern="1200" dirty="0"/>
        </a:p>
      </dsp:txBody>
      <dsp:txXfrm>
        <a:off x="3969486" y="1325580"/>
        <a:ext cx="4327720" cy="626787"/>
      </dsp:txXfrm>
    </dsp:sp>
    <dsp:sp modelId="{912C0E0E-7F92-4638-AA28-D5B2B40A14E2}">
      <dsp:nvSpPr>
        <dsp:cNvPr id="0" name=""/>
        <dsp:cNvSpPr/>
      </dsp:nvSpPr>
      <dsp:spPr>
        <a:xfrm>
          <a:off x="3969486" y="1980918"/>
          <a:ext cx="1984743" cy="2274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Symptoms are severe, persistent, negatively impact overall health.</a:t>
          </a:r>
          <a:endParaRPr lang="en-US" sz="2400" kern="1200" dirty="0"/>
        </a:p>
      </dsp:txBody>
      <dsp:txXfrm>
        <a:off x="3969486" y="1980918"/>
        <a:ext cx="1984743" cy="2274741"/>
      </dsp:txXfrm>
    </dsp:sp>
    <dsp:sp modelId="{AD5C09F8-D2EC-4BE7-8FF5-00A688E628A1}">
      <dsp:nvSpPr>
        <dsp:cNvPr id="0" name=""/>
        <dsp:cNvSpPr/>
      </dsp:nvSpPr>
      <dsp:spPr>
        <a:xfrm>
          <a:off x="5954229" y="1429897"/>
          <a:ext cx="2656370" cy="1253573"/>
        </a:xfrm>
        <a:prstGeom prst="rightArrow">
          <a:avLst>
            <a:gd name="adj1" fmla="val 50000"/>
            <a:gd name="adj2" fmla="val 50000"/>
          </a:avLst>
        </a:prstGeom>
        <a:solidFill>
          <a:schemeClr val="tx1">
            <a:lumMod val="5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900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Stage 4</a:t>
          </a:r>
          <a:endParaRPr lang="en-US" sz="2400" kern="1200" dirty="0"/>
        </a:p>
      </dsp:txBody>
      <dsp:txXfrm>
        <a:off x="5954229" y="1743290"/>
        <a:ext cx="2342977" cy="626787"/>
      </dsp:txXfrm>
    </dsp:sp>
    <dsp:sp modelId="{DDBBE0F1-A3C2-4E0A-9ED7-8366F8133E9B}">
      <dsp:nvSpPr>
        <dsp:cNvPr id="0" name=""/>
        <dsp:cNvSpPr/>
      </dsp:nvSpPr>
      <dsp:spPr>
        <a:xfrm>
          <a:off x="5954229" y="2398628"/>
          <a:ext cx="2002825" cy="2301403"/>
        </a:xfrm>
        <a:prstGeom prst="rect">
          <a:avLst/>
        </a:prstGeom>
        <a:solidFill>
          <a:schemeClr val="tx1">
            <a:lumMod val="5000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“Imminent Danger to Self or Others.”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5954229" y="2398628"/>
        <a:ext cx="2002825" cy="23014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252C6-3799-40F3-B73B-13C2AF067AF3}">
      <dsp:nvSpPr>
        <dsp:cNvPr id="0" name=""/>
        <dsp:cNvSpPr/>
      </dsp:nvSpPr>
      <dsp:spPr>
        <a:xfrm>
          <a:off x="3237" y="1034592"/>
          <a:ext cx="1946634" cy="724159"/>
        </a:xfrm>
        <a:prstGeom prst="rect">
          <a:avLst/>
        </a:prstGeom>
        <a:solidFill>
          <a:srgbClr val="002060"/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Mental Health/ Wellness </a:t>
          </a:r>
          <a:endParaRPr lang="en-US" sz="2000" b="1" kern="1200" dirty="0"/>
        </a:p>
      </dsp:txBody>
      <dsp:txXfrm>
        <a:off x="3237" y="1034592"/>
        <a:ext cx="1946634" cy="724159"/>
      </dsp:txXfrm>
    </dsp:sp>
    <dsp:sp modelId="{B19252B5-6555-406C-A038-35D8DA829ADF}">
      <dsp:nvSpPr>
        <dsp:cNvPr id="0" name=""/>
        <dsp:cNvSpPr/>
      </dsp:nvSpPr>
      <dsp:spPr>
        <a:xfrm>
          <a:off x="3237" y="1758752"/>
          <a:ext cx="1946634" cy="2083454"/>
        </a:xfrm>
        <a:prstGeom prst="rect">
          <a:avLst/>
        </a:prstGeom>
        <a:solidFill>
          <a:schemeClr val="accent3">
            <a:lumMod val="75000"/>
            <a:alpha val="9000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bg1"/>
              </a:solidFill>
            </a:rPr>
            <a:t>Prevention</a:t>
          </a:r>
          <a:endParaRPr lang="en-US" sz="2300" kern="1200" dirty="0">
            <a:solidFill>
              <a:schemeClr val="bg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bg1"/>
              </a:solidFill>
            </a:rPr>
            <a:t>Early ID</a:t>
          </a:r>
          <a:endParaRPr lang="en-US" sz="2300" kern="1200" dirty="0">
            <a:solidFill>
              <a:schemeClr val="bg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bg1"/>
              </a:solidFill>
            </a:rPr>
            <a:t>Integrated Care</a:t>
          </a:r>
          <a:endParaRPr lang="en-US" sz="2300" kern="1200" dirty="0">
            <a:solidFill>
              <a:schemeClr val="bg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bg1"/>
              </a:solidFill>
            </a:rPr>
            <a:t>Recovery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3237" y="1758752"/>
        <a:ext cx="1946634" cy="2083454"/>
      </dsp:txXfrm>
    </dsp:sp>
    <dsp:sp modelId="{642284B9-817B-4ACF-9660-7310328D34A2}">
      <dsp:nvSpPr>
        <dsp:cNvPr id="0" name=""/>
        <dsp:cNvSpPr/>
      </dsp:nvSpPr>
      <dsp:spPr>
        <a:xfrm>
          <a:off x="2222400" y="1034592"/>
          <a:ext cx="1946634" cy="724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Public Education</a:t>
          </a:r>
          <a:endParaRPr lang="en-US" sz="2000" b="1" kern="1200" dirty="0"/>
        </a:p>
      </dsp:txBody>
      <dsp:txXfrm>
        <a:off x="2222400" y="1034592"/>
        <a:ext cx="1946634" cy="724159"/>
      </dsp:txXfrm>
    </dsp:sp>
    <dsp:sp modelId="{8D3F412D-C28C-44C9-BBF0-ADA374CC74C8}">
      <dsp:nvSpPr>
        <dsp:cNvPr id="0" name=""/>
        <dsp:cNvSpPr/>
      </dsp:nvSpPr>
      <dsp:spPr>
        <a:xfrm>
          <a:off x="2222400" y="1758752"/>
          <a:ext cx="1946634" cy="20834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Media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Public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Special Populations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Funders</a:t>
          </a:r>
          <a:endParaRPr lang="en-US" sz="2300" kern="1200" dirty="0"/>
        </a:p>
      </dsp:txBody>
      <dsp:txXfrm>
        <a:off x="2222400" y="1758752"/>
        <a:ext cx="1946634" cy="2083454"/>
      </dsp:txXfrm>
    </dsp:sp>
    <dsp:sp modelId="{24DFB3B0-BF2D-4472-8EBD-8C91472145BE}">
      <dsp:nvSpPr>
        <dsp:cNvPr id="0" name=""/>
        <dsp:cNvSpPr/>
      </dsp:nvSpPr>
      <dsp:spPr>
        <a:xfrm>
          <a:off x="4441564" y="1034592"/>
          <a:ext cx="1946634" cy="724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Policy</a:t>
          </a:r>
          <a:r>
            <a:rPr lang="en-US" sz="1800" kern="1200" dirty="0" smtClean="0"/>
            <a:t> </a:t>
          </a:r>
          <a:endParaRPr lang="en-US" sz="1800" kern="1200" dirty="0"/>
        </a:p>
      </dsp:txBody>
      <dsp:txXfrm>
        <a:off x="4441564" y="1034592"/>
        <a:ext cx="1946634" cy="724159"/>
      </dsp:txXfrm>
    </dsp:sp>
    <dsp:sp modelId="{F026CA6E-D5F1-4DA3-AC63-63B14D3F8234}">
      <dsp:nvSpPr>
        <dsp:cNvPr id="0" name=""/>
        <dsp:cNvSpPr/>
      </dsp:nvSpPr>
      <dsp:spPr>
        <a:xfrm>
          <a:off x="4441564" y="1758752"/>
          <a:ext cx="1946634" cy="20834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RPC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Policy Statements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Reports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Agenda</a:t>
          </a:r>
          <a:endParaRPr lang="en-US" sz="2300" kern="1200" dirty="0"/>
        </a:p>
      </dsp:txBody>
      <dsp:txXfrm>
        <a:off x="4441564" y="1758752"/>
        <a:ext cx="1946634" cy="2083454"/>
      </dsp:txXfrm>
    </dsp:sp>
    <dsp:sp modelId="{D98CF9EA-3674-4FF8-AECD-79232EF5C0B4}">
      <dsp:nvSpPr>
        <dsp:cNvPr id="0" name=""/>
        <dsp:cNvSpPr/>
      </dsp:nvSpPr>
      <dsp:spPr>
        <a:xfrm>
          <a:off x="6660727" y="1034592"/>
          <a:ext cx="1946634" cy="7241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Advocacy/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Engagement</a:t>
          </a:r>
          <a:endParaRPr lang="en-US" sz="2000" b="1" kern="1200" dirty="0"/>
        </a:p>
      </dsp:txBody>
      <dsp:txXfrm>
        <a:off x="6660727" y="1034592"/>
        <a:ext cx="1946634" cy="724159"/>
      </dsp:txXfrm>
    </dsp:sp>
    <dsp:sp modelId="{5CD499D6-3E1D-43E0-A0A6-3A9A6575C8EF}">
      <dsp:nvSpPr>
        <dsp:cNvPr id="0" name=""/>
        <dsp:cNvSpPr/>
      </dsp:nvSpPr>
      <dsp:spPr>
        <a:xfrm>
          <a:off x="6660727" y="1758752"/>
          <a:ext cx="1946634" cy="20834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Affiliates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Partners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Consumer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Annual Meeting(s)</a:t>
          </a:r>
          <a:endParaRPr lang="en-US" sz="2300" kern="1200" dirty="0"/>
        </a:p>
      </dsp:txBody>
      <dsp:txXfrm>
        <a:off x="6660727" y="1758752"/>
        <a:ext cx="1946634" cy="2083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29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4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536"/>
            <a:ext cx="9144000" cy="5084064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5638800"/>
            <a:ext cx="6019800" cy="76200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3800" b="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Date or Subtitle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57200"/>
            <a:ext cx="8595360" cy="1143000"/>
          </a:xfrm>
        </p:spPr>
        <p:txBody>
          <a:bodyPr/>
          <a:lstStyle>
            <a:lvl1pPr>
              <a:defRPr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 OF PRESENTATION GOES HERE AND APPEARS IN ALL CAPS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4800" y="394447"/>
            <a:ext cx="8595360" cy="74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369172"/>
            <a:ext cx="8610600" cy="48768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207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8680" y="5867400"/>
            <a:ext cx="7315200" cy="533400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3200" b="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Section Subtitle Here if Needed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712" cy="46878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5045075"/>
            <a:ext cx="8595360" cy="746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DIVIDER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43600"/>
            <a:ext cx="1609344" cy="48768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369172"/>
            <a:ext cx="52578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04800" y="394447"/>
            <a:ext cx="8595360" cy="74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791200" y="1369172"/>
            <a:ext cx="3048000" cy="40386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noFill/>
                </a:ln>
                <a:solidFill>
                  <a:schemeClr val="accent1"/>
                </a:solidFill>
              </a:rPr>
              <a:t>Placholder for image,</a:t>
            </a:r>
            <a:r>
              <a:rPr lang="en-US" baseline="0" dirty="0" smtClean="0">
                <a:ln>
                  <a:noFill/>
                </a:ln>
                <a:solidFill>
                  <a:schemeClr val="accent1"/>
                </a:solidFill>
              </a:rPr>
              <a:t> chart, graph, or other graphical element</a:t>
            </a:r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4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04800" y="394447"/>
            <a:ext cx="8595360" cy="74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22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45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04800" y="396875"/>
            <a:ext cx="8595360" cy="74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53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43600"/>
            <a:ext cx="1609344" cy="4876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2" r:id="rId5"/>
    <p:sldLayoutId id="2147483683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sz="3800" b="0" cap="none" spc="0" baseline="0">
          <a:solidFill>
            <a:schemeClr val="tx2"/>
          </a:solidFill>
          <a:latin typeface="Calibri" pitchFamily="34" charset="0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lnSpc>
          <a:spcPct val="100000"/>
        </a:lnSpc>
        <a:spcBef>
          <a:spcPct val="20000"/>
        </a:spcBef>
        <a:buClr>
          <a:schemeClr val="tx1"/>
        </a:buClr>
        <a:buSzPct val="80000"/>
        <a:buFont typeface="Garamond" pitchFamily="18" charset="0"/>
        <a:buNone/>
        <a:defRPr sz="2600" b="0" baseline="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0" indent="0" algn="l" rtl="0" eaLnBrk="1" latinLnBrk="0" hangingPunct="1">
        <a:lnSpc>
          <a:spcPct val="150000"/>
        </a:lnSpc>
        <a:spcBef>
          <a:spcPct val="20000"/>
        </a:spcBef>
        <a:buClr>
          <a:schemeClr val="tx1"/>
        </a:buClr>
        <a:buFont typeface="Arial" pitchFamily="34" charset="0"/>
        <a:buNone/>
        <a:defRPr sz="2000" b="0" baseline="0">
          <a:solidFill>
            <a:schemeClr val="accent3"/>
          </a:solidFill>
          <a:latin typeface="Calibri" pitchFamily="34" charset="0"/>
          <a:ea typeface="+mn-ea"/>
          <a:cs typeface="+mn-cs"/>
        </a:defRPr>
      </a:lvl2pPr>
      <a:lvl3pPr marL="577850" indent="-295275" algn="l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baseline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860425" indent="-282575" algn="l" rtl="0" eaLnBrk="1" latinLnBrk="0" hangingPunct="1">
        <a:spcBef>
          <a:spcPct val="20000"/>
        </a:spcBef>
        <a:buClr>
          <a:schemeClr val="tx2"/>
        </a:buClr>
        <a:buFont typeface="Century Gothic" pitchFamily="34" charset="0"/>
        <a:buChar char="−"/>
        <a:defRPr sz="18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143000" indent="-282575" algn="l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baseline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306" indent="-228573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14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293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44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58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5733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2879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02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172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/>
              <a:t>Paul Gionfriddo, President and CEO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MHA Annual Meeting Affiliates Post-Session, September 12, 2014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61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Criteria for Choosing Areas of Focus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Critical to </a:t>
            </a:r>
            <a:r>
              <a:rPr lang="en-US" dirty="0" smtClean="0"/>
              <a:t>MHA’s </a:t>
            </a:r>
            <a:r>
              <a:rPr lang="en-US" b="1" dirty="0" smtClean="0"/>
              <a:t>Mission</a:t>
            </a:r>
            <a:r>
              <a:rPr lang="en-US" dirty="0" smtClean="0"/>
              <a:t>.</a:t>
            </a:r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Critical </a:t>
            </a:r>
            <a:r>
              <a:rPr lang="en-US" dirty="0" smtClean="0"/>
              <a:t>to MHA’s </a:t>
            </a:r>
            <a:r>
              <a:rPr lang="en-US" b="1" dirty="0" smtClean="0"/>
              <a:t>Survival</a:t>
            </a:r>
            <a:r>
              <a:rPr lang="en-US" dirty="0" smtClean="0"/>
              <a:t>.</a:t>
            </a:r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Enhance MHA’s </a:t>
            </a:r>
            <a:r>
              <a:rPr lang="en-US" b="1" dirty="0" smtClean="0"/>
              <a:t>Brand</a:t>
            </a:r>
            <a:r>
              <a:rPr lang="en-US" dirty="0" smtClean="0"/>
              <a:t>.</a:t>
            </a:r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Enhance MHA’s </a:t>
            </a:r>
            <a:r>
              <a:rPr lang="en-US" b="1" dirty="0"/>
              <a:t>Presence and </a:t>
            </a:r>
            <a:r>
              <a:rPr lang="en-US" b="1" dirty="0" smtClean="0"/>
              <a:t>Impact</a:t>
            </a:r>
            <a:r>
              <a:rPr lang="en-US" dirty="0" smtClean="0"/>
              <a:t>.</a:t>
            </a:r>
            <a:endParaRPr lang="en-US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 smtClean="0"/>
              <a:t>Enhance MHA’s </a:t>
            </a:r>
            <a:r>
              <a:rPr lang="en-US" b="1" dirty="0"/>
              <a:t>Financial </a:t>
            </a:r>
            <a:r>
              <a:rPr lang="en-US" b="1" dirty="0" smtClean="0"/>
              <a:t>Outlook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10 Areas of Focus, 2014-2016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Board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Partner Outreach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Corporate Outreach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Database Management &amp;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Communications (Internal)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Prevention and Children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Early ID and Intervention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Health and Behavioral Health Integration (w. peer supports)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Policy Advocacy: Affiliates, Partners, and the RPC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Communications (External)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Internal and External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Outreach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101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 Outreach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04800" y="1143000"/>
            <a:ext cx="8001000" cy="4876800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baseline="0" dirty="0" smtClean="0"/>
              <a:t>Kennedy Forum.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baseline="0" dirty="0" smtClean="0"/>
              <a:t>Depression and Bipolar</a:t>
            </a:r>
            <a:r>
              <a:rPr lang="en-US" sz="2400" b="1" dirty="0" smtClean="0"/>
              <a:t> </a:t>
            </a:r>
            <a:r>
              <a:rPr lang="en-US" sz="2400" b="1" baseline="0" dirty="0" smtClean="0"/>
              <a:t>Support Alliance.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baseline="0" dirty="0" smtClean="0"/>
              <a:t>NCBH.</a:t>
            </a:r>
            <a:endParaRPr lang="en-US" sz="2400" b="1" dirty="0"/>
          </a:p>
          <a:p>
            <a:pPr marL="283464" indent="-283464">
              <a:buFont typeface="Arial" panose="020B0604020202020204" pitchFamily="34" charset="0"/>
              <a:buChar char="•"/>
            </a:pPr>
            <a:r>
              <a:rPr lang="en-US" sz="2400" b="1" baseline="0" dirty="0" smtClean="0"/>
              <a:t>National Association</a:t>
            </a:r>
            <a:r>
              <a:rPr lang="en-US" sz="2400" b="1" dirty="0" smtClean="0"/>
              <a:t> of Private Psych Hospitals</a:t>
            </a:r>
            <a:r>
              <a:rPr lang="en-US" sz="2400" baseline="0" dirty="0" smtClean="0"/>
              <a:t>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baseline="0" dirty="0" smtClean="0"/>
              <a:t>Federation of Families for Children’s Mental</a:t>
            </a:r>
            <a:r>
              <a:rPr lang="en-US" sz="2400" b="1" dirty="0" smtClean="0"/>
              <a:t> Health</a:t>
            </a:r>
            <a:r>
              <a:rPr lang="en-US" sz="2400" b="1" baseline="0" dirty="0" smtClean="0"/>
              <a:t>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Coalition to Stop Gun Violence.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baseline="0" dirty="0" err="1" smtClean="0"/>
              <a:t>Bazelon</a:t>
            </a:r>
            <a:r>
              <a:rPr lang="en-US" sz="2400" b="1" baseline="0" dirty="0" smtClean="0"/>
              <a:t> Center.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baseline="0" dirty="0" smtClean="0"/>
              <a:t>American Red Cross.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National Council on Aging</a:t>
            </a:r>
            <a:r>
              <a:rPr lang="en-US" sz="2400" b="1" baseline="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Association of Child Psychiatry.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American Psychiatric Association.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PhrMA</a:t>
            </a:r>
            <a:r>
              <a:rPr lang="en-US" sz="2400" b="1" dirty="0" smtClean="0"/>
              <a:t>.</a:t>
            </a:r>
            <a:r>
              <a:rPr lang="en-US" sz="2400" b="1" baseline="0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682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Congressional/Governmental Outreach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2"/>
            <a:r>
              <a:rPr lang="en-US" sz="2400" b="1" dirty="0" smtClean="0"/>
              <a:t>Joe Courtney (CT)</a:t>
            </a:r>
          </a:p>
          <a:p>
            <a:pPr lvl="2"/>
            <a:r>
              <a:rPr lang="en-US" sz="2400" b="1" dirty="0" smtClean="0"/>
              <a:t>Lois Frankel (FL)</a:t>
            </a:r>
          </a:p>
          <a:p>
            <a:pPr lvl="2"/>
            <a:r>
              <a:rPr lang="en-US" sz="2400" b="1" dirty="0" smtClean="0"/>
              <a:t>Ron Barber (AZ)</a:t>
            </a:r>
          </a:p>
          <a:p>
            <a:pPr lvl="2"/>
            <a:r>
              <a:rPr lang="en-US" sz="2400" b="1" dirty="0" smtClean="0"/>
              <a:t>John Larson (CT)</a:t>
            </a:r>
          </a:p>
          <a:p>
            <a:pPr lvl="2"/>
            <a:r>
              <a:rPr lang="en-US" sz="2400" b="1" dirty="0" smtClean="0"/>
              <a:t>Frank Pallone (NJ)</a:t>
            </a:r>
          </a:p>
          <a:p>
            <a:pPr lvl="2"/>
            <a:r>
              <a:rPr lang="en-US" sz="2400" b="1" dirty="0" smtClean="0"/>
              <a:t>Tim Murphy (PA)</a:t>
            </a:r>
          </a:p>
          <a:p>
            <a:pPr lvl="2"/>
            <a:r>
              <a:rPr lang="en-US" sz="2400" b="1" dirty="0" smtClean="0"/>
              <a:t>Sen. Patty Murray staff</a:t>
            </a:r>
          </a:p>
          <a:p>
            <a:pPr lvl="2"/>
            <a:r>
              <a:rPr lang="en-US" sz="2400" b="1" dirty="0" smtClean="0"/>
              <a:t>Murphy Staff</a:t>
            </a:r>
          </a:p>
          <a:p>
            <a:pPr lvl="2"/>
            <a:r>
              <a:rPr lang="en-US" sz="2400" b="1" dirty="0" smtClean="0"/>
              <a:t>Pallone Staff</a:t>
            </a:r>
          </a:p>
          <a:p>
            <a:pPr lvl="2"/>
            <a:r>
              <a:rPr lang="en-US" sz="2400" b="1" dirty="0" smtClean="0"/>
              <a:t>E&amp;C Staff</a:t>
            </a:r>
          </a:p>
          <a:p>
            <a:pPr lvl="2"/>
            <a:r>
              <a:rPr lang="en-US" sz="2400" b="1" dirty="0" smtClean="0"/>
              <a:t>White House staff and advisors</a:t>
            </a:r>
          </a:p>
        </p:txBody>
      </p:sp>
    </p:spTree>
    <p:extLst>
      <p:ext uri="{BB962C8B-B14F-4D97-AF65-F5344CB8AC3E}">
        <p14:creationId xmlns:p14="http://schemas.microsoft.com/office/powerpoint/2010/main" val="27319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Media Outreach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Goal: To place MHA’s mission and message (of Before Stage 4 Prevention, Early ID/Intervention, Integrated Care, and Recovery) in the media.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lvl="2"/>
            <a:r>
              <a:rPr lang="en-US" sz="2400" b="1" dirty="0" smtClean="0"/>
              <a:t>Regular FB and Twitter posts throughout the month, blogs, etc.</a:t>
            </a:r>
          </a:p>
          <a:p>
            <a:pPr lvl="2"/>
            <a:r>
              <a:rPr lang="en-US" sz="2400" b="1" dirty="0" smtClean="0"/>
              <a:t>Hour background interview with 60 Minutes producer, May</a:t>
            </a:r>
          </a:p>
          <a:p>
            <a:pPr lvl="2"/>
            <a:r>
              <a:rPr lang="en-US" sz="2400" b="1" dirty="0" smtClean="0"/>
              <a:t>Interviewed on CNN “New Day” with Chris Cuomo, May</a:t>
            </a:r>
            <a:endParaRPr lang="en-US" sz="2400" b="1" dirty="0"/>
          </a:p>
          <a:p>
            <a:pPr lvl="2"/>
            <a:r>
              <a:rPr lang="en-US" sz="2400" b="1" dirty="0" err="1" smtClean="0"/>
              <a:t>BioCentury</a:t>
            </a:r>
            <a:r>
              <a:rPr lang="en-US" sz="2400" b="1" dirty="0" smtClean="0"/>
              <a:t> TV (WUSA, PBS), August</a:t>
            </a:r>
          </a:p>
          <a:p>
            <a:pPr lvl="2"/>
            <a:r>
              <a:rPr lang="en-US" sz="2400" b="1" dirty="0" smtClean="0"/>
              <a:t>Guest blog, Health Affairs, August </a:t>
            </a:r>
          </a:p>
          <a:p>
            <a:pPr lvl="2"/>
            <a:r>
              <a:rPr lang="en-US" sz="2400" b="1" dirty="0" smtClean="0"/>
              <a:t>US News and World Report, September</a:t>
            </a:r>
          </a:p>
          <a:p>
            <a:pPr lvl="2"/>
            <a:r>
              <a:rPr lang="en-US" sz="2400" b="1" dirty="0" smtClean="0"/>
              <a:t>Losing Tim, September and beyond</a:t>
            </a:r>
          </a:p>
        </p:txBody>
      </p:sp>
    </p:spTree>
    <p:extLst>
      <p:ext uri="{BB962C8B-B14F-4D97-AF65-F5344CB8AC3E}">
        <p14:creationId xmlns:p14="http://schemas.microsoft.com/office/powerpoint/2010/main" val="19491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4" y="457200"/>
            <a:ext cx="8743756" cy="54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Affiliate Outreach</a:t>
            </a:r>
            <a:endParaRPr lang="en-US" b="1" dirty="0"/>
          </a:p>
        </p:txBody>
      </p:sp>
      <p:sp>
        <p:nvSpPr>
          <p:cNvPr id="4" name="4-Point Star 3"/>
          <p:cNvSpPr/>
          <p:nvPr/>
        </p:nvSpPr>
        <p:spPr>
          <a:xfrm>
            <a:off x="4038600" y="4705350"/>
            <a:ext cx="145088" cy="1143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/>
          <p:cNvSpPr/>
          <p:nvPr/>
        </p:nvSpPr>
        <p:spPr>
          <a:xfrm>
            <a:off x="7162800" y="5124450"/>
            <a:ext cx="145088" cy="1143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>
            <a:off x="7316933" y="2438400"/>
            <a:ext cx="145088" cy="1143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4-Point Star 8"/>
          <p:cNvSpPr/>
          <p:nvPr/>
        </p:nvSpPr>
        <p:spPr>
          <a:xfrm>
            <a:off x="4111144" y="4343400"/>
            <a:ext cx="145088" cy="1143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7620000" y="2209800"/>
            <a:ext cx="145088" cy="1143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4-Point Star 10"/>
          <p:cNvSpPr/>
          <p:nvPr/>
        </p:nvSpPr>
        <p:spPr>
          <a:xfrm>
            <a:off x="6781800" y="3105149"/>
            <a:ext cx="145088" cy="1143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4-Point Star 11"/>
          <p:cNvSpPr/>
          <p:nvPr/>
        </p:nvSpPr>
        <p:spPr>
          <a:xfrm>
            <a:off x="4655512" y="3219449"/>
            <a:ext cx="145088" cy="1143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4-Point Star 12"/>
          <p:cNvSpPr/>
          <p:nvPr/>
        </p:nvSpPr>
        <p:spPr>
          <a:xfrm>
            <a:off x="5569913" y="2343150"/>
            <a:ext cx="145088" cy="1143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/>
          <p:cNvSpPr/>
          <p:nvPr/>
        </p:nvSpPr>
        <p:spPr>
          <a:xfrm>
            <a:off x="990600" y="3505200"/>
            <a:ext cx="145088" cy="1143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7316933" y="2667000"/>
            <a:ext cx="145088" cy="1143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6854344" y="2451100"/>
            <a:ext cx="145088" cy="1143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/>
          <p:cNvSpPr/>
          <p:nvPr/>
        </p:nvSpPr>
        <p:spPr>
          <a:xfrm>
            <a:off x="6995777" y="2514600"/>
            <a:ext cx="145088" cy="1143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4-Point Star 17"/>
          <p:cNvSpPr/>
          <p:nvPr/>
        </p:nvSpPr>
        <p:spPr>
          <a:xfrm>
            <a:off x="6854344" y="3162299"/>
            <a:ext cx="145088" cy="1143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4-Point Star 18"/>
          <p:cNvSpPr/>
          <p:nvPr/>
        </p:nvSpPr>
        <p:spPr>
          <a:xfrm>
            <a:off x="7547456" y="2336800"/>
            <a:ext cx="145088" cy="1143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4-Point Star 19"/>
          <p:cNvSpPr/>
          <p:nvPr/>
        </p:nvSpPr>
        <p:spPr>
          <a:xfrm>
            <a:off x="7150101" y="3028949"/>
            <a:ext cx="145088" cy="1143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4-Point Star 20"/>
          <p:cNvSpPr/>
          <p:nvPr/>
        </p:nvSpPr>
        <p:spPr>
          <a:xfrm>
            <a:off x="6248400" y="3448050"/>
            <a:ext cx="145088" cy="1143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4-Point Star 21"/>
          <p:cNvSpPr/>
          <p:nvPr/>
        </p:nvSpPr>
        <p:spPr>
          <a:xfrm>
            <a:off x="6377133" y="3962400"/>
            <a:ext cx="145088" cy="1143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4-Point Star 22"/>
          <p:cNvSpPr/>
          <p:nvPr/>
        </p:nvSpPr>
        <p:spPr>
          <a:xfrm>
            <a:off x="7246312" y="2781300"/>
            <a:ext cx="145088" cy="1143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4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Two-Way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MHA’s Partnership with Affiliates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727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Affiliates Want from MHA</a:t>
            </a:r>
            <a:br>
              <a:rPr lang="en-US" b="1" dirty="0" smtClean="0"/>
            </a:br>
            <a:r>
              <a:rPr lang="en-US" sz="1800" b="1" dirty="0" smtClean="0"/>
              <a:t>Affiliate Survey Responses, 2/14</a:t>
            </a:r>
            <a:endParaRPr lang="en-US" b="1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38422246"/>
              </p:ext>
            </p:extLst>
          </p:nvPr>
        </p:nvGraphicFramePr>
        <p:xfrm>
          <a:off x="1219200" y="1397000"/>
          <a:ext cx="6858000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977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Affiliates Want from MHA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Signature programs*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ID best practices and innovations*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National marketing/branding/PR*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Networking with and for affiliates*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Use local affiliates to develop policy positions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Standardization of peer certification</a:t>
            </a:r>
          </a:p>
          <a:p>
            <a:endParaRPr lang="en-US" dirty="0"/>
          </a:p>
          <a:p>
            <a:r>
              <a:rPr lang="en-US" dirty="0" smtClean="0"/>
              <a:t>Responses to open-ended questions (*most frequent), Affiliate survey, 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5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Session Outline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Financial and Programmatic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The MHA Business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National Outreach</a:t>
            </a: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Building MHA and Affiliate Relationships in the Future</a:t>
            </a:r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MHA Draws Strength from Affiliate Innovations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Growing Grounds Farm (vocational program)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Suicide Prevention Trainings (school-based)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Homeless Veterans Stand Down (services to homeless veterans)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Our Child Our Divorce (parent education program)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Be Merge (health and behavioral healthcare integration training and TA)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Breaking Down Barriers (outreach and education to communities of color)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Bridging the Gap (emergency support and assistance for those in transition)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MHA Village (a fully integrated housing, employment, services area)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Advocates in State Juvenile Justice Facilities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Pro Bono Counseling/Project Access (volunteer services to uninsured people)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Intensive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InCommunity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Therapy for Youth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Stop Bullying Now!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RESPECT Institute (a 3.5 day program for people in recovery)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YES-Club Afterschool Program (for 11-18 year olds)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Hospital Crisis Diversion Services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Holiday Project Cheer (financial support and donations for consumers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5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MHA Direct Revenue Sharing with Affiliates</a:t>
            </a:r>
            <a:endParaRPr lang="en-US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63256855"/>
              </p:ext>
            </p:extLst>
          </p:nvPr>
        </p:nvGraphicFramePr>
        <p:xfrm>
          <a:off x="457200" y="1397000"/>
          <a:ext cx="78486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124200" y="1981200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2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MHA Indirect Revenue Sharing with Affiliates: For What else do Dues/Fees Help Pay?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Affiliate Relations Director.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Parts of two state/federal policy staff people.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Board and committee support.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CEO/staff visits.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Publications/newsletters/communications.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National branding/marketing.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Annual meeting costs (no profit from affiliate registration at annual meeting).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MHA and MHA Affiliates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Collaborative Business Opportunities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45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Screening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Affiliates can use MHA screening results to support follow-up activities.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MHA already sends people from screening results page to affiliates</a:t>
            </a:r>
            <a:r>
              <a:rPr lang="en-US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Can do state or zip code breakdowns (for local screening programs).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31 percent want additional info about where to go to get help.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18 percent want an easy way to find providers in the area.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14 percent want a way to contact a peer to discuss results and next steps.</a:t>
            </a:r>
          </a:p>
        </p:txBody>
      </p:sp>
    </p:spTree>
    <p:extLst>
      <p:ext uri="{BB962C8B-B14F-4D97-AF65-F5344CB8AC3E}">
        <p14:creationId xmlns:p14="http://schemas.microsoft.com/office/powerpoint/2010/main" val="41859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State of the Nation’s Mental Health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Affiliates can seek funding to do special state and county data, evaluation, planning, and policy projects keyed to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MHA is using annually updatable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Moves dialogues to a broader focus.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Can evaluate local projects against these indicators.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People really like rankings.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 smtClean="0"/>
              <a:t>KidsCount</a:t>
            </a:r>
            <a:r>
              <a:rPr lang="en-US" dirty="0" smtClean="0"/>
              <a:t> is the model.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Look at the Virginia mock-up for ideas.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3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Peer Credentialing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MHA exploring providing a national credential/certification for peer workers.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2014: West and east coast pilots (Kaiser Permanente and HCA).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MHA would credential for a fee.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MHA would franchise training to affiliates, who could then also charge a fee.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Workforce development opportunity.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Addresses cross-state challenges of local credentialing programs.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8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Regional Policy Council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The RPC will be the MHA/affiliate framework for informing policy efforts at the state (and national) level.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Up to eight $10,000 grants in 2015 to help with policy agenda development, coordination of 4 RPC meetings, and policy outreach to and coordination with other affiliates.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All affiliates will continue to be invited to RPC meetings to help develop policy agenda.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RPC to be expanded in 2015 to non-affiliate partners (who will have to pay to participate) and state policymakers.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Innovation Nation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MHA intends to help affiliates brand and distribute innovative programs as business opportunities for affiliates.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Innovation Nation will be featured at all MHA annual meetings.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Programs nominated will be collected in a program directory, and made available to other affiliates via the affiliate portal.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Can use these nationally-recognized programs for outreach to funders and possible replication.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Partnerships: MHA/American Red Cross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MHA will make available to affiliates special co-branding opportunities with local chapters/affiliates of other national partners.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MHA and ARC letter of agreement to create umbrella under which local affiliates can provide MH services post-disaster.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Offers a new local branded partnership opportunity.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Program is voluntary.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24/7 back-up through the National Disaster Distress Helpline (SAMHSA funded, MHA-NYC Link2Health program).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Free Psychological First Aid (PTSD) training, too.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MHA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and Programmatic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Special Opportunities: Mental Health First Aid Training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MHA offers affiliates limited-time opportunities to improve affiliate skills and training.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 smtClean="0"/>
              <a:t>2014 opportunity only </a:t>
            </a:r>
            <a:r>
              <a:rPr lang="en-US" dirty="0" smtClean="0"/>
              <a:t>for MH First Aid Train the Trainer training.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MHA Maryland will train affiliates who wish to have a trainer on staff.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Training November 17-21, in Maryland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MHA will cover all the cost of the training, plus 2 meals a day, plus $750 toward travel/lodging expenses.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Limited to 25 affiliate representatives.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8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MHA: 10 Benefits of Affiliation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MHA Marketing/Branding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Broad-based focus on mental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Annual Policy Agenda/Regional Policy Council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National Advocacy and Messaging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Access to more than 200 other state and local organizations with similar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Annual Meeting (Discounted), with expert presenters and partners from around the 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Screening and MH Status of the Nation exposure and follow-up options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Innovation Nation Programming options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Business Partnerships, including exclusive access to certain products (e.g., MH First Aid training in 2014)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Joint fundraising opportunities (e.g., Navigator, 2013)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We stand for: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Prevention for all;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Early identification and intervention for those at risk;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Integrated health and behavioral health care for those who need it; 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Recovery as a goal.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MENTAL HEALTH AMERICA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19200"/>
            <a:ext cx="309299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YOU, QUESTIONS, and DISCUSSION.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1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MHA’s Financial Picture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2014 Budget: 		$3.7 M</a:t>
            </a:r>
          </a:p>
          <a:p>
            <a:r>
              <a:rPr lang="en-US" dirty="0" smtClean="0"/>
              <a:t>Projected Profit/Loss: 	$11,000 </a:t>
            </a:r>
          </a:p>
          <a:p>
            <a:r>
              <a:rPr lang="en-US" dirty="0" smtClean="0"/>
              <a:t>Prior Year Profit/Loss: 	($1.3 M)</a:t>
            </a:r>
          </a:p>
          <a:p>
            <a:r>
              <a:rPr lang="en-US" dirty="0" smtClean="0"/>
              <a:t>YTD Rev/</a:t>
            </a:r>
            <a:r>
              <a:rPr lang="en-US" dirty="0" err="1" smtClean="0"/>
              <a:t>Exp</a:t>
            </a:r>
            <a:r>
              <a:rPr lang="en-US" dirty="0" smtClean="0"/>
              <a:t>: 		$2.3 M (Rev), $2.2 M (</a:t>
            </a:r>
            <a:r>
              <a:rPr lang="en-US" dirty="0" err="1" smtClean="0"/>
              <a:t>Exp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Prior YTD: 			$1.6 M (Rev), $2.3 M (</a:t>
            </a:r>
            <a:r>
              <a:rPr lang="en-US" dirty="0" err="1" smtClean="0"/>
              <a:t>Exp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Reserve Fund Balance: 	$1.4 M ($1.3 million 12/13)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36057925"/>
              </p:ext>
            </p:extLst>
          </p:nvPr>
        </p:nvGraphicFramePr>
        <p:xfrm>
          <a:off x="914400" y="1295400"/>
          <a:ext cx="7467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Mental Health America’s MH Cycle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34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Stages of Serious Mental Illnesses (SMIs)</a:t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#</a:t>
            </a:r>
            <a:r>
              <a:rPr lang="en-US" b="1" dirty="0" smtClean="0">
                <a:solidFill>
                  <a:srgbClr val="7030A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/>
              <a:t>Stage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045304"/>
              </p:ext>
            </p:extLst>
          </p:nvPr>
        </p:nvGraphicFramePr>
        <p:xfrm>
          <a:off x="304800" y="1219200"/>
          <a:ext cx="8610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43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MHA Division of Work</a:t>
            </a:r>
            <a:endParaRPr lang="en-US" b="1" dirty="0"/>
          </a:p>
        </p:txBody>
      </p:sp>
      <p:graphicFrame>
        <p:nvGraphicFramePr>
          <p:cNvPr id="4" name="Diagram 4"/>
          <p:cNvGraphicFramePr/>
          <p:nvPr>
            <p:extLst>
              <p:ext uri="{D42A27DB-BD31-4B8C-83A1-F6EECF244321}">
                <p14:modId xmlns:p14="http://schemas.microsoft.com/office/powerpoint/2010/main" val="2628217101"/>
              </p:ext>
            </p:extLst>
          </p:nvPr>
        </p:nvGraphicFramePr>
        <p:xfrm>
          <a:off x="304800" y="1369172"/>
          <a:ext cx="8610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59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Process and Outcome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MHA Business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MHA’s Business Planning Process, 2014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Strategic Planning Retreat, 1/14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Board Approval of Process and Selection of BP Committee, 1/14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Affiliate Survey, 2/14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BP Draft for Board and staff review, 3/14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Board BP retreat, 3/14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Final BP circulated for Board approval, 4/14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BP implementation, 5/1/14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Final document incorporates BP sections, plus communications, marketing, and development plans, among other appendices.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40+ people, representing Board members, staff, and affiliates reviewed and commented on BP sections, and chose areas for priority work.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HA">
  <a:themeElements>
    <a:clrScheme name="MHA">
      <a:dk1>
        <a:srgbClr val="6A737B"/>
      </a:dk1>
      <a:lt1>
        <a:sysClr val="window" lastClr="FFFFFF"/>
      </a:lt1>
      <a:dk2>
        <a:srgbClr val="005596"/>
      </a:dk2>
      <a:lt2>
        <a:srgbClr val="FFFFFF"/>
      </a:lt2>
      <a:accent1>
        <a:srgbClr val="005596"/>
      </a:accent1>
      <a:accent2>
        <a:srgbClr val="7AC142"/>
      </a:accent2>
      <a:accent3>
        <a:srgbClr val="B51A8A"/>
      </a:accent3>
      <a:accent4>
        <a:srgbClr val="FBB034"/>
      </a:accent4>
      <a:accent5>
        <a:srgbClr val="005596"/>
      </a:accent5>
      <a:accent6>
        <a:srgbClr val="7AC142"/>
      </a:accent6>
      <a:hlink>
        <a:srgbClr val="B51A8A"/>
      </a:hlink>
      <a:folHlink>
        <a:srgbClr val="B51A8A"/>
      </a:folHlink>
    </a:clrScheme>
    <a:fontScheme name="MH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GEARS</Template>
  <TotalTime>0</TotalTime>
  <Words>1472</Words>
  <Application>Microsoft Office PowerPoint</Application>
  <PresentationFormat>On-screen Show (4:3)</PresentationFormat>
  <Paragraphs>226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MHA</vt:lpstr>
      <vt:lpstr>MHA Annual Meeting Affiliates Post-Session, September 12, 2014</vt:lpstr>
      <vt:lpstr>Session Outline</vt:lpstr>
      <vt:lpstr>Financial and Programmatic Overview</vt:lpstr>
      <vt:lpstr>MHA’s Financial Picture</vt:lpstr>
      <vt:lpstr>Mental Health America’s MH Cycle</vt:lpstr>
      <vt:lpstr>Stages of Serious Mental Illnesses (SMIs) #B4Stage4</vt:lpstr>
      <vt:lpstr>MHA Division of Work</vt:lpstr>
      <vt:lpstr>MHA Business Plan</vt:lpstr>
      <vt:lpstr>MHA’s Business Planning Process, 2014</vt:lpstr>
      <vt:lpstr>Criteria for Choosing Areas of Focus</vt:lpstr>
      <vt:lpstr>10 Areas of Focus, 2014-2016</vt:lpstr>
      <vt:lpstr>Outreach</vt:lpstr>
      <vt:lpstr>Partner Outreach</vt:lpstr>
      <vt:lpstr>Congressional/Governmental Outreach</vt:lpstr>
      <vt:lpstr>Media Outreach</vt:lpstr>
      <vt:lpstr>Affiliate Outreach</vt:lpstr>
      <vt:lpstr>MHA’s Partnership with Affiliates</vt:lpstr>
      <vt:lpstr>What Affiliates Want from MHA Affiliate Survey Responses, 2/14</vt:lpstr>
      <vt:lpstr>What Affiliates Want from MHA</vt:lpstr>
      <vt:lpstr>MHA Draws Strength from Affiliate Innovations</vt:lpstr>
      <vt:lpstr>MHA Direct Revenue Sharing with Affiliates</vt:lpstr>
      <vt:lpstr>MHA Indirect Revenue Sharing with Affiliates: For What else do Dues/Fees Help Pay?</vt:lpstr>
      <vt:lpstr>Collaborative Business Opportunities</vt:lpstr>
      <vt:lpstr>Screening</vt:lpstr>
      <vt:lpstr>State of the Nation’s Mental Health</vt:lpstr>
      <vt:lpstr>Peer Credentialing</vt:lpstr>
      <vt:lpstr>Regional Policy Council</vt:lpstr>
      <vt:lpstr>Innovation Nation</vt:lpstr>
      <vt:lpstr>Partnerships: MHA/American Red Cross </vt:lpstr>
      <vt:lpstr>Special Opportunities: Mental Health First Aid Training</vt:lpstr>
      <vt:lpstr>MHA: 10 Benefits of Affiliation</vt:lpstr>
      <vt:lpstr>MENTAL HEALTH AMERICA</vt:lpstr>
      <vt:lpstr>THANK YOU, QUESTIONS, and DISCUSSION.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2011-07-11T19:14:48Z</dcterms:created>
  <dcterms:modified xsi:type="dcterms:W3CDTF">2014-09-03T20:58:44Z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