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256" r:id="rId2"/>
    <p:sldId id="487" r:id="rId3"/>
    <p:sldId id="595" r:id="rId4"/>
    <p:sldId id="602" r:id="rId5"/>
    <p:sldId id="610" r:id="rId6"/>
    <p:sldId id="608" r:id="rId7"/>
    <p:sldId id="609" r:id="rId8"/>
    <p:sldId id="604" r:id="rId9"/>
    <p:sldId id="605" r:id="rId10"/>
    <p:sldId id="596" r:id="rId11"/>
    <p:sldId id="591" r:id="rId12"/>
    <p:sldId id="612" r:id="rId13"/>
    <p:sldId id="606" r:id="rId14"/>
    <p:sldId id="599" r:id="rId15"/>
    <p:sldId id="597" r:id="rId16"/>
    <p:sldId id="598" r:id="rId17"/>
    <p:sldId id="611" r:id="rId18"/>
    <p:sldId id="587" r:id="rId19"/>
    <p:sldId id="579" r:id="rId20"/>
    <p:sldId id="582" r:id="rId21"/>
    <p:sldId id="600" r:id="rId22"/>
    <p:sldId id="607" r:id="rId23"/>
    <p:sldId id="613" r:id="rId24"/>
    <p:sldId id="614" r:id="rId25"/>
    <p:sldId id="615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CCCC"/>
    <a:srgbClr val="9B7E15"/>
    <a:srgbClr val="CC3300"/>
    <a:srgbClr val="FF0000"/>
    <a:srgbClr val="FFFF66"/>
    <a:srgbClr val="990000"/>
    <a:srgbClr val="99CC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0" autoAdjust="0"/>
    <p:restoredTop sz="95853" autoAdjust="0"/>
  </p:normalViewPr>
  <p:slideViewPr>
    <p:cSldViewPr>
      <p:cViewPr>
        <p:scale>
          <a:sx n="64" d="100"/>
          <a:sy n="64" d="100"/>
        </p:scale>
        <p:origin x="-2994" y="-11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pel022\AppData\Local\Microsoft\Windows\Temporary%20Internet%20Files\Content.Outlook\1ZI705O4\Durham%20Connects%200-24%20Month%20Total%20ED%20Care%20Grap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5051721475992E-3"/>
          <c:y val="3.0982057397291422E-2"/>
          <c:w val="0.98408479709267116"/>
          <c:h val="0.95126232793768473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8.5504228481899799E-2"/>
                  <c:y val="-4.698222661724028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No Dx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86.8%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7113264688067836E-2"/>
                  <c:y val="-0.209793393018619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 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dx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7.1%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-4.5708055723803757E-2"/>
                  <c:y val="0.1181485222339148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+ dx 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2.9%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2428056300415613"/>
                  <c:y val="-0.304503894702886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Any dx
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13.2%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313589179730911E-3"/>
                  <c:y val="7.114624505928853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No Dx</c:v>
                </c:pt>
                <c:pt idx="1">
                  <c:v>1 dx</c:v>
                </c:pt>
                <c:pt idx="2">
                  <c:v>2 dx</c:v>
                </c:pt>
                <c:pt idx="3">
                  <c:v>3+ dx 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86.8</c:v>
                </c:pt>
                <c:pt idx="1">
                  <c:v>7.1</c:v>
                </c:pt>
                <c:pt idx="2">
                  <c:v>3.2</c:v>
                </c:pt>
                <c:pt idx="3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3"/>
        <c:secondPieSize val="75"/>
        <c:serLines>
          <c:spPr>
            <a:ln w="38100">
              <a:solidFill>
                <a:schemeClr val="tx1"/>
              </a:solidFill>
            </a:ln>
          </c:spPr>
        </c:serLines>
      </c:of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200" baseline="0">
          <a:latin typeface="Arial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27214003210713"/>
          <c:y val="7.6074325936530671E-2"/>
          <c:w val="0.70006108097995112"/>
          <c:h val="0.65475781436411362"/>
        </c:manualLayout>
      </c:layout>
      <c:lineChart>
        <c:grouping val="standard"/>
        <c:varyColors val="0"/>
        <c:ser>
          <c:idx val="0"/>
          <c:order val="0"/>
          <c:tx>
            <c:strRef>
              <c:f>'ED Costs'!$A$11</c:f>
              <c:strCache>
                <c:ptCount val="1"/>
                <c:pt idx="0">
                  <c:v>Hospital Costs: Control Families</c:v>
                </c:pt>
              </c:strCache>
            </c:strRef>
          </c:tx>
          <c:spPr>
            <a:ln w="63500"/>
          </c:spPr>
          <c:marker>
            <c:symbol val="none"/>
          </c:marker>
          <c:val>
            <c:numRef>
              <c:f>'ED Costs'!$B$11:$Y$11</c:f>
              <c:numCache>
                <c:formatCode>General</c:formatCode>
                <c:ptCount val="24"/>
                <c:pt idx="0">
                  <c:v>858.31936029999997</c:v>
                </c:pt>
                <c:pt idx="1">
                  <c:v>1075.7496610000001</c:v>
                </c:pt>
                <c:pt idx="2">
                  <c:v>1137.6241763</c:v>
                </c:pt>
                <c:pt idx="3">
                  <c:v>1208.5924881000001</c:v>
                </c:pt>
                <c:pt idx="4">
                  <c:v>1300.5763522000002</c:v>
                </c:pt>
                <c:pt idx="5">
                  <c:v>1358.4448016000001</c:v>
                </c:pt>
                <c:pt idx="6">
                  <c:v>1394.7733298000001</c:v>
                </c:pt>
                <c:pt idx="7">
                  <c:v>1606.5679555000002</c:v>
                </c:pt>
                <c:pt idx="8">
                  <c:v>1634.7634294000002</c:v>
                </c:pt>
                <c:pt idx="9">
                  <c:v>1714.4548550000002</c:v>
                </c:pt>
                <c:pt idx="10">
                  <c:v>1729.0723414000001</c:v>
                </c:pt>
                <c:pt idx="11">
                  <c:v>1745.9819507000002</c:v>
                </c:pt>
                <c:pt idx="12">
                  <c:v>1776.8553693000001</c:v>
                </c:pt>
                <c:pt idx="13">
                  <c:v>1793.0382116000001</c:v>
                </c:pt>
                <c:pt idx="14">
                  <c:v>1900.4015491</c:v>
                </c:pt>
                <c:pt idx="15">
                  <c:v>1948.2920481000001</c:v>
                </c:pt>
                <c:pt idx="16">
                  <c:v>1983.3587171000001</c:v>
                </c:pt>
                <c:pt idx="17">
                  <c:v>2007.5369479000001</c:v>
                </c:pt>
                <c:pt idx="18">
                  <c:v>2034.2250274</c:v>
                </c:pt>
                <c:pt idx="19">
                  <c:v>2071.1971254</c:v>
                </c:pt>
                <c:pt idx="20">
                  <c:v>2095.5674425000002</c:v>
                </c:pt>
                <c:pt idx="21">
                  <c:v>2119.4341368</c:v>
                </c:pt>
                <c:pt idx="22">
                  <c:v>2157.4459823000002</c:v>
                </c:pt>
                <c:pt idx="23">
                  <c:v>2205.8225405000003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'ED Costs'!$A$12</c:f>
              <c:strCache>
                <c:ptCount val="1"/>
                <c:pt idx="0">
                  <c:v>Hospital Costs: DC Families</c:v>
                </c:pt>
              </c:strCache>
            </c:strRef>
          </c:tx>
          <c:spPr>
            <a:ln w="63500"/>
          </c:spPr>
          <c:marker>
            <c:symbol val="none"/>
          </c:marker>
          <c:val>
            <c:numRef>
              <c:f>'ED Costs'!$B$12:$Y$12</c:f>
              <c:numCache>
                <c:formatCode>General</c:formatCode>
                <c:ptCount val="24"/>
                <c:pt idx="0">
                  <c:v>184.63171030000001</c:v>
                </c:pt>
                <c:pt idx="1">
                  <c:v>276.43694579999999</c:v>
                </c:pt>
                <c:pt idx="2">
                  <c:v>311.9177785</c:v>
                </c:pt>
                <c:pt idx="3">
                  <c:v>322.82641239999998</c:v>
                </c:pt>
                <c:pt idx="4">
                  <c:v>331.22402679999999</c:v>
                </c:pt>
                <c:pt idx="5">
                  <c:v>345.34242339999997</c:v>
                </c:pt>
                <c:pt idx="6">
                  <c:v>376.29046289999997</c:v>
                </c:pt>
                <c:pt idx="7">
                  <c:v>394.04423849999995</c:v>
                </c:pt>
                <c:pt idx="8">
                  <c:v>410.70009749999997</c:v>
                </c:pt>
                <c:pt idx="9">
                  <c:v>425.44057049999998</c:v>
                </c:pt>
                <c:pt idx="10">
                  <c:v>439.24559569999997</c:v>
                </c:pt>
                <c:pt idx="11">
                  <c:v>449.90501749999999</c:v>
                </c:pt>
                <c:pt idx="12">
                  <c:v>464.49713069999996</c:v>
                </c:pt>
                <c:pt idx="13">
                  <c:v>490.17492519999996</c:v>
                </c:pt>
                <c:pt idx="14">
                  <c:v>508.66166279999999</c:v>
                </c:pt>
                <c:pt idx="15">
                  <c:v>539.55170569999996</c:v>
                </c:pt>
                <c:pt idx="16">
                  <c:v>556.22246499999994</c:v>
                </c:pt>
                <c:pt idx="17">
                  <c:v>573.08904099999995</c:v>
                </c:pt>
                <c:pt idx="18">
                  <c:v>594.52162639999995</c:v>
                </c:pt>
                <c:pt idx="19">
                  <c:v>610.35847359999991</c:v>
                </c:pt>
                <c:pt idx="20">
                  <c:v>617.68525979999993</c:v>
                </c:pt>
                <c:pt idx="21">
                  <c:v>635.24148919999993</c:v>
                </c:pt>
                <c:pt idx="22">
                  <c:v>652.92977079999991</c:v>
                </c:pt>
                <c:pt idx="23">
                  <c:v>698.23753469999997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898304"/>
        <c:axId val="215530880"/>
      </c:lineChart>
      <c:catAx>
        <c:axId val="204898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800">
                    <a:latin typeface="Arial" panose="020B0604020202020204" pitchFamily="34" charset="0"/>
                    <a:cs typeface="Arial" panose="020B0604020202020204" pitchFamily="34" charset="0"/>
                  </a:rPr>
                  <a:t>Child Age in Months</a:t>
                </a:r>
              </a:p>
            </c:rich>
          </c:tx>
          <c:layout>
            <c:manualLayout>
              <c:xMode val="edge"/>
              <c:yMode val="edge"/>
              <c:x val="0.35510593237387494"/>
              <c:y val="0.83783783783783783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15530880"/>
        <c:crosses val="autoZero"/>
        <c:auto val="1"/>
        <c:lblAlgn val="ctr"/>
        <c:lblOffset val="100"/>
        <c:noMultiLvlLbl val="0"/>
      </c:catAx>
      <c:valAx>
        <c:axId val="215530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800">
                    <a:latin typeface="Arial" panose="020B0604020202020204" pitchFamily="34" charset="0"/>
                    <a:cs typeface="Arial" panose="020B0604020202020204" pitchFamily="34" charset="0"/>
                  </a:rPr>
                  <a:t>Cumulative Per Child Cost</a:t>
                </a:r>
              </a:p>
            </c:rich>
          </c:tx>
          <c:layout>
            <c:manualLayout>
              <c:xMode val="edge"/>
              <c:yMode val="edge"/>
              <c:x val="1.4371255678091919E-2"/>
              <c:y val="0.19822355820387316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4898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0170865805916882E-2"/>
          <c:y val="0.87621621621621626"/>
          <c:w val="0.9372230107063968"/>
          <c:h val="0.10801801801801802"/>
        </c:manualLayout>
      </c:layout>
      <c:overlay val="0"/>
      <c:txPr>
        <a:bodyPr/>
        <a:lstStyle/>
        <a:p>
          <a:pPr>
            <a:defRPr sz="18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81440443213292"/>
          <c:y val="4.1860465116279069E-2"/>
          <c:w val="0.84210526315789458"/>
          <c:h val="0.7984496124031007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Well-specified disorder</c:v>
                </c:pt>
              </c:strCache>
            </c:strRef>
          </c:tx>
          <c:invertIfNegative val="0"/>
          <c:cat>
            <c:numRef>
              <c:f>Sheet1!$B$1:$N$1</c:f>
              <c:numCache>
                <c:formatCode>General</c:formatCode>
                <c:ptCount val="1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</c:numCache>
            </c:numRef>
          </c:cat>
          <c:val>
            <c:numRef>
              <c:f>Sheet1!$B$2:$N$2</c:f>
              <c:numCache>
                <c:formatCode>General</c:formatCode>
                <c:ptCount val="13"/>
                <c:pt idx="0">
                  <c:v>13.88</c:v>
                </c:pt>
                <c:pt idx="1">
                  <c:v>25.13</c:v>
                </c:pt>
                <c:pt idx="2">
                  <c:v>32.840000000000003</c:v>
                </c:pt>
                <c:pt idx="3">
                  <c:v>38.880000000000003</c:v>
                </c:pt>
                <c:pt idx="6">
                  <c:v>51.59</c:v>
                </c:pt>
                <c:pt idx="8">
                  <c:v>60.09</c:v>
                </c:pt>
                <c:pt idx="12">
                  <c:v>64.239999999999995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Any disorder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Sheet1!$B$1:$N$1</c:f>
              <c:numCache>
                <c:formatCode>General</c:formatCode>
                <c:ptCount val="13"/>
                <c:pt idx="0">
                  <c:v>13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</c:numCache>
            </c:numRef>
          </c:cat>
          <c:val>
            <c:numRef>
              <c:f>Sheet1!$B$3:$N$3</c:f>
              <c:numCache>
                <c:formatCode>General</c:formatCode>
                <c:ptCount val="13"/>
                <c:pt idx="0">
                  <c:v>24.2</c:v>
                </c:pt>
                <c:pt idx="1">
                  <c:v>31.58</c:v>
                </c:pt>
                <c:pt idx="2">
                  <c:v>32.76</c:v>
                </c:pt>
                <c:pt idx="3">
                  <c:v>31.7</c:v>
                </c:pt>
                <c:pt idx="6">
                  <c:v>26.96</c:v>
                </c:pt>
                <c:pt idx="8">
                  <c:v>23.29</c:v>
                </c:pt>
                <c:pt idx="12">
                  <c:v>22.01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50217088"/>
        <c:axId val="176964352"/>
      </c:barChart>
      <c:catAx>
        <c:axId val="150217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3647276084949214"/>
              <c:y val="0.919379844961240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76964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6964352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Prevalence</a:t>
                </a:r>
              </a:p>
            </c:rich>
          </c:tx>
          <c:layout>
            <c:manualLayout>
              <c:xMode val="edge"/>
              <c:yMode val="edge"/>
              <c:x val="2.3084025854108955E-2"/>
              <c:y val="0.306976744186046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50217088"/>
        <c:crosses val="autoZero"/>
        <c:crossBetween val="between"/>
        <c:majorUnit val="20"/>
      </c:valAx>
    </c:plotArea>
    <c:plotVisOnly val="1"/>
    <c:dispBlanksAs val="span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52511539505839"/>
          <c:y val="0.27760208252656943"/>
          <c:w val="0.80362430989229805"/>
          <c:h val="0.61713846220042168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Mental Health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2"/>
              </a:solidFill>
            </a:ln>
          </c:spPr>
          <c:invertIfNegative val="0"/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Sheet1!$B$1:$E$1</c:f>
              <c:strCache>
                <c:ptCount val="4"/>
                <c:pt idx="0">
                  <c:v>Females 15-19</c:v>
                </c:pt>
                <c:pt idx="1">
                  <c:v>Females 20-24</c:v>
                </c:pt>
                <c:pt idx="2">
                  <c:v>Males 15-19</c:v>
                </c:pt>
                <c:pt idx="3">
                  <c:v>Males 20-24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>
                  <c:v>55.900706913553734</c:v>
                </c:pt>
                <c:pt idx="1">
                  <c:v>54.091387442828285</c:v>
                </c:pt>
                <c:pt idx="2">
                  <c:v>34.846848801130079</c:v>
                </c:pt>
                <c:pt idx="3">
                  <c:v>33.006671359019428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Substance Use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2"/>
              </a:solidFill>
            </a:ln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Females 15-19</c:v>
                </c:pt>
                <c:pt idx="1">
                  <c:v>Females 20-24</c:v>
                </c:pt>
                <c:pt idx="2">
                  <c:v>Males 15-19</c:v>
                </c:pt>
                <c:pt idx="3">
                  <c:v>Males 20-24</c:v>
                </c:pt>
              </c:strCache>
            </c:strRef>
          </c:cat>
          <c:val>
            <c:numRef>
              <c:f>Sheet1!$B$3:$E$3</c:f>
              <c:numCache>
                <c:formatCode>0.0</c:formatCode>
                <c:ptCount val="4"/>
                <c:pt idx="0">
                  <c:v>12.56081889092383</c:v>
                </c:pt>
                <c:pt idx="1">
                  <c:v>12.154267870494786</c:v>
                </c:pt>
                <c:pt idx="2">
                  <c:v>39.307987087529469</c:v>
                </c:pt>
                <c:pt idx="3">
                  <c:v>37.232229078663146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Other Neuropsych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chemeClr val="tx2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Females 15-19</c:v>
                </c:pt>
                <c:pt idx="1">
                  <c:v>Females 20-24</c:v>
                </c:pt>
                <c:pt idx="2">
                  <c:v>Males 15-19</c:v>
                </c:pt>
                <c:pt idx="3">
                  <c:v>Males 20-24</c:v>
                </c:pt>
              </c:strCache>
            </c:strRef>
          </c:cat>
          <c:val>
            <c:numRef>
              <c:f>Sheet1!$B$4:$E$4</c:f>
              <c:numCache>
                <c:formatCode>0.0</c:formatCode>
                <c:ptCount val="4"/>
                <c:pt idx="0">
                  <c:v>8.2063622843106714</c:v>
                </c:pt>
                <c:pt idx="1">
                  <c:v>8.3663307419476389</c:v>
                </c:pt>
                <c:pt idx="2">
                  <c:v>4.6779496199954123</c:v>
                </c:pt>
                <c:pt idx="3">
                  <c:v>4.399341717909155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Maternal Conditions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solidFill>
                <a:schemeClr val="tx2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Females 15-19</c:v>
                </c:pt>
                <c:pt idx="1">
                  <c:v>Females 20-24</c:v>
                </c:pt>
                <c:pt idx="2">
                  <c:v>Males 15-19</c:v>
                </c:pt>
                <c:pt idx="3">
                  <c:v>Males 20-24</c:v>
                </c:pt>
              </c:strCache>
            </c:strRef>
          </c:cat>
          <c:val>
            <c:numRef>
              <c:f>Sheet1!$B$5:$E$5</c:f>
              <c:numCache>
                <c:formatCode>0.0</c:formatCode>
                <c:ptCount val="4"/>
                <c:pt idx="0">
                  <c:v>5.2348404659315122</c:v>
                </c:pt>
                <c:pt idx="1">
                  <c:v>5.6480762802391684</c:v>
                </c:pt>
              </c:numCache>
            </c:numRef>
          </c:val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Injuries</c:v>
                </c:pt>
              </c:strCache>
            </c:strRef>
          </c:tx>
          <c:spPr>
            <a:solidFill>
              <a:srgbClr val="9B7E15"/>
            </a:solidFill>
            <a:ln>
              <a:solidFill>
                <a:schemeClr val="tx2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Females 15-19</c:v>
                </c:pt>
                <c:pt idx="1">
                  <c:v>Females 20-24</c:v>
                </c:pt>
                <c:pt idx="2">
                  <c:v>Males 15-19</c:v>
                </c:pt>
                <c:pt idx="3">
                  <c:v>Males 20-24</c:v>
                </c:pt>
              </c:strCache>
            </c:strRef>
          </c:cat>
          <c:val>
            <c:numRef>
              <c:f>Sheet1!$B$6:$E$6</c:f>
              <c:numCache>
                <c:formatCode>0.0</c:formatCode>
                <c:ptCount val="4"/>
                <c:pt idx="0">
                  <c:v>3.938203890538424</c:v>
                </c:pt>
                <c:pt idx="1">
                  <c:v>3.6880647626515994</c:v>
                </c:pt>
                <c:pt idx="2">
                  <c:v>7.0060417475423691</c:v>
                </c:pt>
                <c:pt idx="3">
                  <c:v>10.02057334532183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Other Communicable</c:v>
                </c:pt>
              </c:strCache>
            </c:strRef>
          </c:tx>
          <c:spPr>
            <a:solidFill>
              <a:schemeClr val="tx1">
                <a:lumMod val="85000"/>
              </a:schemeClr>
            </a:solidFill>
            <a:ln>
              <a:solidFill>
                <a:schemeClr val="tx2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Females 15-19</c:v>
                </c:pt>
                <c:pt idx="1">
                  <c:v>Females 20-24</c:v>
                </c:pt>
                <c:pt idx="2">
                  <c:v>Males 15-19</c:v>
                </c:pt>
                <c:pt idx="3">
                  <c:v>Males 20-24</c:v>
                </c:pt>
              </c:strCache>
            </c:strRef>
          </c:cat>
          <c:val>
            <c:numRef>
              <c:f>Sheet1!$B$7:$E$7</c:f>
              <c:numCache>
                <c:formatCode>0.0</c:formatCode>
                <c:ptCount val="4"/>
                <c:pt idx="0">
                  <c:v>2.241102707686522</c:v>
                </c:pt>
                <c:pt idx="1">
                  <c:v>2.2406792658570898</c:v>
                </c:pt>
                <c:pt idx="2">
                  <c:v>0.66365456345947393</c:v>
                </c:pt>
                <c:pt idx="3">
                  <c:v>0.68890444386960925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Other Non Communicable</c:v>
                </c:pt>
              </c:strCache>
            </c:strRef>
          </c:tx>
          <c:spPr>
            <a:solidFill>
              <a:srgbClr val="CCECFF"/>
            </a:solidFill>
            <a:ln>
              <a:solidFill>
                <a:schemeClr val="bg2">
                  <a:lumMod val="75000"/>
                </a:schemeClr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Females 15-19</c:v>
                </c:pt>
                <c:pt idx="1">
                  <c:v>Females 20-24</c:v>
                </c:pt>
                <c:pt idx="2">
                  <c:v>Males 15-19</c:v>
                </c:pt>
                <c:pt idx="3">
                  <c:v>Males 20-24</c:v>
                </c:pt>
              </c:strCache>
            </c:strRef>
          </c:cat>
          <c:val>
            <c:numRef>
              <c:f>Sheet1!$B$8:$E$8</c:f>
              <c:numCache>
                <c:formatCode>0.0</c:formatCode>
                <c:ptCount val="4"/>
                <c:pt idx="0">
                  <c:v>11.400411836669232</c:v>
                </c:pt>
                <c:pt idx="1">
                  <c:v>13.283876675953934</c:v>
                </c:pt>
                <c:pt idx="2">
                  <c:v>11.927696194340298</c:v>
                </c:pt>
                <c:pt idx="3">
                  <c:v>13.092587912194276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HIV/TB</c:v>
                </c:pt>
              </c:strCache>
            </c:strRef>
          </c:tx>
          <c:spPr>
            <a:pattFill prst="lgConfetti">
              <a:fgClr>
                <a:schemeClr val="tx2"/>
              </a:fgClr>
              <a:bgClr>
                <a:schemeClr val="bg2"/>
              </a:bgClr>
            </a:pattFill>
            <a:ln>
              <a:solidFill>
                <a:schemeClr val="tx2"/>
              </a:solidFill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Females 15-19</c:v>
                </c:pt>
                <c:pt idx="1">
                  <c:v>Females 20-24</c:v>
                </c:pt>
                <c:pt idx="2">
                  <c:v>Males 15-19</c:v>
                </c:pt>
                <c:pt idx="3">
                  <c:v>Males 20-24</c:v>
                </c:pt>
              </c:strCache>
            </c:strRef>
          </c:cat>
          <c:val>
            <c:numRef>
              <c:f>Sheet1!$B$9:$E$9</c:f>
              <c:numCache>
                <c:formatCode>0.0</c:formatCode>
                <c:ptCount val="4"/>
                <c:pt idx="0">
                  <c:v>0.51755301038609258</c:v>
                </c:pt>
                <c:pt idx="1">
                  <c:v>0.52731696002748019</c:v>
                </c:pt>
                <c:pt idx="2">
                  <c:v>1.5698219860029066</c:v>
                </c:pt>
                <c:pt idx="3">
                  <c:v>1.5596921430225608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287543680"/>
        <c:axId val="287545216"/>
      </c:barChart>
      <c:catAx>
        <c:axId val="287543680"/>
        <c:scaling>
          <c:orientation val="minMax"/>
        </c:scaling>
        <c:delete val="0"/>
        <c:axPos val="b"/>
        <c:majorTickMark val="out"/>
        <c:minorTickMark val="none"/>
        <c:tickLblPos val="nextTo"/>
        <c:crossAx val="287545216"/>
        <c:crosses val="autoZero"/>
        <c:auto val="1"/>
        <c:lblAlgn val="ctr"/>
        <c:lblOffset val="100"/>
        <c:noMultiLvlLbl val="0"/>
      </c:catAx>
      <c:valAx>
        <c:axId val="287545216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65000"/>
                </a:schemeClr>
              </a:solidFill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287543680"/>
        <c:crosses val="autoZero"/>
        <c:crossBetween val="between"/>
      </c:valAx>
    </c:plotArea>
    <c:legend>
      <c:legendPos val="t"/>
      <c:legendEntry>
        <c:idx val="0"/>
      </c:legendEntry>
      <c:legendEntry>
        <c:idx val="1"/>
      </c:legendEntry>
      <c:legendEntry>
        <c:idx val="2"/>
      </c:legendEntry>
      <c:legendEntry>
        <c:idx val="3"/>
      </c:legendEntry>
      <c:legendEntry>
        <c:idx val="4"/>
      </c:legendEntry>
      <c:legendEntry>
        <c:idx val="5"/>
      </c:legendEntry>
      <c:legendEntry>
        <c:idx val="6"/>
      </c:legendEntry>
      <c:legendEntry>
        <c:idx val="7"/>
      </c:legendEntry>
      <c:layout>
        <c:manualLayout>
          <c:xMode val="edge"/>
          <c:yMode val="edge"/>
          <c:x val="4.2588017015114492E-2"/>
          <c:y val="3.2786885245901641E-2"/>
          <c:w val="0.89573185356140828"/>
          <c:h val="0.18077836581902673"/>
        </c:manualLayout>
      </c:layout>
      <c:overlay val="0"/>
      <c:spPr>
        <a:noFill/>
      </c:spPr>
    </c:legend>
    <c:plotVisOnly val="1"/>
    <c:dispBlanksAs val="gap"/>
    <c:showDLblsOverMax val="0"/>
  </c:chart>
  <c:spPr>
    <a:noFill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92848659798498E-2"/>
          <c:y val="6.5347150755091796E-3"/>
          <c:w val="0.81147325563555173"/>
          <c:h val="0.895472129813560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7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19670056710667641"/>
                  <c:y val="-0.1376194145944522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197516824732974"/>
                  <c:y val="-0.195197281190914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632163888904674"/>
                  <c:y val="0.109847354187109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Childhood diagnosis</c:v>
                </c:pt>
                <c:pt idx="1">
                  <c:v>Sub-clinical problems</c:v>
                </c:pt>
                <c:pt idx="2">
                  <c:v>No childhood diagnosis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53.46</c:v>
                </c:pt>
                <c:pt idx="1">
                  <c:v>23.94</c:v>
                </c:pt>
                <c:pt idx="2">
                  <c:v>23.09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2200" baseline="0">
          <a:latin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02522704339056"/>
          <c:y val="2.3291925465838512E-2"/>
          <c:w val="0.74974772956609492"/>
          <c:h val="0.762422360248447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29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No dx or impair.</c:v>
                </c:pt>
                <c:pt idx="1">
                  <c:v>Impair. Only</c:v>
                </c:pt>
                <c:pt idx="2">
                  <c:v>Any dx.</c:v>
                </c:pt>
                <c:pt idx="3">
                  <c:v>Anxiety</c:v>
                </c:pt>
                <c:pt idx="4">
                  <c:v>Depression</c:v>
                </c:pt>
                <c:pt idx="5">
                  <c:v>Behavior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20.8</c:v>
                </c:pt>
                <c:pt idx="1">
                  <c:v>29.9</c:v>
                </c:pt>
                <c:pt idx="2">
                  <c:v>59.1</c:v>
                </c:pt>
                <c:pt idx="3">
                  <c:v>60.6</c:v>
                </c:pt>
                <c:pt idx="4">
                  <c:v>67.099999999999994</c:v>
                </c:pt>
                <c:pt idx="5">
                  <c:v>55.8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6">
                <a:lumMod val="50000"/>
              </a:schemeClr>
            </a:solidFill>
            <a:ln w="129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No dx or impair.</c:v>
                </c:pt>
                <c:pt idx="1">
                  <c:v>Impair. Only</c:v>
                </c:pt>
                <c:pt idx="2">
                  <c:v>Any dx.</c:v>
                </c:pt>
                <c:pt idx="3">
                  <c:v>Anxiety</c:v>
                </c:pt>
                <c:pt idx="4">
                  <c:v>Depression</c:v>
                </c:pt>
                <c:pt idx="5">
                  <c:v>Behavior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5152384"/>
        <c:axId val="106767104"/>
      </c:barChart>
      <c:catAx>
        <c:axId val="95152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2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chemeClr val="tx1"/>
                </a:solidFill>
                <a:latin typeface="Arial" pitchFamily="34" charset="0"/>
                <a:ea typeface="Garamond"/>
                <a:cs typeface="Arial" pitchFamily="34" charset="0"/>
              </a:defRPr>
            </a:pPr>
            <a:endParaRPr lang="en-US"/>
          </a:p>
        </c:txPr>
        <c:crossAx val="1067671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767104"/>
        <c:scaling>
          <c:orientation val="minMax"/>
          <c:max val="80"/>
        </c:scaling>
        <c:delete val="0"/>
        <c:axPos val="b"/>
        <c:majorGridlines>
          <c:spPr>
            <a:ln w="1290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2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chemeClr val="tx1"/>
                </a:solidFill>
                <a:latin typeface="Arial" pitchFamily="34" charset="0"/>
                <a:ea typeface="Garamond"/>
                <a:cs typeface="Arial" pitchFamily="34" charset="0"/>
              </a:defRPr>
            </a:pPr>
            <a:endParaRPr lang="en-US"/>
          </a:p>
        </c:txPr>
        <c:crossAx val="95152384"/>
        <c:crosses val="autoZero"/>
        <c:crossBetween val="between"/>
        <c:majorUnit val="20"/>
      </c:valAx>
      <c:spPr>
        <a:noFill/>
        <a:ln w="129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6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Noncases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Sheet1!$G$2:$G$5</c:f>
                <c:numCache>
                  <c:formatCode>General</c:formatCode>
                  <c:ptCount val="4"/>
                  <c:pt idx="0">
                    <c:v>2.7</c:v>
                  </c:pt>
                  <c:pt idx="1">
                    <c:v>1.2</c:v>
                  </c:pt>
                </c:numCache>
              </c:numRef>
            </c:plus>
            <c:minus>
              <c:numRef>
                <c:f>Sheet1!$G$2:$G$5</c:f>
                <c:numCache>
                  <c:formatCode>General</c:formatCode>
                  <c:ptCount val="4"/>
                  <c:pt idx="0">
                    <c:v>2.7</c:v>
                  </c:pt>
                  <c:pt idx="1">
                    <c:v>1.2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Any key outcome</c:v>
                </c:pt>
                <c:pt idx="1">
                  <c:v>2+ key outcomes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15.3</c:v>
                </c:pt>
                <c:pt idx="1">
                  <c:v>3.1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Subclinical only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Sheet1!$H$2:$H$5</c:f>
                <c:numCache>
                  <c:formatCode>General</c:formatCode>
                  <c:ptCount val="4"/>
                  <c:pt idx="0">
                    <c:v>4</c:v>
                  </c:pt>
                  <c:pt idx="1">
                    <c:v>3.3</c:v>
                  </c:pt>
                </c:numCache>
              </c:numRef>
            </c:plus>
            <c:minus>
              <c:numRef>
                <c:f>Sheet1!$H$2:$H$5</c:f>
                <c:numCache>
                  <c:formatCode>General</c:formatCode>
                  <c:ptCount val="4"/>
                  <c:pt idx="0">
                    <c:v>4</c:v>
                  </c:pt>
                  <c:pt idx="1">
                    <c:v>3.3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Any key outcome</c:v>
                </c:pt>
                <c:pt idx="1">
                  <c:v>2+ key outcomes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39.4</c:v>
                </c:pt>
                <c:pt idx="1">
                  <c:v>20.3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Sheet1!$I$2:$I$5</c:f>
                <c:numCache>
                  <c:formatCode>General</c:formatCode>
                  <c:ptCount val="4"/>
                  <c:pt idx="0">
                    <c:v>4</c:v>
                  </c:pt>
                  <c:pt idx="1">
                    <c:v>3.5</c:v>
                  </c:pt>
                </c:numCache>
              </c:numRef>
            </c:plus>
            <c:minus>
              <c:numRef>
                <c:f>Sheet1!$I$2:$I$5</c:f>
                <c:numCache>
                  <c:formatCode>General</c:formatCode>
                  <c:ptCount val="4"/>
                  <c:pt idx="0">
                    <c:v>4</c:v>
                  </c:pt>
                  <c:pt idx="1">
                    <c:v>3.5</c:v>
                  </c:pt>
                </c:numCache>
              </c:numRef>
            </c:minus>
          </c:errBars>
          <c:cat>
            <c:strRef>
              <c:f>Sheet1!$A$2:$A$3</c:f>
              <c:strCache>
                <c:ptCount val="2"/>
                <c:pt idx="0">
                  <c:v>Any key outcome</c:v>
                </c:pt>
                <c:pt idx="1">
                  <c:v>2+ key outcomes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55.5</c:v>
                </c:pt>
                <c:pt idx="1">
                  <c:v>26.9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585664"/>
        <c:axId val="258418944"/>
      </c:barChart>
      <c:catAx>
        <c:axId val="25558566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58418944"/>
        <c:crossesAt val="0"/>
        <c:auto val="1"/>
        <c:lblAlgn val="ctr"/>
        <c:lblOffset val="100"/>
        <c:noMultiLvlLbl val="0"/>
      </c:catAx>
      <c:valAx>
        <c:axId val="25841894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2400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Percent</a:t>
                </a:r>
                <a:r>
                  <a:rPr lang="en-US" sz="2400" b="0" baseline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55585664"/>
        <c:crosses val="autoZero"/>
        <c:crossBetween val="between"/>
        <c:majorUnit val="25"/>
      </c:valAx>
      <c:spPr>
        <a:noFill/>
        <a:ln w="25400">
          <a:noFill/>
        </a:ln>
      </c:spPr>
    </c:plotArea>
    <c:legend>
      <c:legendPos val="t"/>
      <c:layout/>
      <c:overlay val="0"/>
      <c:txPr>
        <a:bodyPr/>
        <a:lstStyle/>
        <a:p>
          <a:pPr>
            <a:defRPr sz="2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Any key outcome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Any key outcome</c:v>
                </c:pt>
              </c:strCache>
            </c:strRef>
          </c:tx>
          <c:dLbls>
            <c:txPr>
              <a:bodyPr/>
              <a:lstStyle/>
              <a:p>
                <a:pPr>
                  <a:defRPr sz="2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Noncases</c:v>
                </c:pt>
                <c:pt idx="1">
                  <c:v>Subclinical only</c:v>
                </c:pt>
                <c:pt idx="2">
                  <c:v>Psychiatric cases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18.760000000000002</c:v>
                </c:pt>
                <c:pt idx="1">
                  <c:v>37.409999999999997</c:v>
                </c:pt>
                <c:pt idx="2">
                  <c:v>43.8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t"/>
      <c:layout/>
      <c:overlay val="0"/>
      <c:txPr>
        <a:bodyPr/>
        <a:lstStyle/>
        <a:p>
          <a:pPr>
            <a:defRPr sz="2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2+ key outcomes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Any key outcome</c:v>
                </c:pt>
              </c:strCache>
            </c:strRef>
          </c:tx>
          <c:dLbls>
            <c:txPr>
              <a:bodyPr/>
              <a:lstStyle/>
              <a:p>
                <a:pPr>
                  <a:defRPr sz="2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Noncases</c:v>
                </c:pt>
                <c:pt idx="1">
                  <c:v>Subclinical only</c:v>
                </c:pt>
                <c:pt idx="2">
                  <c:v>Psychiatric cases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8.5</c:v>
                </c:pt>
                <c:pt idx="1">
                  <c:v>43.6</c:v>
                </c:pt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t"/>
      <c:layout/>
      <c:overlay val="0"/>
      <c:txPr>
        <a:bodyPr/>
        <a:lstStyle/>
        <a:p>
          <a:pPr>
            <a:defRPr sz="2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81440443213292"/>
          <c:y val="4.1860465116279069E-2"/>
          <c:w val="0.84210526315789458"/>
          <c:h val="0.71511623547056613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Service use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</c:spPr>
          </c:marker>
          <c:cat>
            <c:numRef>
              <c:f>Sheet1!$B$1:$S$1</c:f>
              <c:numCache>
                <c:formatCode>General</c:formatCode>
                <c:ptCount val="18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</c:numCache>
            </c:numRef>
          </c:cat>
          <c:val>
            <c:numRef>
              <c:f>Sheet1!$B$4:$S$4</c:f>
              <c:numCache>
                <c:formatCode>General</c:formatCode>
                <c:ptCount val="18"/>
                <c:pt idx="0">
                  <c:v>22.7</c:v>
                </c:pt>
                <c:pt idx="1">
                  <c:v>18.899999999999999</c:v>
                </c:pt>
                <c:pt idx="2">
                  <c:v>17.600000000000001</c:v>
                </c:pt>
                <c:pt idx="3">
                  <c:v>16</c:v>
                </c:pt>
                <c:pt idx="4">
                  <c:v>16.600000000000001</c:v>
                </c:pt>
                <c:pt idx="5">
                  <c:v>18.399999999999999</c:v>
                </c:pt>
                <c:pt idx="6">
                  <c:v>18.8</c:v>
                </c:pt>
                <c:pt idx="7">
                  <c:v>21.7</c:v>
                </c:pt>
                <c:pt idx="10">
                  <c:v>12.2</c:v>
                </c:pt>
                <c:pt idx="12">
                  <c:v>11.6</c:v>
                </c:pt>
                <c:pt idx="15">
                  <c:v>13.6</c:v>
                </c:pt>
                <c:pt idx="16">
                  <c:v>14.6</c:v>
                </c:pt>
                <c:pt idx="17">
                  <c:v>10.6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Conditional service use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cat>
            <c:numRef>
              <c:f>Sheet1!$B$1:$S$1</c:f>
              <c:numCache>
                <c:formatCode>General</c:formatCode>
                <c:ptCount val="18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</c:numCache>
            </c:numRef>
          </c:cat>
          <c:val>
            <c:numRef>
              <c:f>Sheet1!$B$5:$S$5</c:f>
              <c:numCache>
                <c:formatCode>General</c:formatCode>
                <c:ptCount val="18"/>
                <c:pt idx="0">
                  <c:v>47.7</c:v>
                </c:pt>
                <c:pt idx="1">
                  <c:v>41.3</c:v>
                </c:pt>
                <c:pt idx="2">
                  <c:v>53.5</c:v>
                </c:pt>
                <c:pt idx="3">
                  <c:v>55</c:v>
                </c:pt>
                <c:pt idx="4">
                  <c:v>57</c:v>
                </c:pt>
                <c:pt idx="5">
                  <c:v>48</c:v>
                </c:pt>
                <c:pt idx="6">
                  <c:v>42</c:v>
                </c:pt>
                <c:pt idx="7">
                  <c:v>54.3</c:v>
                </c:pt>
                <c:pt idx="10">
                  <c:v>27.4</c:v>
                </c:pt>
                <c:pt idx="12">
                  <c:v>17</c:v>
                </c:pt>
                <c:pt idx="15">
                  <c:v>26.4</c:v>
                </c:pt>
                <c:pt idx="16">
                  <c:v>36.299999999999997</c:v>
                </c:pt>
                <c:pt idx="17">
                  <c:v>23.3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6621184"/>
        <c:axId val="256627072"/>
      </c:lineChart>
      <c:catAx>
        <c:axId val="25662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aseline="0"/>
            </a:pPr>
            <a:endParaRPr lang="en-US"/>
          </a:p>
        </c:txPr>
        <c:crossAx val="256627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6627072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Prevalence</a:t>
                </a:r>
              </a:p>
            </c:rich>
          </c:tx>
          <c:layout>
            <c:manualLayout>
              <c:xMode val="edge"/>
              <c:yMode val="edge"/>
              <c:x val="2.3083977450477092E-2"/>
              <c:y val="0.306976645280451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56621184"/>
        <c:crosses val="autoZero"/>
        <c:crossBetween val="between"/>
        <c:majorUnit val="25"/>
      </c:valAx>
    </c:plotArea>
    <c:legend>
      <c:legendPos val="b"/>
      <c:layout>
        <c:manualLayout>
          <c:xMode val="edge"/>
          <c:yMode val="edge"/>
          <c:x val="0.12676285054306699"/>
          <c:y val="0.91394919385076867"/>
          <c:w val="0.65853616512551438"/>
          <c:h val="6.6955943007124111E-2"/>
        </c:manualLayout>
      </c:layout>
      <c:overlay val="0"/>
      <c:txPr>
        <a:bodyPr/>
        <a:lstStyle/>
        <a:p>
          <a:pPr>
            <a:defRPr sz="2000" b="1" baseline="0"/>
          </a:pPr>
          <a:endParaRPr lang="en-US"/>
        </a:p>
      </c:txPr>
    </c:legend>
    <c:plotVisOnly val="1"/>
    <c:dispBlanksAs val="span"/>
    <c:showDLblsOverMax val="0"/>
  </c:chart>
  <c:txPr>
    <a:bodyPr/>
    <a:lstStyle/>
    <a:p>
      <a:pPr>
        <a:defRPr sz="2200" baseline="0">
          <a:latin typeface="Arial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8CA625C-01CB-4D0A-9A02-9692A9661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32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C891D19-5ACF-458E-AB7E-F1E71EB67973}" type="slidenum">
              <a:rPr lang="en-US" smtClean="0">
                <a:latin typeface="Arial" pitchFamily="34" charset="0"/>
              </a:rPr>
              <a:pPr eaLnBrk="1" hangingPunct="1"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Change the font to Arial and bold.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Add risk factor/cumulative prevalence.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EF94833-61F2-4FFD-95F3-6D9D1AAD24C2}" type="slidenum">
              <a:rPr lang="en-US" smtClean="0">
                <a:latin typeface="Arial" pitchFamily="34" charset="0"/>
              </a:rPr>
              <a:pPr eaLnBrk="1" hangingPunct="1"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Clr>
                <a:schemeClr val="hlink"/>
              </a:buClr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EF94833-61F2-4FFD-95F3-6D9D1AAD24C2}" type="slidenum">
              <a:rPr lang="en-US" smtClean="0">
                <a:latin typeface="Arial" pitchFamily="34" charset="0"/>
              </a:rPr>
              <a:pPr eaLnBrk="1" hangingPunct="1"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Clr>
                <a:schemeClr val="hlink"/>
              </a:buClr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BC6FC95D-D767-4E9B-B538-D09FBF3FDA02}" type="slidenum">
              <a:rPr lang="en-US" smtClean="0">
                <a:latin typeface="Arial" pitchFamily="34" charset="0"/>
              </a:rPr>
              <a:pPr eaLnBrk="1" hangingPunct="1"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>
                <a:latin typeface="Arial" pitchFamily="34" charset="0"/>
              </a:rPr>
              <a:t>Takeaway: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latin typeface="Arial" pitchFamily="34" charset="0"/>
              </a:rPr>
              <a:t>Drop in both raw and conditional service use rates into adulthood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latin typeface="Arial" pitchFamily="34" charset="0"/>
              </a:rPr>
              <a:t>In this group where the rates of disorder go up, the rates of service utilization go down substantially.  The unmet need is significant.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latin typeface="Arial" pitchFamily="34" charset="0"/>
              </a:rPr>
              <a:t>Conditional rates drops from 50.5% to 24.5% from childhood to adulthood.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BC6FC95D-D767-4E9B-B538-D09FBF3FDA02}" type="slidenum">
              <a:rPr lang="en-US" smtClean="0">
                <a:latin typeface="Arial" pitchFamily="34" charset="0"/>
              </a:rPr>
              <a:pPr eaLnBrk="1" hangingPunct="1"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aseline="0" dirty="0" smtClean="0">
                <a:latin typeface="Arial" pitchFamily="34" charset="0"/>
              </a:rPr>
              <a:t>Takeaway: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latin typeface="Arial" pitchFamily="34" charset="0"/>
              </a:rPr>
              <a:t>Drop in both raw and conditional service use rates into adulthood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latin typeface="Arial" pitchFamily="34" charset="0"/>
              </a:rPr>
              <a:t>The single most common setting that individuals receive services in childhood is the school setting and that drops almost completely in young adulthood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latin typeface="Arial" pitchFamily="34" charset="0"/>
              </a:rPr>
              <a:t>There is no corresponding increase elsewhere. Utilization of specialty mental health services, general medical, or informal services stays the same.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latin typeface="Arial" pitchFamily="34" charset="0"/>
              </a:rPr>
              <a:t>In this group where the rates of disorder go up, the rates of service utilization go down substantially.  The unmet need is significant.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>
                <a:latin typeface="Arial" pitchFamily="34" charset="0"/>
              </a:rPr>
              <a:t>Conditional rates drops from 50.5% to 24.5% from childhood to adulthood.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EF94833-61F2-4FFD-95F3-6D9D1AAD24C2}" type="slidenum">
              <a:rPr lang="en-US" smtClean="0">
                <a:latin typeface="Arial" pitchFamily="34" charset="0"/>
              </a:rPr>
              <a:pPr eaLnBrk="1" hangingPunct="1"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Clr>
                <a:schemeClr val="hlink"/>
              </a:buClr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DD6D7A3-6C90-4E48-A6EB-51F5BAAF8C7B}" type="slidenum">
              <a:rPr lang="en-US" smtClean="0">
                <a:latin typeface="Arial" pitchFamily="34" charset="0"/>
              </a:rPr>
              <a:pPr eaLnBrk="1" hangingPunct="1"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DD6D7A3-6C90-4E48-A6EB-51F5BAAF8C7B}" type="slidenum">
              <a:rPr lang="en-US" smtClean="0">
                <a:latin typeface="Arial" pitchFamily="34" charset="0"/>
              </a:rPr>
              <a:pPr eaLnBrk="1" hangingPunct="1"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DD6D7A3-6C90-4E48-A6EB-51F5BAAF8C7B}" type="slidenum">
              <a:rPr lang="en-US" smtClean="0">
                <a:latin typeface="Arial" pitchFamily="34" charset="0"/>
              </a:rPr>
              <a:pPr eaLnBrk="1" hangingPunct="1"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DD6D7A3-6C90-4E48-A6EB-51F5BAAF8C7B}" type="slidenum">
              <a:rPr lang="en-US" smtClean="0">
                <a:latin typeface="Arial" pitchFamily="34" charset="0"/>
              </a:rPr>
              <a:pPr eaLnBrk="1" hangingPunct="1"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DD6D7A3-6C90-4E48-A6EB-51F5BAAF8C7B}" type="slidenum">
              <a:rPr lang="en-US" smtClean="0">
                <a:latin typeface="Arial" pitchFamily="34" charset="0"/>
              </a:rPr>
              <a:pPr eaLnBrk="1" hangingPunct="1"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EF94833-61F2-4FFD-95F3-6D9D1AAD24C2}" type="slidenum">
              <a:rPr lang="en-US" smtClean="0">
                <a:latin typeface="Arial" pitchFamily="34" charset="0"/>
              </a:rPr>
              <a:pPr eaLnBrk="1" hangingPunct="1"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Clr>
                <a:schemeClr val="hlink"/>
              </a:buClr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A0D3474C-7ACC-4FE7-B386-19C34A94D1CD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defTabSz="896938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defTabSz="896938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defTabSz="896938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defTabSz="896938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defTabSz="896938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fld id="{976875C6-856A-4BE4-9755-F497A25C3121}" type="slidenum">
              <a:rPr lang="en-US" sz="1200">
                <a:latin typeface="Arial" charset="0"/>
              </a:rPr>
              <a:pPr algn="r"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  <a:noFill/>
        </p:spPr>
        <p:txBody>
          <a:bodyPr lIns="89730" tIns="44865" rIns="89730" bIns="448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DC08F737-61CB-4EAA-9E39-EB3F84767F78}" type="slidenum">
              <a:rPr lang="en-US" smtClean="0">
                <a:latin typeface="Arial" pitchFamily="34" charset="0"/>
              </a:rPr>
              <a:pPr eaLnBrk="1" hangingPunct="1"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Clr>
                <a:schemeClr val="hlink"/>
              </a:buClr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63CB1B-F585-4EB6-9737-D8FEC8B36241}" type="slidenum">
              <a:rPr lang="en-US"/>
              <a:pPr/>
              <a:t>9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EF94833-61F2-4FFD-95F3-6D9D1AAD24C2}" type="slidenum">
              <a:rPr lang="en-US" smtClean="0">
                <a:latin typeface="Arial" pitchFamily="34" charset="0"/>
              </a:rPr>
              <a:pPr eaLnBrk="1" hangingPunct="1"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Clr>
                <a:schemeClr val="hlink"/>
              </a:buClr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80978-A25A-4C91-843A-3A2BF2335F7D}" type="slidenum">
              <a:rPr lang="en-US"/>
              <a:pPr/>
              <a:t>12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hlink"/>
              </a:buClr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62D58991-38A0-42B3-9685-6ED939428F7C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Reviewing the literature on early-maturing girls in 1990, Stattin and Magnusson (5) noted a “scarcity of systematic studies addressing the issue of long-range impact” (p. 301).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742B8-A391-433E-A9D6-0A1CAFB41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1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10C9-831C-4335-83D7-230D281DD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1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A6A7E-ED1D-47C8-A066-691DBF9E6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89FC8-D228-498A-99C6-D26AB7F13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88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19575-9798-4B3A-BB2C-6D46803F7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03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9C8AB-B580-407E-8354-5D68DE7AE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0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7599-D6EA-43B4-819E-E33B72429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9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9382B-AE34-4D57-B4D4-92A8E2100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FC839-C554-4ED4-8E63-440C07756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5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AF68A-AEED-4A66-91D7-D0F6EDF52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7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362C9-6B7B-4015-B78C-977AB7490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6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2F76A-6CE3-492B-BC99-46F8D632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3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1F031-33D0-47C8-820F-2DC0D6525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81F4F-6F80-463C-865F-ADFF69FCA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9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A0973FF-D008-41C5-B7BB-9F2DEA2CD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55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5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5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55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chart" Target="../charts/char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39775"/>
            <a:ext cx="8686800" cy="23082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" charset="0"/>
              </a:rPr>
              <a:t>Childhood Mental Health: </a:t>
            </a:r>
            <a:br>
              <a:rPr lang="en-US" sz="3200" dirty="0" smtClean="0">
                <a:latin typeface="Arial" charset="0"/>
              </a:rPr>
            </a:br>
            <a:r>
              <a:rPr lang="en-US" sz="3200" dirty="0" smtClean="0">
                <a:latin typeface="Arial" charset="0"/>
              </a:rPr>
              <a:t>Early intervention as Prevention</a:t>
            </a:r>
            <a:endParaRPr lang="en-US" sz="3200" dirty="0" smtClean="0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</a:rPr>
              <a:t>William Copeland, PhD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</a:rPr>
              <a:t>Center for Developmental Epidemiology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</a:rPr>
              <a:t>Duke University Medical Center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</a:rPr>
              <a:t>Mental Health American 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</a:rPr>
              <a:t>Atlanta, GA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latin typeface="Arial" charset="0"/>
              </a:rPr>
              <a:t>Sept 11</a:t>
            </a:r>
            <a:r>
              <a:rPr lang="en-US" sz="2000" baseline="30000" dirty="0" smtClean="0">
                <a:latin typeface="Arial" charset="0"/>
              </a:rPr>
              <a:t>th</a:t>
            </a:r>
            <a:r>
              <a:rPr lang="en-US" sz="2000" dirty="0" smtClean="0">
                <a:latin typeface="Arial" charset="0"/>
              </a:rPr>
              <a:t> 2014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1219200" y="2667000"/>
            <a:ext cx="66294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7" name="Picture 7" descr="dukeshield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410200"/>
            <a:ext cx="1058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8552688" cy="12192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effectLst/>
              </a:rPr>
              <a:t>Global Burden of Disease 2010</a:t>
            </a:r>
            <a:endParaRPr lang="en-US" dirty="0">
              <a:effectLst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686852"/>
              </p:ext>
            </p:extLst>
          </p:nvPr>
        </p:nvGraphicFramePr>
        <p:xfrm>
          <a:off x="190500" y="1219200"/>
          <a:ext cx="8839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09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</a:rPr>
              <a:t>Gore, FM., </a:t>
            </a:r>
            <a:r>
              <a:rPr lang="en-US" sz="1200" dirty="0" err="1" smtClean="0">
                <a:latin typeface="Arial" panose="020B0604020202020204" pitchFamily="34" charset="0"/>
              </a:rPr>
              <a:t>Bloem</a:t>
            </a:r>
            <a:r>
              <a:rPr lang="en-US" sz="1200" dirty="0" smtClean="0">
                <a:latin typeface="Arial" panose="020B0604020202020204" pitchFamily="34" charset="0"/>
              </a:rPr>
              <a:t>, PJN, Patton, GC, Ferguson, J, Joseph, V, Coffey, C, Sawyer, SM,  &amp; </a:t>
            </a:r>
            <a:r>
              <a:rPr lang="en-US" sz="1200" dirty="0" err="1" smtClean="0">
                <a:latin typeface="Arial" panose="020B0604020202020204" pitchFamily="34" charset="0"/>
              </a:rPr>
              <a:t>Mathers</a:t>
            </a:r>
            <a:r>
              <a:rPr lang="en-US" sz="1200" dirty="0" smtClean="0">
                <a:latin typeface="Arial" panose="020B0604020202020204" pitchFamily="34" charset="0"/>
              </a:rPr>
              <a:t>, CD (2011). Global burden of disease in young people aged 10–24 years: a systematic analysis. Lancet, DOI:10.1016/S0140-6736(11)60512-6</a:t>
            </a:r>
            <a:endParaRPr 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6893278"/>
              </p:ext>
            </p:extLst>
          </p:nvPr>
        </p:nvGraphicFramePr>
        <p:xfrm>
          <a:off x="381000" y="1219200"/>
          <a:ext cx="8447088" cy="522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143000" y="1295400"/>
            <a:ext cx="66294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" charset="0"/>
              </a:rPr>
              <a:t>How often does mental illness early?</a:t>
            </a:r>
            <a:endParaRPr lang="en-US" sz="2400" dirty="0" smtClean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405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Risk for adult disorders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4132" name="Line 4"/>
          <p:cNvSpPr>
            <a:spLocks noChangeShapeType="1"/>
          </p:cNvSpPr>
          <p:nvPr/>
        </p:nvSpPr>
        <p:spPr bwMode="auto">
          <a:xfrm>
            <a:off x="1143000" y="1295400"/>
            <a:ext cx="66294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133" name="Line 5"/>
          <p:cNvSpPr>
            <a:spLocks noChangeShapeType="1"/>
          </p:cNvSpPr>
          <p:nvPr/>
        </p:nvSpPr>
        <p:spPr bwMode="auto">
          <a:xfrm>
            <a:off x="1219200" y="6629400"/>
            <a:ext cx="66294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016209"/>
              </p:ext>
            </p:extLst>
          </p:nvPr>
        </p:nvGraphicFramePr>
        <p:xfrm>
          <a:off x="508000" y="1506538"/>
          <a:ext cx="80264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53046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1402" name="Group 17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637329"/>
              </p:ext>
            </p:extLst>
          </p:nvPr>
        </p:nvGraphicFramePr>
        <p:xfrm>
          <a:off x="685800" y="530842"/>
          <a:ext cx="7848600" cy="594615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352800"/>
                <a:gridCol w="2247900"/>
                <a:gridCol w="2247900"/>
              </a:tblGrid>
              <a:tr h="44977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Continuity from childhood:</a:t>
                      </a:r>
                    </a:p>
                  </a:txBody>
                  <a:tcPr marT="45718" marB="45718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9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Adult status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0000"/>
                    </a:solidFill>
                  </a:tcPr>
                </a:tc>
              </a:tr>
              <a:tr h="58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Childhood dx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Any dx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No Sub.</a:t>
                      </a:r>
                    </a:p>
                  </a:txBody>
                  <a:tcPr marT="45718" marB="45718" horzOverflow="overflow"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No dx or impair.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20.8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11.3</a:t>
                      </a:r>
                    </a:p>
                  </a:txBody>
                  <a:tcPr marT="45718" marB="45718" anchor="ctr" horzOverflow="overflow"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Impairment only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29.9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22.8</a:t>
                      </a:r>
                    </a:p>
                  </a:txBody>
                  <a:tcPr marT="45718" marB="45718" anchor="ctr" horzOverflow="overflow"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Any disorder 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59.1</a:t>
                      </a:r>
                      <a:endParaRPr kumimoji="0" lang="el-G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40.5</a:t>
                      </a:r>
                      <a:endParaRPr kumimoji="0" lang="el-G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anchor="ctr" horzOverflow="overflow"/>
                </a:tc>
              </a:tr>
              <a:tr h="579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 Anxiety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60.6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44.2</a:t>
                      </a:r>
                      <a:endParaRPr kumimoji="0" lang="el-G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anchor="ctr" horzOverflow="overflow"/>
                </a:tc>
              </a:tr>
              <a:tr h="632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 Depression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67.1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52.3</a:t>
                      </a:r>
                    </a:p>
                  </a:txBody>
                  <a:tcPr marT="45718" marB="45718" anchor="ctr" horzOverflow="overflow"/>
                </a:tc>
              </a:tr>
              <a:tr h="62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 DBD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55.8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39.9</a:t>
                      </a:r>
                    </a:p>
                  </a:txBody>
                  <a:tcPr marT="45718" marB="45718" anchor="ctr" horzOverflow="overflow"/>
                </a:tc>
              </a:tr>
              <a:tr h="629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  Substance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71.4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37.6</a:t>
                      </a:r>
                    </a:p>
                  </a:txBody>
                  <a:tcPr marT="45718" marB="45718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4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143000" y="1295400"/>
            <a:ext cx="66294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" charset="0"/>
              </a:rPr>
              <a:t>Key Outcomes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Multiple mental health problems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Dropping out of high school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Death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Serious criminal activity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Unable to keep job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Early parenthood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Extended unemployment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 social support network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684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92397347"/>
              </p:ext>
            </p:extLst>
          </p:nvPr>
        </p:nvGraphicFramePr>
        <p:xfrm>
          <a:off x="762000" y="565666"/>
          <a:ext cx="7696200" cy="553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62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56205944"/>
              </p:ext>
            </p:extLst>
          </p:nvPr>
        </p:nvGraphicFramePr>
        <p:xfrm>
          <a:off x="152400" y="457200"/>
          <a:ext cx="8991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571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53054728"/>
              </p:ext>
            </p:extLst>
          </p:nvPr>
        </p:nvGraphicFramePr>
        <p:xfrm>
          <a:off x="152400" y="457200"/>
          <a:ext cx="89916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090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 compared 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noncases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hildhood cases were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7 times as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likely to report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 key outcome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12 times as likely to report 2 outcomes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6 times as likely to have multiple MH issues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8 time as likely to have 2+ addictions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14 times as likely to be incarcerated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6 times as likely to drop out of high school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8 times as likely to lack all social support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132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" charset="0"/>
              </a:rPr>
              <a:t>Do they get help?</a:t>
            </a:r>
            <a:br>
              <a:rPr lang="en-US" sz="32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Service Utilization Rates</a:t>
            </a:r>
            <a:br>
              <a:rPr lang="en-US" sz="2400" dirty="0" smtClean="0">
                <a:latin typeface="Arial" charset="0"/>
              </a:rPr>
            </a:br>
            <a:endParaRPr lang="en-US" sz="2400" dirty="0" smtClean="0">
              <a:latin typeface="Arial" charset="0"/>
            </a:endParaRPr>
          </a:p>
        </p:txBody>
      </p:sp>
      <p:graphicFrame>
        <p:nvGraphicFramePr>
          <p:cNvPr id="3" name="Object 1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4394402"/>
              </p:ext>
            </p:extLst>
          </p:nvPr>
        </p:nvGraphicFramePr>
        <p:xfrm>
          <a:off x="0" y="1219200"/>
          <a:ext cx="8879936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43200" y="571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</a:rPr>
              <a:t>Childhood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5715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</a:rPr>
              <a:t>Young Adulthood</a:t>
            </a:r>
            <a:endParaRPr lang="en-US" b="1" dirty="0"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0568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 animBg="0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447800"/>
            <a:ext cx="9144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smtClean="0">
                <a:latin typeface="Arial" charset="0"/>
              </a:rPr>
              <a:t>No conflicts of interest </a:t>
            </a:r>
            <a:br>
              <a:rPr lang="en-US" sz="4000" b="0" dirty="0" smtClean="0">
                <a:latin typeface="Arial" charset="0"/>
              </a:rPr>
            </a:br>
            <a:r>
              <a:rPr lang="en-US" sz="4000" b="0" dirty="0" smtClean="0">
                <a:latin typeface="Arial" charset="0"/>
              </a:rPr>
              <a:t>or financial disclosures</a:t>
            </a:r>
            <a:br>
              <a:rPr lang="en-US" sz="4000" b="0" dirty="0" smtClean="0">
                <a:latin typeface="Arial" charset="0"/>
              </a:rPr>
            </a:br>
            <a:r>
              <a:rPr lang="en-US" sz="4000" b="0" dirty="0" smtClean="0">
                <a:latin typeface="Arial" charset="0"/>
              </a:rPr>
              <a:t/>
            </a:r>
            <a:br>
              <a:rPr lang="en-US" sz="4000" b="0" dirty="0" smtClean="0">
                <a:latin typeface="Arial" charset="0"/>
              </a:rPr>
            </a:br>
            <a:r>
              <a:rPr lang="en-US" sz="4000" b="0" dirty="0" smtClean="0">
                <a:latin typeface="Arial" charset="0"/>
              </a:rPr>
              <a:t>Grant support from NIMH, NIDA, NARSAD, and W.T. Grant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" charset="0"/>
              </a:rPr>
              <a:t>Conditional Service Utilization Rates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endParaRPr lang="en-US" sz="2400" dirty="0" smtClean="0"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464862"/>
              </p:ext>
            </p:extLst>
          </p:nvPr>
        </p:nvGraphicFramePr>
        <p:xfrm>
          <a:off x="533400" y="1371598"/>
          <a:ext cx="8153400" cy="4872402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717800"/>
                <a:gridCol w="2717800"/>
                <a:gridCol w="2717800"/>
              </a:tblGrid>
              <a:tr h="762002"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Childhood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Young Adulthood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7490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Any*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50.7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24.2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490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Specialty Psych*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19.0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10.0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490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Gen. Med.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10.4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7.2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490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Education/Job*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23.7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490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Crim. Justice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490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Informal*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16.8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7.6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75689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143000" y="1295400"/>
            <a:ext cx="66294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" charset="0"/>
              </a:rPr>
              <a:t>Early Intervention is Prevention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Childhoo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 MH problems can be easily identified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Childhood MH problems predict adult MH problems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Adult MH issues often start in childhood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Treatments are efficacious/effective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Early problems can be avoided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6344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1143000" y="5105400"/>
            <a:ext cx="66294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447800" y="1570037"/>
            <a:ext cx="61722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2400" dirty="0" smtClean="0">
                <a:effectLst/>
                <a:latin typeface="Arial" charset="0"/>
              </a:rPr>
              <a:t>Childhood </a:t>
            </a:r>
            <a:r>
              <a:rPr lang="en-US" sz="2400" dirty="0">
                <a:effectLst/>
                <a:latin typeface="Arial" charset="0"/>
              </a:rPr>
              <a:t>present </a:t>
            </a:r>
            <a:r>
              <a:rPr lang="en-US" sz="2400" dirty="0" smtClean="0">
                <a:effectLst/>
                <a:latin typeface="Arial" charset="0"/>
              </a:rPr>
              <a:t>a distinct </a:t>
            </a:r>
          </a:p>
          <a:p>
            <a:pPr marL="0" indent="0" algn="ctr" eaLnBrk="1" hangingPunct="1">
              <a:buNone/>
              <a:defRPr/>
            </a:pPr>
            <a:r>
              <a:rPr lang="en-US" sz="2400" dirty="0" smtClean="0">
                <a:effectLst/>
                <a:latin typeface="Arial" charset="0"/>
              </a:rPr>
              <a:t>challenge for </a:t>
            </a:r>
            <a:r>
              <a:rPr lang="en-US" sz="2400" dirty="0" smtClean="0">
                <a:effectLst/>
                <a:latin typeface="Arial" charset="0"/>
              </a:rPr>
              <a:t>mental </a:t>
            </a:r>
            <a:r>
              <a:rPr lang="en-US" sz="2400" dirty="0" smtClean="0">
                <a:effectLst/>
                <a:latin typeface="Arial" charset="0"/>
              </a:rPr>
              <a:t>health public </a:t>
            </a:r>
            <a:r>
              <a:rPr lang="en-US" sz="2400" dirty="0" smtClean="0">
                <a:effectLst/>
                <a:latin typeface="Arial" charset="0"/>
              </a:rPr>
              <a:t>policy</a:t>
            </a:r>
          </a:p>
          <a:p>
            <a:pPr marL="0" indent="0" algn="ctr" eaLnBrk="1" hangingPunct="1">
              <a:buNone/>
              <a:defRPr/>
            </a:pPr>
            <a:endParaRPr lang="en-US" sz="2400" dirty="0" smtClean="0">
              <a:effectLst/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 smtClean="0">
                <a:effectLst/>
                <a:latin typeface="Arial" charset="0"/>
              </a:rPr>
              <a:t>Many children affected 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  <a:latin typeface="Arial" charset="0"/>
              </a:rPr>
              <a:t>High </a:t>
            </a:r>
            <a:r>
              <a:rPr lang="en-US" sz="2400" dirty="0" smtClean="0">
                <a:effectLst/>
                <a:latin typeface="Arial" charset="0"/>
              </a:rPr>
              <a:t>levels of unmet need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  <a:latin typeface="Arial" charset="0"/>
              </a:rPr>
              <a:t>Care not always optimal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  <a:latin typeface="Arial" charset="0"/>
              </a:rPr>
              <a:t>Story gets worse in young adulthood</a:t>
            </a:r>
          </a:p>
          <a:p>
            <a:pPr marL="0" indent="0" algn="ctr" eaLnBrk="1" hangingPunct="1">
              <a:buNone/>
              <a:defRPr/>
            </a:pP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143000" y="1143000"/>
            <a:ext cx="66294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529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1143000" y="5105400"/>
            <a:ext cx="66294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447800" y="1570037"/>
            <a:ext cx="61722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2400" dirty="0" smtClean="0">
                <a:effectLst/>
                <a:latin typeface="Arial" charset="0"/>
              </a:rPr>
              <a:t>It also presents an opportunity</a:t>
            </a:r>
          </a:p>
          <a:p>
            <a:pPr marL="0" indent="0" algn="ctr" eaLnBrk="1" hangingPunct="1">
              <a:buNone/>
              <a:defRPr/>
            </a:pPr>
            <a:endParaRPr lang="en-US" sz="2400" dirty="0" smtClean="0">
              <a:effectLst/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 smtClean="0">
                <a:effectLst/>
                <a:latin typeface="Arial" charset="0"/>
              </a:rPr>
              <a:t>Prevent adult MH problems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  <a:latin typeface="Arial" charset="0"/>
              </a:rPr>
              <a:t>Improve the transition to adulthood for many</a:t>
            </a:r>
            <a:endParaRPr lang="en-US" sz="2400" dirty="0" smtClean="0">
              <a:effectLst/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 smtClean="0">
                <a:effectLst/>
                <a:latin typeface="Arial" charset="0"/>
              </a:rPr>
              <a:t>Change MH trajectories that can last for decades</a:t>
            </a:r>
            <a:endParaRPr lang="en-US" sz="2400" dirty="0" smtClean="0">
              <a:effectLst/>
              <a:latin typeface="Arial" charset="0"/>
            </a:endParaRPr>
          </a:p>
          <a:p>
            <a:pPr marL="0" indent="0" algn="ctr" eaLnBrk="1" hangingPunct="1">
              <a:buNone/>
              <a:defRPr/>
            </a:pP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143000" y="1143000"/>
            <a:ext cx="66294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470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1143000" y="5638800"/>
            <a:ext cx="66294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447800" y="1570037"/>
            <a:ext cx="61722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2400" dirty="0" smtClean="0">
                <a:effectLst/>
                <a:latin typeface="Arial" charset="0"/>
              </a:rPr>
              <a:t>Ideas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  <a:latin typeface="Arial" charset="0"/>
              </a:rPr>
              <a:t>Early identification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  <a:latin typeface="Arial" charset="0"/>
              </a:rPr>
              <a:t>Universal home visitation</a:t>
            </a:r>
          </a:p>
          <a:p>
            <a:pPr lvl="1" eaLnBrk="1" hangingPunct="1">
              <a:defRPr/>
            </a:pPr>
            <a:r>
              <a:rPr lang="en-US" sz="2000" dirty="0">
                <a:effectLst/>
                <a:latin typeface="Arial" charset="0"/>
              </a:rPr>
              <a:t>Universal MH screening in schools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  <a:latin typeface="Arial" charset="0"/>
              </a:rPr>
              <a:t>Reduce parental burden 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  <a:latin typeface="Arial" charset="0"/>
              </a:rPr>
              <a:t>Universal child care </a:t>
            </a:r>
          </a:p>
          <a:p>
            <a:pPr eaLnBrk="1" hangingPunct="1">
              <a:defRPr/>
            </a:pPr>
            <a:r>
              <a:rPr lang="en-US" sz="2400" dirty="0" smtClean="0">
                <a:effectLst/>
                <a:latin typeface="Arial" charset="0"/>
              </a:rPr>
              <a:t>Improve access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  <a:latin typeface="Arial" charset="0"/>
              </a:rPr>
              <a:t>Integrated MH clinics</a:t>
            </a:r>
          </a:p>
          <a:p>
            <a:pPr marL="0" indent="0" algn="ctr" eaLnBrk="1" hangingPunct="1">
              <a:buNone/>
              <a:defRPr/>
            </a:pPr>
            <a:endParaRPr lang="en-US" sz="2400" dirty="0" smtClean="0">
              <a:effectLst/>
              <a:latin typeface="Arial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143000" y="1143000"/>
            <a:ext cx="66294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7543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77969"/>
              </p:ext>
            </p:extLst>
          </p:nvPr>
        </p:nvGraphicFramePr>
        <p:xfrm>
          <a:off x="595312" y="1219200"/>
          <a:ext cx="795337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Mean Cumulative </a:t>
            </a:r>
            <a:r>
              <a:rPr lang="en-US" sz="3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ED-</a:t>
            </a:r>
            <a:r>
              <a:rPr lang="en-US" sz="32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elated costs</a:t>
            </a:r>
            <a:r>
              <a:rPr lang="en-US" sz="2400" b="0" dirty="0" smtClean="0">
                <a:latin typeface="Arial" charset="0"/>
              </a:rPr>
              <a:t/>
            </a:r>
            <a:br>
              <a:rPr lang="en-US" sz="2400" b="0" dirty="0" smtClean="0">
                <a:latin typeface="Arial" charset="0"/>
              </a:rPr>
            </a:br>
            <a:endParaRPr lang="en-US" sz="2400" b="0" dirty="0" smtClean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340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2362200"/>
            <a:ext cx="74295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The best plan to reduce th</a:t>
            </a:r>
            <a:r>
              <a:rPr lang="en-US" sz="2800" dirty="0" smtClean="0">
                <a:latin typeface="Arial" charset="0"/>
              </a:rPr>
              <a:t>e burden of mental illness is to reduce the number of childhood cases</a:t>
            </a:r>
            <a:endParaRPr lang="en-US" sz="2800" dirty="0" smtClean="0"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208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1143000" y="1295400"/>
            <a:ext cx="66294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Arial" charset="0"/>
              </a:rPr>
              <a:t>Early Intervention is Prevention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Childhoo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 MH problems can be easily identified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Substantial number of childhood cases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Childhood MH problems predict adult MH problems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Adult MH issue often start in childhood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Setting in which children can be screened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Treatments are efficacious/effective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2139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SMS Map new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6676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9"/>
          <a:stretch>
            <a:fillRect/>
          </a:stretch>
        </p:blipFill>
        <p:spPr bwMode="auto">
          <a:xfrm>
            <a:off x="1103312" y="461950"/>
            <a:ext cx="10128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2057400"/>
            <a:ext cx="103346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05400"/>
            <a:ext cx="16764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11223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5257800"/>
            <a:ext cx="11207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33600"/>
            <a:ext cx="1079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96900"/>
            <a:ext cx="1149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0"/>
            <a:ext cx="1193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13049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85800"/>
            <a:ext cx="91598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600"/>
            <a:ext cx="102076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32200"/>
            <a:ext cx="1104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0"/>
            <a:ext cx="965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816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10334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"/>
            <a:ext cx="1285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30" name="Group 22"/>
          <p:cNvGrpSpPr>
            <a:grpSpLocks/>
          </p:cNvGrpSpPr>
          <p:nvPr/>
        </p:nvGrpSpPr>
        <p:grpSpPr bwMode="auto">
          <a:xfrm>
            <a:off x="2819399" y="2154588"/>
            <a:ext cx="3318263" cy="2874611"/>
            <a:chOff x="1779" y="2876"/>
            <a:chExt cx="636" cy="559"/>
          </a:xfrm>
        </p:grpSpPr>
        <p:pic>
          <p:nvPicPr>
            <p:cNvPr id="17436" name="Picture 2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0" r="5940"/>
            <a:stretch>
              <a:fillRect/>
            </a:stretch>
          </p:blipFill>
          <p:spPr bwMode="auto">
            <a:xfrm>
              <a:off x="1779" y="2876"/>
              <a:ext cx="627" cy="5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7096" name="Text Box 24"/>
            <p:cNvSpPr txBox="1">
              <a:spLocks noChangeArrowheads="1"/>
            </p:cNvSpPr>
            <p:nvPr/>
          </p:nvSpPr>
          <p:spPr bwMode="auto">
            <a:xfrm>
              <a:off x="1800" y="3035"/>
              <a:ext cx="615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8000" b="1" dirty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4C7FE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001E5B"/>
                      </a:outerShdw>
                    </a:cont>
                    <a:effect ref="fillLine"/>
                  </a:effectDag>
                  <a:latin typeface="Palatino" charset="0"/>
                </a:rPr>
                <a:t>GSMS</a:t>
              </a:r>
            </a:p>
          </p:txBody>
        </p:sp>
      </p:grpSp>
      <p:pic>
        <p:nvPicPr>
          <p:cNvPr id="17431" name="Picture 2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10366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81400"/>
            <a:ext cx="14478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43500"/>
            <a:ext cx="10604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106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7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942" name="Object 30"/>
          <p:cNvGraphicFramePr>
            <a:graphicFrameLocks noGrp="1" noChangeAspect="1"/>
          </p:cNvGraphicFramePr>
          <p:nvPr>
            <p:ph/>
          </p:nvPr>
        </p:nvGraphicFramePr>
        <p:xfrm>
          <a:off x="-1447800" y="1225550"/>
          <a:ext cx="1036320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hart" r:id="rId3" imgW="9524988" imgH="5029393" progId="Excel.Chart.8">
                  <p:embed/>
                </p:oleObj>
              </mc:Choice>
              <mc:Fallback>
                <p:oleObj name="Chart" r:id="rId3" imgW="9524988" imgH="502939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47800" y="1225550"/>
                        <a:ext cx="10363200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4916" name="Line 4"/>
          <p:cNvSpPr>
            <a:spLocks noChangeShapeType="1"/>
          </p:cNvSpPr>
          <p:nvPr/>
        </p:nvSpPr>
        <p:spPr bwMode="auto">
          <a:xfrm flipV="1">
            <a:off x="1295400" y="4343400"/>
            <a:ext cx="7162800" cy="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917" name="Line 5"/>
          <p:cNvSpPr>
            <a:spLocks noChangeShapeType="1"/>
          </p:cNvSpPr>
          <p:nvPr/>
        </p:nvSpPr>
        <p:spPr bwMode="auto">
          <a:xfrm>
            <a:off x="2209800" y="3657600"/>
            <a:ext cx="6248400" cy="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918" name="Line 6"/>
          <p:cNvSpPr>
            <a:spLocks noChangeShapeType="1"/>
          </p:cNvSpPr>
          <p:nvPr/>
        </p:nvSpPr>
        <p:spPr bwMode="auto">
          <a:xfrm>
            <a:off x="3276600" y="2971800"/>
            <a:ext cx="5181600" cy="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931" name="Rectangle 19"/>
          <p:cNvSpPr>
            <a:spLocks noRot="1"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Great Smoky Mountain Study</a:t>
            </a:r>
          </a:p>
        </p:txBody>
      </p:sp>
      <p:sp>
        <p:nvSpPr>
          <p:cNvPr id="294932" name="Line 20"/>
          <p:cNvSpPr>
            <a:spLocks noChangeShapeType="1"/>
          </p:cNvSpPr>
          <p:nvPr/>
        </p:nvSpPr>
        <p:spPr bwMode="auto">
          <a:xfrm>
            <a:off x="1295400" y="1219200"/>
            <a:ext cx="66294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302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0041375"/>
              </p:ext>
            </p:extLst>
          </p:nvPr>
        </p:nvGraphicFramePr>
        <p:xfrm>
          <a:off x="609600" y="1676400"/>
          <a:ext cx="4953000" cy="472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1143000" y="1447800"/>
            <a:ext cx="66294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6096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dirty="0" smtClean="0">
                <a:latin typeface="Arial" charset="0"/>
              </a:rPr>
              <a:t>How common </a:t>
            </a:r>
            <a:r>
              <a:rPr lang="en-US" sz="3200" dirty="0" smtClean="0">
                <a:latin typeface="Arial" charset="0"/>
              </a:rPr>
              <a:t>is MI?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3 month Prevalence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791200" y="1828800"/>
            <a:ext cx="3200400" cy="4525963"/>
          </a:xfrm>
        </p:spPr>
        <p:txBody>
          <a:bodyPr/>
          <a:lstStyle/>
          <a:p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Another 16% have a impairment but not a disorders</a:t>
            </a:r>
          </a:p>
          <a:p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Of those with a disorder, about half also have a functional impairment (SED)</a:t>
            </a:r>
          </a:p>
          <a:p>
            <a:endParaRPr lang="en-US" sz="240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553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</a:rPr>
              <a:t>How common are psychiatric disorders?</a:t>
            </a:r>
            <a:br>
              <a:rPr lang="en-US" sz="2400" dirty="0">
                <a:latin typeface="Arial" pitchFamily="34" charset="0"/>
              </a:rPr>
            </a:br>
            <a:r>
              <a:rPr lang="en-US" sz="3200" dirty="0">
                <a:latin typeface="Arial" pitchFamily="34" charset="0"/>
              </a:rPr>
              <a:t>Cumulative </a:t>
            </a:r>
            <a:r>
              <a:rPr lang="en-US" sz="3200" dirty="0" smtClean="0">
                <a:latin typeface="Arial" pitchFamily="34" charset="0"/>
              </a:rPr>
              <a:t>Burden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402435" name="Line 3"/>
          <p:cNvSpPr>
            <a:spLocks noChangeShapeType="1"/>
          </p:cNvSpPr>
          <p:nvPr/>
        </p:nvSpPr>
        <p:spPr bwMode="auto">
          <a:xfrm>
            <a:off x="1219200" y="1447800"/>
            <a:ext cx="6629400" cy="0"/>
          </a:xfrm>
          <a:prstGeom prst="line">
            <a:avLst/>
          </a:prstGeom>
          <a:noFill/>
          <a:ln w="508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8424849"/>
              </p:ext>
            </p:extLst>
          </p:nvPr>
        </p:nvGraphicFramePr>
        <p:xfrm>
          <a:off x="203200" y="1651000"/>
          <a:ext cx="8302625" cy="494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02451" name="Group 19"/>
          <p:cNvGrpSpPr>
            <a:grpSpLocks/>
          </p:cNvGrpSpPr>
          <p:nvPr/>
        </p:nvGrpSpPr>
        <p:grpSpPr bwMode="auto">
          <a:xfrm>
            <a:off x="1685925" y="4598988"/>
            <a:ext cx="6507163" cy="892175"/>
            <a:chOff x="1062" y="2897"/>
            <a:chExt cx="4099" cy="562"/>
          </a:xfrm>
        </p:grpSpPr>
        <p:sp>
          <p:nvSpPr>
            <p:cNvPr id="402452" name="Freeform 20"/>
            <p:cNvSpPr>
              <a:spLocks/>
            </p:cNvSpPr>
            <p:nvPr/>
          </p:nvSpPr>
          <p:spPr bwMode="auto">
            <a:xfrm>
              <a:off x="1098" y="2933"/>
              <a:ext cx="4026" cy="489"/>
            </a:xfrm>
            <a:custGeom>
              <a:avLst/>
              <a:gdLst>
                <a:gd name="T0" fmla="*/ 0 w 667"/>
                <a:gd name="T1" fmla="*/ 81 h 81"/>
                <a:gd name="T2" fmla="*/ 55 w 667"/>
                <a:gd name="T3" fmla="*/ 70 h 81"/>
                <a:gd name="T4" fmla="*/ 111 w 667"/>
                <a:gd name="T5" fmla="*/ 54 h 81"/>
                <a:gd name="T6" fmla="*/ 167 w 667"/>
                <a:gd name="T7" fmla="*/ 56 h 81"/>
                <a:gd name="T8" fmla="*/ 334 w 667"/>
                <a:gd name="T9" fmla="*/ 12 h 81"/>
                <a:gd name="T10" fmla="*/ 445 w 667"/>
                <a:gd name="T11" fmla="*/ 0 h 81"/>
                <a:gd name="T12" fmla="*/ 667 w 667"/>
                <a:gd name="T13" fmla="*/ 2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7" h="81">
                  <a:moveTo>
                    <a:pt x="0" y="81"/>
                  </a:moveTo>
                  <a:lnTo>
                    <a:pt x="55" y="70"/>
                  </a:lnTo>
                  <a:lnTo>
                    <a:pt x="111" y="54"/>
                  </a:lnTo>
                  <a:lnTo>
                    <a:pt x="167" y="56"/>
                  </a:lnTo>
                  <a:lnTo>
                    <a:pt x="334" y="12"/>
                  </a:lnTo>
                  <a:lnTo>
                    <a:pt x="445" y="0"/>
                  </a:lnTo>
                  <a:lnTo>
                    <a:pt x="667" y="2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53" name="Freeform 21"/>
            <p:cNvSpPr>
              <a:spLocks/>
            </p:cNvSpPr>
            <p:nvPr/>
          </p:nvSpPr>
          <p:spPr bwMode="auto">
            <a:xfrm>
              <a:off x="1062" y="3386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72 w 72"/>
                <a:gd name="T3" fmla="*/ 36 h 73"/>
                <a:gd name="T4" fmla="*/ 36 w 72"/>
                <a:gd name="T5" fmla="*/ 73 h 73"/>
                <a:gd name="T6" fmla="*/ 0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72" y="36"/>
                  </a:lnTo>
                  <a:lnTo>
                    <a:pt x="36" y="73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54" name="Freeform 22"/>
            <p:cNvSpPr>
              <a:spLocks/>
            </p:cNvSpPr>
            <p:nvPr/>
          </p:nvSpPr>
          <p:spPr bwMode="auto">
            <a:xfrm>
              <a:off x="1394" y="332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55" name="Freeform 23"/>
            <p:cNvSpPr>
              <a:spLocks/>
            </p:cNvSpPr>
            <p:nvPr/>
          </p:nvSpPr>
          <p:spPr bwMode="auto">
            <a:xfrm>
              <a:off x="1732" y="3223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72 w 72"/>
                <a:gd name="T3" fmla="*/ 36 h 73"/>
                <a:gd name="T4" fmla="*/ 36 w 72"/>
                <a:gd name="T5" fmla="*/ 73 h 73"/>
                <a:gd name="T6" fmla="*/ 0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72" y="36"/>
                  </a:lnTo>
                  <a:lnTo>
                    <a:pt x="36" y="73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56" name="Freeform 24"/>
            <p:cNvSpPr>
              <a:spLocks/>
            </p:cNvSpPr>
            <p:nvPr/>
          </p:nvSpPr>
          <p:spPr bwMode="auto">
            <a:xfrm>
              <a:off x="2070" y="3235"/>
              <a:ext cx="72" cy="73"/>
            </a:xfrm>
            <a:custGeom>
              <a:avLst/>
              <a:gdLst>
                <a:gd name="T0" fmla="*/ 36 w 72"/>
                <a:gd name="T1" fmla="*/ 0 h 73"/>
                <a:gd name="T2" fmla="*/ 72 w 72"/>
                <a:gd name="T3" fmla="*/ 36 h 73"/>
                <a:gd name="T4" fmla="*/ 36 w 72"/>
                <a:gd name="T5" fmla="*/ 73 h 73"/>
                <a:gd name="T6" fmla="*/ 0 w 72"/>
                <a:gd name="T7" fmla="*/ 36 h 73"/>
                <a:gd name="T8" fmla="*/ 36 w 7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36" y="0"/>
                  </a:moveTo>
                  <a:lnTo>
                    <a:pt x="72" y="36"/>
                  </a:lnTo>
                  <a:lnTo>
                    <a:pt x="36" y="73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57" name="Freeform 25"/>
            <p:cNvSpPr>
              <a:spLocks/>
            </p:cNvSpPr>
            <p:nvPr/>
          </p:nvSpPr>
          <p:spPr bwMode="auto">
            <a:xfrm>
              <a:off x="3078" y="2970"/>
              <a:ext cx="72" cy="72"/>
            </a:xfrm>
            <a:custGeom>
              <a:avLst/>
              <a:gdLst>
                <a:gd name="T0" fmla="*/ 36 w 72"/>
                <a:gd name="T1" fmla="*/ 0 h 72"/>
                <a:gd name="T2" fmla="*/ 72 w 72"/>
                <a:gd name="T3" fmla="*/ 36 h 72"/>
                <a:gd name="T4" fmla="*/ 36 w 72"/>
                <a:gd name="T5" fmla="*/ 72 h 72"/>
                <a:gd name="T6" fmla="*/ 0 w 72"/>
                <a:gd name="T7" fmla="*/ 36 h 72"/>
                <a:gd name="T8" fmla="*/ 36 w 7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lnTo>
                    <a:pt x="72" y="36"/>
                  </a:lnTo>
                  <a:lnTo>
                    <a:pt x="36" y="72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58" name="Freeform 26"/>
            <p:cNvSpPr>
              <a:spLocks/>
            </p:cNvSpPr>
            <p:nvPr/>
          </p:nvSpPr>
          <p:spPr bwMode="auto">
            <a:xfrm>
              <a:off x="3748" y="2897"/>
              <a:ext cx="73" cy="73"/>
            </a:xfrm>
            <a:custGeom>
              <a:avLst/>
              <a:gdLst>
                <a:gd name="T0" fmla="*/ 36 w 73"/>
                <a:gd name="T1" fmla="*/ 0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36" y="0"/>
                  </a:moveTo>
                  <a:lnTo>
                    <a:pt x="73" y="36"/>
                  </a:lnTo>
                  <a:lnTo>
                    <a:pt x="36" y="73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2459" name="Freeform 27"/>
            <p:cNvSpPr>
              <a:spLocks/>
            </p:cNvSpPr>
            <p:nvPr/>
          </p:nvSpPr>
          <p:spPr bwMode="auto">
            <a:xfrm>
              <a:off x="5088" y="3054"/>
              <a:ext cx="73" cy="73"/>
            </a:xfrm>
            <a:custGeom>
              <a:avLst/>
              <a:gdLst>
                <a:gd name="T0" fmla="*/ 36 w 73"/>
                <a:gd name="T1" fmla="*/ 0 h 73"/>
                <a:gd name="T2" fmla="*/ 73 w 73"/>
                <a:gd name="T3" fmla="*/ 36 h 73"/>
                <a:gd name="T4" fmla="*/ 36 w 73"/>
                <a:gd name="T5" fmla="*/ 73 h 73"/>
                <a:gd name="T6" fmla="*/ 0 w 73"/>
                <a:gd name="T7" fmla="*/ 36 h 73"/>
                <a:gd name="T8" fmla="*/ 36 w 73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3">
                  <a:moveTo>
                    <a:pt x="36" y="0"/>
                  </a:moveTo>
                  <a:lnTo>
                    <a:pt x="73" y="36"/>
                  </a:lnTo>
                  <a:lnTo>
                    <a:pt x="36" y="73"/>
                  </a:lnTo>
                  <a:lnTo>
                    <a:pt x="0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66415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 animBg="0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PTURED TRANSITIONS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46823</TotalTime>
  <Words>752</Words>
  <Application>Microsoft Office PowerPoint</Application>
  <PresentationFormat>On-screen Show (4:3)</PresentationFormat>
  <Paragraphs>177</Paragraphs>
  <Slides>25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Stream</vt:lpstr>
      <vt:lpstr>Chart</vt:lpstr>
      <vt:lpstr>Childhood Mental Health:  Early intervention as Prevention</vt:lpstr>
      <vt:lpstr>No conflicts of interest  or financial disclosures  Grant support from NIMH, NIDA, NARSAD, and W.T. Grant</vt:lpstr>
      <vt:lpstr>The best plan to reduce the burden of mental illness is to reduce the number of childhood cases</vt:lpstr>
      <vt:lpstr>Early Intervention is Prevention</vt:lpstr>
      <vt:lpstr>PowerPoint Presentation</vt:lpstr>
      <vt:lpstr>PowerPoint Presentation</vt:lpstr>
      <vt:lpstr>PowerPoint Presentation</vt:lpstr>
      <vt:lpstr>PowerPoint Presentation</vt:lpstr>
      <vt:lpstr>How common are psychiatric disorders? Cumulative Burden</vt:lpstr>
      <vt:lpstr>Global Burden of Disease 2010</vt:lpstr>
      <vt:lpstr>How often does mental illness early?</vt:lpstr>
      <vt:lpstr>Risk for adult disorders</vt:lpstr>
      <vt:lpstr>PowerPoint Presentation</vt:lpstr>
      <vt:lpstr>Key Outcomes</vt:lpstr>
      <vt:lpstr>PowerPoint Presentation</vt:lpstr>
      <vt:lpstr>PowerPoint Presentation</vt:lpstr>
      <vt:lpstr>PowerPoint Presentation</vt:lpstr>
      <vt:lpstr>PowerPoint Presentation</vt:lpstr>
      <vt:lpstr>Do they get help? Service Utilization Rates </vt:lpstr>
      <vt:lpstr>Conditional Service Utilization Rates </vt:lpstr>
      <vt:lpstr>Early Intervention is Prevention</vt:lpstr>
      <vt:lpstr>PowerPoint Presentation</vt:lpstr>
      <vt:lpstr>PowerPoint Presentation</vt:lpstr>
      <vt:lpstr>PowerPoint Presentation</vt:lpstr>
      <vt:lpstr>Mean Cumulative ED-Related costs 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an Empirical Model of Family Risk</dc:title>
  <dc:creator>wcopeland</dc:creator>
  <cp:lastModifiedBy>William Copeland</cp:lastModifiedBy>
  <cp:revision>252</cp:revision>
  <dcterms:created xsi:type="dcterms:W3CDTF">2006-10-26T00:21:46Z</dcterms:created>
  <dcterms:modified xsi:type="dcterms:W3CDTF">2014-08-29T19:34:26Z</dcterms:modified>
</cp:coreProperties>
</file>