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56" r:id="rId2"/>
    <p:sldId id="333" r:id="rId3"/>
    <p:sldId id="354" r:id="rId4"/>
    <p:sldId id="355" r:id="rId5"/>
    <p:sldId id="347" r:id="rId6"/>
    <p:sldId id="290" r:id="rId7"/>
    <p:sldId id="356" r:id="rId8"/>
    <p:sldId id="357" r:id="rId9"/>
    <p:sldId id="349" r:id="rId10"/>
    <p:sldId id="350" r:id="rId11"/>
    <p:sldId id="358" r:id="rId12"/>
    <p:sldId id="348" r:id="rId13"/>
    <p:sldId id="351" r:id="rId14"/>
    <p:sldId id="352" r:id="rId15"/>
    <p:sldId id="353" r:id="rId16"/>
    <p:sldId id="283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00"/>
    <a:srgbClr val="5B9230"/>
    <a:srgbClr val="FF0066"/>
    <a:srgbClr val="DC3061"/>
    <a:srgbClr val="CC3399"/>
    <a:srgbClr val="D41EA0"/>
    <a:srgbClr val="653165"/>
    <a:srgbClr val="099520"/>
  </p:clrMru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4745" autoAdjust="0"/>
  </p:normalViewPr>
  <p:slideViewPr>
    <p:cSldViewPr>
      <p:cViewPr>
        <p:scale>
          <a:sx n="103" d="100"/>
          <a:sy n="103" d="100"/>
        </p:scale>
        <p:origin x="-486" y="-72"/>
      </p:cViewPr>
      <p:guideLst>
        <p:guide orient="horz" pos="1008"/>
        <p:guide pos="192"/>
        <p:guide pos="55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002060"/>
                      </a:solidFill>
                    </a:defRPr>
                  </a:pPr>
                  <a:endParaRPr lang="en-US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002060"/>
                      </a:solidFill>
                    </a:defRPr>
                  </a:pPr>
                  <a:endParaRPr lang="en-US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dLbl>
            <c:dLbl>
              <c:idx val="3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002060"/>
                      </a:solidFill>
                    </a:defRPr>
                  </a:pPr>
                  <a:endParaRPr lang="en-US"/>
                </a:p>
              </c:txPr>
            </c:dLbl>
            <c:dLbl>
              <c:idx val="4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002060"/>
                      </a:solidFill>
                    </a:defRPr>
                  </a:pPr>
                  <a:endParaRPr lang="en-US"/>
                </a:p>
              </c:txPr>
            </c:dLbl>
            <c:dLbl>
              <c:idx val="5"/>
              <c:spPr/>
              <c:txPr>
                <a:bodyPr/>
                <a:lstStyle/>
                <a:p>
                  <a:pPr>
                    <a:defRPr sz="1100" b="1">
                      <a:solidFill>
                        <a:srgbClr val="002060"/>
                      </a:solidFill>
                    </a:defRPr>
                  </a:pPr>
                  <a:endParaRPr lang="en-US"/>
                </a:p>
              </c:txPr>
            </c:dLbl>
            <c:dLbl>
              <c:idx val="6"/>
              <c:layout>
                <c:manualLayout>
                  <c:x val="0.22409761792112393"/>
                  <c:y val="-0.19008642594772635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Sheet1!$B$95:$B$101</c:f>
              <c:strCache>
                <c:ptCount val="7"/>
                <c:pt idx="0">
                  <c:v>Asian or Pacific Islander</c:v>
                </c:pt>
                <c:pt idx="1">
                  <c:v>Black or African American (non-Hispanic)</c:v>
                </c:pt>
                <c:pt idx="2">
                  <c:v>Hispanic or Latino</c:v>
                </c:pt>
                <c:pt idx="3">
                  <c:v>More than one of the above</c:v>
                </c:pt>
                <c:pt idx="4">
                  <c:v>Native American or American Indian</c:v>
                </c:pt>
                <c:pt idx="5">
                  <c:v>Other</c:v>
                </c:pt>
                <c:pt idx="6">
                  <c:v>White (non-Hispanic)</c:v>
                </c:pt>
              </c:strCache>
            </c:strRef>
          </c:cat>
          <c:val>
            <c:numRef>
              <c:f>Sheet1!$C$95:$C$101</c:f>
              <c:numCache>
                <c:formatCode>General</c:formatCode>
                <c:ptCount val="7"/>
                <c:pt idx="0">
                  <c:v>3626</c:v>
                </c:pt>
                <c:pt idx="1">
                  <c:v>4402</c:v>
                </c:pt>
                <c:pt idx="2">
                  <c:v>6067</c:v>
                </c:pt>
                <c:pt idx="3">
                  <c:v>2474</c:v>
                </c:pt>
                <c:pt idx="4">
                  <c:v>518</c:v>
                </c:pt>
                <c:pt idx="5">
                  <c:v>1446</c:v>
                </c:pt>
                <c:pt idx="6">
                  <c:v>43333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Sheet1!$C$29</c:f>
              <c:strCache>
                <c:ptCount val="1"/>
                <c:pt idx="0">
                  <c:v>Count of Diagnosed?</c:v>
                </c:pt>
              </c:strCache>
            </c:strRef>
          </c:tx>
          <c:dLbls>
            <c:dLbl>
              <c:idx val="0"/>
              <c:layout>
                <c:manualLayout>
                  <c:x val="-0.13942272302169126"/>
                  <c:y val="-0.10104623460528975"/>
                </c:manualLayout>
              </c:layout>
              <c:showPercent val="1"/>
            </c:dLbl>
            <c:dLbl>
              <c:idx val="1"/>
              <c:layout>
                <c:manualLayout>
                  <c:x val="0.14181585060488128"/>
                  <c:y val="9.602866949323649E-2"/>
                </c:manualLayout>
              </c:layout>
              <c:showPercent val="1"/>
            </c:dLbl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Percent val="1"/>
            <c:showLeaderLines val="1"/>
          </c:dLbls>
          <c:cat>
            <c:strRef>
              <c:f>Sheet1!$B$30:$B$31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Sheet1!$C$30:$C$31</c:f>
              <c:numCache>
                <c:formatCode>General</c:formatCode>
                <c:ptCount val="2"/>
                <c:pt idx="0">
                  <c:v>35457</c:v>
                </c:pt>
                <c:pt idx="1">
                  <c:v>18147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>
        <c:manualLayout>
          <c:xMode val="edge"/>
          <c:yMode val="edge"/>
          <c:x val="0.73498521736507116"/>
          <c:y val="0.13846153846153852"/>
          <c:w val="0.26183018071016984"/>
          <c:h val="8.9748839087421761E-2"/>
        </c:manualLayout>
      </c:layout>
      <c:txPr>
        <a:bodyPr/>
        <a:lstStyle/>
        <a:p>
          <a:pPr>
            <a:defRPr sz="2400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Sheet1!$H$2</c:f>
              <c:strCache>
                <c:ptCount val="1"/>
                <c:pt idx="0">
                  <c:v>Serious Illness</c:v>
                </c:pt>
              </c:strCache>
            </c:strRef>
          </c:tx>
          <c:spPr>
            <a:solidFill>
              <a:srgbClr val="C00000"/>
            </a:solidFill>
          </c:spPr>
          <c:dLbls>
            <c:txPr>
              <a:bodyPr/>
              <a:lstStyle/>
              <a:p>
                <a:pPr>
                  <a:defRPr sz="1800"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Sheet1!$G$3:$G$4</c:f>
              <c:strCache>
                <c:ptCount val="2"/>
                <c:pt idx="0">
                  <c:v>Less than $20,000</c:v>
                </c:pt>
                <c:pt idx="1">
                  <c:v>$80,000+</c:v>
                </c:pt>
              </c:strCache>
            </c:strRef>
          </c:cat>
          <c:val>
            <c:numRef>
              <c:f>Sheet1!$H$3:$H$4</c:f>
              <c:numCache>
                <c:formatCode>General</c:formatCode>
                <c:ptCount val="2"/>
                <c:pt idx="0">
                  <c:v>8675</c:v>
                </c:pt>
                <c:pt idx="1">
                  <c:v>4274</c:v>
                </c:pt>
              </c:numCache>
            </c:numRef>
          </c:val>
        </c:ser>
        <c:ser>
          <c:idx val="1"/>
          <c:order val="1"/>
          <c:tx>
            <c:strRef>
              <c:f>Sheet1!$I$2</c:f>
              <c:strCache>
                <c:ptCount val="1"/>
                <c:pt idx="0">
                  <c:v>Minimal to Moderate Illness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</c:spPr>
          <c:dLbls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Val val="1"/>
          </c:dLbls>
          <c:cat>
            <c:strRef>
              <c:f>Sheet1!$G$3:$G$4</c:f>
              <c:strCache>
                <c:ptCount val="2"/>
                <c:pt idx="0">
                  <c:v>Less than $20,000</c:v>
                </c:pt>
                <c:pt idx="1">
                  <c:v>$80,000+</c:v>
                </c:pt>
              </c:strCache>
            </c:strRef>
          </c:cat>
          <c:val>
            <c:numRef>
              <c:f>Sheet1!$I$3:$I$4</c:f>
              <c:numCache>
                <c:formatCode>General</c:formatCode>
                <c:ptCount val="2"/>
                <c:pt idx="0">
                  <c:v>5109</c:v>
                </c:pt>
                <c:pt idx="1">
                  <c:v>5120</c:v>
                </c:pt>
              </c:numCache>
            </c:numRef>
          </c:val>
        </c:ser>
        <c:dLbls>
          <c:showVal val="1"/>
        </c:dLbls>
        <c:overlap val="-25"/>
        <c:axId val="43223296"/>
        <c:axId val="43225088"/>
      </c:barChart>
      <c:catAx>
        <c:axId val="4322329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 b="1">
                <a:solidFill>
                  <a:schemeClr val="accent3">
                    <a:lumMod val="50000"/>
                  </a:schemeClr>
                </a:solidFill>
              </a:defRPr>
            </a:pPr>
            <a:endParaRPr lang="en-US"/>
          </a:p>
        </c:txPr>
        <c:crossAx val="43225088"/>
        <c:crosses val="autoZero"/>
        <c:auto val="1"/>
        <c:lblAlgn val="ctr"/>
        <c:lblOffset val="100"/>
      </c:catAx>
      <c:valAx>
        <c:axId val="43225088"/>
        <c:scaling>
          <c:orientation val="minMax"/>
        </c:scaling>
        <c:delete val="1"/>
        <c:axPos val="l"/>
        <c:numFmt formatCode="General" sourceLinked="1"/>
        <c:tickLblPos val="none"/>
        <c:crossAx val="43223296"/>
        <c:crosses val="autoZero"/>
        <c:crossBetween val="between"/>
      </c:valAx>
    </c:plotArea>
    <c:legend>
      <c:legendPos val="t"/>
      <c:txPr>
        <a:bodyPr/>
        <a:lstStyle/>
        <a:p>
          <a:pPr>
            <a:defRPr sz="1800" b="1">
              <a:solidFill>
                <a:schemeClr val="accent3">
                  <a:lumMod val="50000"/>
                </a:schemeClr>
              </a:solidFill>
            </a:defRPr>
          </a:pPr>
          <a:endParaRPr lang="en-US"/>
        </a:p>
      </c:txPr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3"/>
              </a:solidFill>
            </c:spPr>
          </c:dPt>
          <c:dPt>
            <c:idx val="1"/>
            <c:spPr>
              <a:solidFill>
                <a:srgbClr val="D41EA0"/>
              </a:solidFill>
            </c:spPr>
          </c:dPt>
          <c:dPt>
            <c:idx val="2"/>
            <c:spPr>
              <a:solidFill>
                <a:srgbClr val="FF0066">
                  <a:alpha val="57000"/>
                </a:srgbClr>
              </a:solidFill>
            </c:spPr>
          </c:dPt>
          <c:dPt>
            <c:idx val="3"/>
            <c:spPr>
              <a:solidFill>
                <a:srgbClr val="5B9230">
                  <a:alpha val="82000"/>
                </a:srgbClr>
              </a:solidFill>
            </c:spPr>
          </c:dPt>
          <c:dPt>
            <c:idx val="4"/>
            <c:spPr>
              <a:solidFill>
                <a:schemeClr val="accent6"/>
              </a:solidFill>
            </c:spPr>
          </c:dPt>
          <c:dPt>
            <c:idx val="5"/>
            <c:spPr>
              <a:solidFill>
                <a:schemeClr val="accent5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1050">
                        <a:solidFill>
                          <a:schemeClr val="bg1"/>
                        </a:solidFill>
                      </a:defRPr>
                    </a:pPr>
                    <a:r>
                      <a:rPr lang="en-US" sz="1600" b="1" dirty="0"/>
                      <a:t>Discuss results with MH professional
16%</a:t>
                    </a:r>
                  </a:p>
                </c:rich>
              </c:tx>
              <c:spPr/>
              <c:showCatName val="1"/>
              <c:showPercent val="1"/>
            </c:dLbl>
            <c:dLbl>
              <c:idx val="1"/>
              <c:layout>
                <c:manualLayout>
                  <c:x val="-0.20547639189059083"/>
                  <c:y val="2.3687976842771814E-2"/>
                </c:manualLayout>
              </c:layout>
              <c:tx>
                <c:rich>
                  <a:bodyPr/>
                  <a:lstStyle/>
                  <a:p>
                    <a:pPr>
                      <a:defRPr sz="1100">
                        <a:solidFill>
                          <a:schemeClr val="bg1"/>
                        </a:solidFill>
                      </a:defRPr>
                    </a:pPr>
                    <a:r>
                      <a:rPr lang="en-US" sz="1600" b="1" dirty="0">
                        <a:solidFill>
                          <a:srgbClr val="000000"/>
                        </a:solidFill>
                      </a:rPr>
                      <a:t>Discuss the results with PCP
16%</a:t>
                    </a:r>
                  </a:p>
                </c:rich>
              </c:tx>
              <c:spPr/>
              <c:showCatName val="1"/>
              <c:showPercent val="1"/>
            </c:dLbl>
            <c:dLbl>
              <c:idx val="2"/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sz="1600" b="1" dirty="0">
                        <a:solidFill>
                          <a:srgbClr val="000000"/>
                        </a:solidFill>
                      </a:rPr>
                      <a:t>Discuss results with </a:t>
                    </a:r>
                    <a:r>
                      <a:rPr lang="en-US" sz="1600" b="1" dirty="0" smtClean="0">
                        <a:solidFill>
                          <a:srgbClr val="000000"/>
                        </a:solidFill>
                      </a:rPr>
                      <a:t>family or </a:t>
                    </a:r>
                    <a:r>
                      <a:rPr lang="en-US" sz="1600" b="1" dirty="0">
                        <a:solidFill>
                          <a:srgbClr val="000000"/>
                        </a:solidFill>
                      </a:rPr>
                      <a:t>friend
12%</a:t>
                    </a:r>
                  </a:p>
                </c:rich>
              </c:tx>
              <c:spPr/>
              <c:showCatName val="1"/>
              <c:showPercent val="1"/>
            </c:dLbl>
            <c:dLbl>
              <c:idx val="3"/>
              <c:tx>
                <c:rich>
                  <a:bodyPr/>
                  <a:lstStyle/>
                  <a:p>
                    <a:pPr>
                      <a:defRPr>
                        <a:solidFill>
                          <a:schemeClr val="accent1">
                            <a:lumMod val="50000"/>
                          </a:schemeClr>
                        </a:solidFill>
                      </a:defRPr>
                    </a:pPr>
                    <a:r>
                      <a:rPr lang="en-US" sz="1400" b="1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Take screens regularly
7%</a:t>
                    </a:r>
                  </a:p>
                </c:rich>
              </c:tx>
              <c:spPr/>
              <c:showCatName val="1"/>
              <c:showPercent val="1"/>
            </c:dLbl>
            <c:dLbl>
              <c:idx val="4"/>
              <c:layout>
                <c:manualLayout>
                  <c:x val="0.12570215492905198"/>
                  <c:y val="-0.1356322787327767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>
                        <a:solidFill>
                          <a:srgbClr val="002060"/>
                        </a:solidFill>
                      </a:rPr>
                      <a:t>Take another screen immediately
14%</a:t>
                    </a:r>
                  </a:p>
                </c:rich>
              </c:tx>
              <c:showCatName val="1"/>
              <c:showPercent val="1"/>
            </c:dLbl>
            <c:dLbl>
              <c:idx val="5"/>
              <c:layout>
                <c:manualLayout>
                  <c:x val="0.20259234973128826"/>
                  <c:y val="0.12560970820233738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>
                        <a:solidFill>
                          <a:schemeClr val="bg1"/>
                        </a:solidFill>
                      </a:rPr>
                      <a:t>Do Nothing
35%</a:t>
                    </a:r>
                  </a:p>
                </c:rich>
              </c:tx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Sheet1!$B$43:$B$48</c:f>
              <c:strCache>
                <c:ptCount val="6"/>
                <c:pt idx="0">
                  <c:v>Discuss results with MH professional</c:v>
                </c:pt>
                <c:pt idx="1">
                  <c:v>Discuss the results with PCP</c:v>
                </c:pt>
                <c:pt idx="2">
                  <c:v>Discuss results with family friend</c:v>
                </c:pt>
                <c:pt idx="3">
                  <c:v>Take screens regularly</c:v>
                </c:pt>
                <c:pt idx="4">
                  <c:v>Take another screen immediately</c:v>
                </c:pt>
                <c:pt idx="5">
                  <c:v>Do Nothing</c:v>
                </c:pt>
              </c:strCache>
            </c:strRef>
          </c:cat>
          <c:val>
            <c:numRef>
              <c:f>Sheet1!$C$43:$C$48</c:f>
              <c:numCache>
                <c:formatCode>General</c:formatCode>
                <c:ptCount val="6"/>
                <c:pt idx="0">
                  <c:v>8055</c:v>
                </c:pt>
                <c:pt idx="1">
                  <c:v>7696</c:v>
                </c:pt>
                <c:pt idx="2">
                  <c:v>5998</c:v>
                </c:pt>
                <c:pt idx="3">
                  <c:v>3139</c:v>
                </c:pt>
                <c:pt idx="4">
                  <c:v>6958</c:v>
                </c:pt>
                <c:pt idx="5">
                  <c:v>17395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3"/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A suite of online, self-help </a:t>
                    </a:r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tools or apps</a:t>
                    </a:r>
                    <a:r>
                      <a:rPr lang="en-US" b="1" dirty="0">
                        <a:solidFill>
                          <a:schemeClr val="bg1"/>
                        </a:solidFill>
                      </a:rPr>
                      <a:t>
28%</a:t>
                    </a:r>
                  </a:p>
                </c:rich>
              </c:tx>
              <c:showCatName val="1"/>
              <c:showPercent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b="1" dirty="0" smtClean="0"/>
                      <a:t>To contact </a:t>
                    </a:r>
                    <a:r>
                      <a:rPr lang="en-US" b="1" dirty="0"/>
                      <a:t>a peer to discuss results and next steps
14%</a:t>
                    </a:r>
                  </a:p>
                </c:rich>
              </c:tx>
              <c:showCatName val="1"/>
              <c:showPercent val="1"/>
            </c:dLbl>
            <c:dLbl>
              <c:idx val="2"/>
              <c:tx>
                <c:rich>
                  <a:bodyPr/>
                  <a:lstStyle/>
                  <a:p>
                    <a:pPr>
                      <a:defRPr b="0">
                        <a:solidFill>
                          <a:schemeClr val="bg1"/>
                        </a:solidFill>
                      </a:defRPr>
                    </a:pPr>
                    <a:r>
                      <a:rPr lang="en-US" sz="1600" b="1"/>
                      <a:t>Additional </a:t>
                    </a:r>
                    <a:r>
                      <a:rPr lang="en-US" sz="1600" b="1" smtClean="0"/>
                      <a:t>info </a:t>
                    </a:r>
                    <a:r>
                      <a:rPr lang="en-US" sz="1600" b="1"/>
                      <a:t>about where to go to </a:t>
                    </a:r>
                    <a:r>
                      <a:rPr lang="en-US" sz="1600" b="1" smtClean="0"/>
                      <a:t>get </a:t>
                    </a:r>
                    <a:r>
                      <a:rPr lang="en-US" sz="1600" b="1"/>
                      <a:t>mental health help
31%</a:t>
                    </a:r>
                  </a:p>
                </c:rich>
              </c:tx>
              <c:spPr/>
              <c:showCatName val="1"/>
              <c:showPercent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 b="1" dirty="0" smtClean="0"/>
                      <a:t>To </a:t>
                    </a:r>
                    <a:r>
                      <a:rPr lang="en-US" b="1" dirty="0"/>
                      <a:t>find providers who accept my insurance in my area
18%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Sheet1!$B$67:$B$71</c:f>
              <c:strCache>
                <c:ptCount val="5"/>
                <c:pt idx="0">
                  <c:v>A suite of online, self-help applications or tools that can help me with my health</c:v>
                </c:pt>
                <c:pt idx="1">
                  <c:v>A way to privately contact a peer to discuss results and next steps</c:v>
                </c:pt>
                <c:pt idx="2">
                  <c:v>Additional information about where to go to start getting mental health help</c:v>
                </c:pt>
                <c:pt idx="3">
                  <c:v>An easy way to find providers who accept my insurance in my area</c:v>
                </c:pt>
                <c:pt idx="4">
                  <c:v>Other (please specify)</c:v>
                </c:pt>
              </c:strCache>
            </c:strRef>
          </c:cat>
          <c:val>
            <c:numRef>
              <c:f>Sheet1!$C$67:$C$71</c:f>
              <c:numCache>
                <c:formatCode>General</c:formatCode>
                <c:ptCount val="5"/>
                <c:pt idx="0">
                  <c:v>9919</c:v>
                </c:pt>
                <c:pt idx="1">
                  <c:v>5071</c:v>
                </c:pt>
                <c:pt idx="2">
                  <c:v>10687</c:v>
                </c:pt>
                <c:pt idx="3">
                  <c:v>6271</c:v>
                </c:pt>
                <c:pt idx="4">
                  <c:v>3108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6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CA2925-AA92-44B1-A332-45925EC11A7C}" type="doc">
      <dgm:prSet loTypeId="urn:microsoft.com/office/officeart/2005/8/layout/cycle8" loCatId="cycle" qsTypeId="urn:microsoft.com/office/officeart/2005/8/quickstyle/3d4" qsCatId="3D" csTypeId="urn:microsoft.com/office/officeart/2005/8/colors/colorful3" csCatId="colorful" phldr="1"/>
      <dgm:spPr/>
    </dgm:pt>
    <dgm:pt modelId="{F6CD6B62-10B5-4364-B3FF-577C362000B0}">
      <dgm:prSet phldrT="[Text]" custT="1"/>
      <dgm:spPr>
        <a:solidFill>
          <a:srgbClr val="FF0000"/>
        </a:solidFill>
        <a:ln>
          <a:solidFill>
            <a:srgbClr val="C00000"/>
          </a:solidFill>
        </a:ln>
      </dgm:spPr>
      <dgm:t>
        <a:bodyPr/>
        <a:lstStyle/>
        <a:p>
          <a:r>
            <a:rPr lang="en-US" sz="2000" b="1" dirty="0"/>
            <a:t>Prevention</a:t>
          </a:r>
          <a:endParaRPr lang="en-US" sz="1500" b="1" dirty="0"/>
        </a:p>
      </dgm:t>
    </dgm:pt>
    <dgm:pt modelId="{ABEE33F2-8BB0-4BA7-B1D6-2C08D35B9168}" type="parTrans" cxnId="{9446D435-B388-4C40-BDF6-D87D66E72C09}">
      <dgm:prSet/>
      <dgm:spPr/>
      <dgm:t>
        <a:bodyPr/>
        <a:lstStyle/>
        <a:p>
          <a:endParaRPr lang="en-US"/>
        </a:p>
      </dgm:t>
    </dgm:pt>
    <dgm:pt modelId="{C2B68480-4EF3-4E6F-9594-1CDDA6077EC1}" type="sibTrans" cxnId="{9446D435-B388-4C40-BDF6-D87D66E72C09}">
      <dgm:prSet/>
      <dgm:spPr/>
      <dgm:t>
        <a:bodyPr/>
        <a:lstStyle/>
        <a:p>
          <a:endParaRPr lang="en-US"/>
        </a:p>
      </dgm:t>
    </dgm:pt>
    <dgm:pt modelId="{20174832-B93C-49B8-954B-CD422DD8E257}">
      <dgm:prSet phldrT="[Text]" custT="1"/>
      <dgm:spPr>
        <a:solidFill>
          <a:srgbClr val="099520"/>
        </a:solidFill>
      </dgm:spPr>
      <dgm:t>
        <a:bodyPr/>
        <a:lstStyle/>
        <a:p>
          <a:r>
            <a:rPr lang="en-US" sz="2000" b="1" dirty="0"/>
            <a:t>Integrated Care and Treatment</a:t>
          </a:r>
          <a:endParaRPr lang="en-US" sz="2400" b="1" dirty="0"/>
        </a:p>
      </dgm:t>
    </dgm:pt>
    <dgm:pt modelId="{9823115E-ED5A-4586-95BE-3283574D4924}" type="parTrans" cxnId="{87E4CB69-DEAE-456B-9614-3A0114B1E394}">
      <dgm:prSet/>
      <dgm:spPr/>
      <dgm:t>
        <a:bodyPr/>
        <a:lstStyle/>
        <a:p>
          <a:endParaRPr lang="en-US"/>
        </a:p>
      </dgm:t>
    </dgm:pt>
    <dgm:pt modelId="{C9ACCDB1-A98C-4771-8423-8EBD7DC6A2DC}" type="sibTrans" cxnId="{87E4CB69-DEAE-456B-9614-3A0114B1E394}">
      <dgm:prSet/>
      <dgm:spPr/>
      <dgm:t>
        <a:bodyPr/>
        <a:lstStyle/>
        <a:p>
          <a:endParaRPr lang="en-US"/>
        </a:p>
      </dgm:t>
    </dgm:pt>
    <dgm:pt modelId="{5D4775F6-56AA-401C-9B1E-A60298D0A335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sz="2000" b="1" dirty="0"/>
            <a:t>Recovery</a:t>
          </a:r>
          <a:endParaRPr lang="en-US" sz="1600" b="1" dirty="0"/>
        </a:p>
      </dgm:t>
    </dgm:pt>
    <dgm:pt modelId="{00951CBE-E34A-4481-8B3D-036D259E9E1E}" type="parTrans" cxnId="{8E52471F-B52B-4F70-B287-6DE6D2720E9A}">
      <dgm:prSet/>
      <dgm:spPr/>
      <dgm:t>
        <a:bodyPr/>
        <a:lstStyle/>
        <a:p>
          <a:endParaRPr lang="en-US"/>
        </a:p>
      </dgm:t>
    </dgm:pt>
    <dgm:pt modelId="{6C78DA33-0061-4153-8E02-D7B8D4AC2018}" type="sibTrans" cxnId="{8E52471F-B52B-4F70-B287-6DE6D2720E9A}">
      <dgm:prSet/>
      <dgm:spPr/>
      <dgm:t>
        <a:bodyPr/>
        <a:lstStyle/>
        <a:p>
          <a:endParaRPr lang="en-US"/>
        </a:p>
      </dgm:t>
    </dgm:pt>
    <dgm:pt modelId="{A7A68D96-0150-49B0-B679-59B1BFBC5D87}">
      <dgm:prSet custT="1"/>
      <dgm:spPr/>
      <dgm:t>
        <a:bodyPr/>
        <a:lstStyle/>
        <a:p>
          <a:r>
            <a:rPr lang="en-US" sz="2000" b="1" dirty="0"/>
            <a:t>Early Identification and Intervention</a:t>
          </a:r>
        </a:p>
      </dgm:t>
    </dgm:pt>
    <dgm:pt modelId="{46C32C7A-FC1D-4373-BF1C-00CB9885A336}" type="parTrans" cxnId="{9F46BC8A-96A1-40DD-9921-964D11064D9B}">
      <dgm:prSet/>
      <dgm:spPr/>
      <dgm:t>
        <a:bodyPr/>
        <a:lstStyle/>
        <a:p>
          <a:endParaRPr lang="en-US"/>
        </a:p>
      </dgm:t>
    </dgm:pt>
    <dgm:pt modelId="{4E638D10-03A1-4890-8399-B3FEB9BA7230}" type="sibTrans" cxnId="{9F46BC8A-96A1-40DD-9921-964D11064D9B}">
      <dgm:prSet/>
      <dgm:spPr/>
      <dgm:t>
        <a:bodyPr/>
        <a:lstStyle/>
        <a:p>
          <a:endParaRPr lang="en-US"/>
        </a:p>
      </dgm:t>
    </dgm:pt>
    <dgm:pt modelId="{D8345349-527D-477D-BCBC-796C381DA656}" type="pres">
      <dgm:prSet presAssocID="{CECA2925-AA92-44B1-A332-45925EC11A7C}" presName="compositeShape" presStyleCnt="0">
        <dgm:presLayoutVars>
          <dgm:chMax val="7"/>
          <dgm:dir/>
          <dgm:resizeHandles val="exact"/>
        </dgm:presLayoutVars>
      </dgm:prSet>
      <dgm:spPr/>
    </dgm:pt>
    <dgm:pt modelId="{94371979-0D77-4808-A7D5-53E8C55DDAAC}" type="pres">
      <dgm:prSet presAssocID="{CECA2925-AA92-44B1-A332-45925EC11A7C}" presName="wedge1" presStyleLbl="node1" presStyleIdx="0" presStyleCnt="4"/>
      <dgm:spPr/>
      <dgm:t>
        <a:bodyPr/>
        <a:lstStyle/>
        <a:p>
          <a:endParaRPr lang="en-US"/>
        </a:p>
      </dgm:t>
    </dgm:pt>
    <dgm:pt modelId="{8D734C8E-879C-4677-BCD4-03613AA320CA}" type="pres">
      <dgm:prSet presAssocID="{CECA2925-AA92-44B1-A332-45925EC11A7C}" presName="dummy1a" presStyleCnt="0"/>
      <dgm:spPr/>
    </dgm:pt>
    <dgm:pt modelId="{17306B21-FB5D-4D39-9E8C-7FF72DA00954}" type="pres">
      <dgm:prSet presAssocID="{CECA2925-AA92-44B1-A332-45925EC11A7C}" presName="dummy1b" presStyleCnt="0"/>
      <dgm:spPr/>
    </dgm:pt>
    <dgm:pt modelId="{33BFCF7E-A0F2-4084-8405-F1E5E71959EA}" type="pres">
      <dgm:prSet presAssocID="{CECA2925-AA92-44B1-A332-45925EC11A7C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1C212D-5CFE-46E2-A52B-FEAB7D521060}" type="pres">
      <dgm:prSet presAssocID="{CECA2925-AA92-44B1-A332-45925EC11A7C}" presName="wedge2" presStyleLbl="node1" presStyleIdx="1" presStyleCnt="4"/>
      <dgm:spPr/>
      <dgm:t>
        <a:bodyPr/>
        <a:lstStyle/>
        <a:p>
          <a:endParaRPr lang="en-US"/>
        </a:p>
      </dgm:t>
    </dgm:pt>
    <dgm:pt modelId="{D81F1CD7-232B-43AA-8CDC-62C57158C850}" type="pres">
      <dgm:prSet presAssocID="{CECA2925-AA92-44B1-A332-45925EC11A7C}" presName="dummy2a" presStyleCnt="0"/>
      <dgm:spPr/>
    </dgm:pt>
    <dgm:pt modelId="{9E384666-3BD3-4943-A26C-C38139BBB626}" type="pres">
      <dgm:prSet presAssocID="{CECA2925-AA92-44B1-A332-45925EC11A7C}" presName="dummy2b" presStyleCnt="0"/>
      <dgm:spPr/>
    </dgm:pt>
    <dgm:pt modelId="{E6D62821-9A0F-4DF6-B8B1-E9F8D0B5890D}" type="pres">
      <dgm:prSet presAssocID="{CECA2925-AA92-44B1-A332-45925EC11A7C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38FE0-3097-4D29-A654-BB043DF2DF44}" type="pres">
      <dgm:prSet presAssocID="{CECA2925-AA92-44B1-A332-45925EC11A7C}" presName="wedge3" presStyleLbl="node1" presStyleIdx="2" presStyleCnt="4"/>
      <dgm:spPr/>
      <dgm:t>
        <a:bodyPr/>
        <a:lstStyle/>
        <a:p>
          <a:endParaRPr lang="en-US"/>
        </a:p>
      </dgm:t>
    </dgm:pt>
    <dgm:pt modelId="{89588E51-8D0F-4700-8989-CEF2C4742435}" type="pres">
      <dgm:prSet presAssocID="{CECA2925-AA92-44B1-A332-45925EC11A7C}" presName="dummy3a" presStyleCnt="0"/>
      <dgm:spPr/>
    </dgm:pt>
    <dgm:pt modelId="{CF5B58FA-55A5-4427-B1A3-2997DC55DC66}" type="pres">
      <dgm:prSet presAssocID="{CECA2925-AA92-44B1-A332-45925EC11A7C}" presName="dummy3b" presStyleCnt="0"/>
      <dgm:spPr/>
    </dgm:pt>
    <dgm:pt modelId="{8DC561BF-16FF-4357-8A59-5430C6FD6F3F}" type="pres">
      <dgm:prSet presAssocID="{CECA2925-AA92-44B1-A332-45925EC11A7C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768377-5B49-49B3-A882-968D271C5CA9}" type="pres">
      <dgm:prSet presAssocID="{CECA2925-AA92-44B1-A332-45925EC11A7C}" presName="wedge4" presStyleLbl="node1" presStyleIdx="3" presStyleCnt="4"/>
      <dgm:spPr/>
      <dgm:t>
        <a:bodyPr/>
        <a:lstStyle/>
        <a:p>
          <a:endParaRPr lang="en-US"/>
        </a:p>
      </dgm:t>
    </dgm:pt>
    <dgm:pt modelId="{79FCAA8F-799A-4009-B3CF-A19E2FF01EA9}" type="pres">
      <dgm:prSet presAssocID="{CECA2925-AA92-44B1-A332-45925EC11A7C}" presName="dummy4a" presStyleCnt="0"/>
      <dgm:spPr/>
    </dgm:pt>
    <dgm:pt modelId="{D78D43C5-10D2-47C5-830A-7C0F8BA9D840}" type="pres">
      <dgm:prSet presAssocID="{CECA2925-AA92-44B1-A332-45925EC11A7C}" presName="dummy4b" presStyleCnt="0"/>
      <dgm:spPr/>
    </dgm:pt>
    <dgm:pt modelId="{2CE47146-E026-431E-8B12-CA0C8CEA5C70}" type="pres">
      <dgm:prSet presAssocID="{CECA2925-AA92-44B1-A332-45925EC11A7C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60FD34-D14F-42D8-A2BF-F19FC44DB192}" type="pres">
      <dgm:prSet presAssocID="{C2B68480-4EF3-4E6F-9594-1CDDA6077EC1}" presName="arrowWedge1" presStyleLbl="fgSibTrans2D1" presStyleIdx="0" presStyleCnt="4"/>
      <dgm:spPr/>
    </dgm:pt>
    <dgm:pt modelId="{5A0F9FF0-1062-4FC5-9C37-8D3AA71E0504}" type="pres">
      <dgm:prSet presAssocID="{4E638D10-03A1-4890-8399-B3FEB9BA7230}" presName="arrowWedge2" presStyleLbl="fgSibTrans2D1" presStyleIdx="1" presStyleCnt="4"/>
      <dgm:spPr/>
    </dgm:pt>
    <dgm:pt modelId="{94E7BD85-58F5-4F54-B43F-4315927CE078}" type="pres">
      <dgm:prSet presAssocID="{C9ACCDB1-A98C-4771-8423-8EBD7DC6A2DC}" presName="arrowWedge3" presStyleLbl="fgSibTrans2D1" presStyleIdx="2" presStyleCnt="4"/>
      <dgm:spPr/>
    </dgm:pt>
    <dgm:pt modelId="{6D19C2F6-FC8B-488E-B12C-27F1F6691EB8}" type="pres">
      <dgm:prSet presAssocID="{6C78DA33-0061-4153-8E02-D7B8D4AC2018}" presName="arrowWedge4" presStyleLbl="fgSibTrans2D1" presStyleIdx="3" presStyleCnt="4"/>
      <dgm:spPr>
        <a:ln>
          <a:solidFill>
            <a:schemeClr val="accent3">
              <a:lumMod val="50000"/>
            </a:schemeClr>
          </a:solidFill>
        </a:ln>
      </dgm:spPr>
    </dgm:pt>
  </dgm:ptLst>
  <dgm:cxnLst>
    <dgm:cxn modelId="{5173A143-D169-443E-B0AC-14F13FF46E03}" type="presOf" srcId="{A7A68D96-0150-49B0-B679-59B1BFBC5D87}" destId="{E6D62821-9A0F-4DF6-B8B1-E9F8D0B5890D}" srcOrd="1" destOrd="0" presId="urn:microsoft.com/office/officeart/2005/8/layout/cycle8"/>
    <dgm:cxn modelId="{25E9C8B8-1337-43B9-817E-D31A4532207C}" type="presOf" srcId="{CECA2925-AA92-44B1-A332-45925EC11A7C}" destId="{D8345349-527D-477D-BCBC-796C381DA656}" srcOrd="0" destOrd="0" presId="urn:microsoft.com/office/officeart/2005/8/layout/cycle8"/>
    <dgm:cxn modelId="{9F46BC8A-96A1-40DD-9921-964D11064D9B}" srcId="{CECA2925-AA92-44B1-A332-45925EC11A7C}" destId="{A7A68D96-0150-49B0-B679-59B1BFBC5D87}" srcOrd="1" destOrd="0" parTransId="{46C32C7A-FC1D-4373-BF1C-00CB9885A336}" sibTransId="{4E638D10-03A1-4890-8399-B3FEB9BA7230}"/>
    <dgm:cxn modelId="{793F458A-B351-4453-BB0C-1E8F1E5DEF99}" type="presOf" srcId="{20174832-B93C-49B8-954B-CD422DD8E257}" destId="{43538FE0-3097-4D29-A654-BB043DF2DF44}" srcOrd="0" destOrd="0" presId="urn:microsoft.com/office/officeart/2005/8/layout/cycle8"/>
    <dgm:cxn modelId="{58682E77-233A-4EEA-AD35-4B2F985B9115}" type="presOf" srcId="{F6CD6B62-10B5-4364-B3FF-577C362000B0}" destId="{33BFCF7E-A0F2-4084-8405-F1E5E71959EA}" srcOrd="1" destOrd="0" presId="urn:microsoft.com/office/officeart/2005/8/layout/cycle8"/>
    <dgm:cxn modelId="{84CC0FC0-4A8C-4539-9110-2990F0CD47DB}" type="presOf" srcId="{A7A68D96-0150-49B0-B679-59B1BFBC5D87}" destId="{2E1C212D-5CFE-46E2-A52B-FEAB7D521060}" srcOrd="0" destOrd="0" presId="urn:microsoft.com/office/officeart/2005/8/layout/cycle8"/>
    <dgm:cxn modelId="{BBED3B00-58D0-4AF7-A0F0-1E5D44C99E3B}" type="presOf" srcId="{F6CD6B62-10B5-4364-B3FF-577C362000B0}" destId="{94371979-0D77-4808-A7D5-53E8C55DDAAC}" srcOrd="0" destOrd="0" presId="urn:microsoft.com/office/officeart/2005/8/layout/cycle8"/>
    <dgm:cxn modelId="{9446D435-B388-4C40-BDF6-D87D66E72C09}" srcId="{CECA2925-AA92-44B1-A332-45925EC11A7C}" destId="{F6CD6B62-10B5-4364-B3FF-577C362000B0}" srcOrd="0" destOrd="0" parTransId="{ABEE33F2-8BB0-4BA7-B1D6-2C08D35B9168}" sibTransId="{C2B68480-4EF3-4E6F-9594-1CDDA6077EC1}"/>
    <dgm:cxn modelId="{8E52471F-B52B-4F70-B287-6DE6D2720E9A}" srcId="{CECA2925-AA92-44B1-A332-45925EC11A7C}" destId="{5D4775F6-56AA-401C-9B1E-A60298D0A335}" srcOrd="3" destOrd="0" parTransId="{00951CBE-E34A-4481-8B3D-036D259E9E1E}" sibTransId="{6C78DA33-0061-4153-8E02-D7B8D4AC2018}"/>
    <dgm:cxn modelId="{24179F43-10C6-4687-8CEB-E80A9CD1768B}" type="presOf" srcId="{5D4775F6-56AA-401C-9B1E-A60298D0A335}" destId="{2CE47146-E026-431E-8B12-CA0C8CEA5C70}" srcOrd="1" destOrd="0" presId="urn:microsoft.com/office/officeart/2005/8/layout/cycle8"/>
    <dgm:cxn modelId="{76BE1D02-4269-4486-AF25-70E46165FBCB}" type="presOf" srcId="{5D4775F6-56AA-401C-9B1E-A60298D0A335}" destId="{86768377-5B49-49B3-A882-968D271C5CA9}" srcOrd="0" destOrd="0" presId="urn:microsoft.com/office/officeart/2005/8/layout/cycle8"/>
    <dgm:cxn modelId="{87E4CB69-DEAE-456B-9614-3A0114B1E394}" srcId="{CECA2925-AA92-44B1-A332-45925EC11A7C}" destId="{20174832-B93C-49B8-954B-CD422DD8E257}" srcOrd="2" destOrd="0" parTransId="{9823115E-ED5A-4586-95BE-3283574D4924}" sibTransId="{C9ACCDB1-A98C-4771-8423-8EBD7DC6A2DC}"/>
    <dgm:cxn modelId="{750A9420-CC8A-4381-A1B4-B16AFE207270}" type="presOf" srcId="{20174832-B93C-49B8-954B-CD422DD8E257}" destId="{8DC561BF-16FF-4357-8A59-5430C6FD6F3F}" srcOrd="1" destOrd="0" presId="urn:microsoft.com/office/officeart/2005/8/layout/cycle8"/>
    <dgm:cxn modelId="{F5C040B7-3291-43E8-A223-1C02326EDFB6}" type="presParOf" srcId="{D8345349-527D-477D-BCBC-796C381DA656}" destId="{94371979-0D77-4808-A7D5-53E8C55DDAAC}" srcOrd="0" destOrd="0" presId="urn:microsoft.com/office/officeart/2005/8/layout/cycle8"/>
    <dgm:cxn modelId="{DA9ABC94-BE5E-4A11-8A7B-769F45046BFF}" type="presParOf" srcId="{D8345349-527D-477D-BCBC-796C381DA656}" destId="{8D734C8E-879C-4677-BCD4-03613AA320CA}" srcOrd="1" destOrd="0" presId="urn:microsoft.com/office/officeart/2005/8/layout/cycle8"/>
    <dgm:cxn modelId="{0B36C4C2-1AFF-490D-B483-25EB84B34FC3}" type="presParOf" srcId="{D8345349-527D-477D-BCBC-796C381DA656}" destId="{17306B21-FB5D-4D39-9E8C-7FF72DA00954}" srcOrd="2" destOrd="0" presId="urn:microsoft.com/office/officeart/2005/8/layout/cycle8"/>
    <dgm:cxn modelId="{0C98CB81-B733-4384-8845-D160BA5C3115}" type="presParOf" srcId="{D8345349-527D-477D-BCBC-796C381DA656}" destId="{33BFCF7E-A0F2-4084-8405-F1E5E71959EA}" srcOrd="3" destOrd="0" presId="urn:microsoft.com/office/officeart/2005/8/layout/cycle8"/>
    <dgm:cxn modelId="{0FFCB005-F634-4B0C-B8C4-F5F8FD8236E9}" type="presParOf" srcId="{D8345349-527D-477D-BCBC-796C381DA656}" destId="{2E1C212D-5CFE-46E2-A52B-FEAB7D521060}" srcOrd="4" destOrd="0" presId="urn:microsoft.com/office/officeart/2005/8/layout/cycle8"/>
    <dgm:cxn modelId="{07C24175-2E28-4379-AD42-583E861EC181}" type="presParOf" srcId="{D8345349-527D-477D-BCBC-796C381DA656}" destId="{D81F1CD7-232B-43AA-8CDC-62C57158C850}" srcOrd="5" destOrd="0" presId="urn:microsoft.com/office/officeart/2005/8/layout/cycle8"/>
    <dgm:cxn modelId="{2DBFC34D-1F45-4DE8-9DB6-3BB1C73B673E}" type="presParOf" srcId="{D8345349-527D-477D-BCBC-796C381DA656}" destId="{9E384666-3BD3-4943-A26C-C38139BBB626}" srcOrd="6" destOrd="0" presId="urn:microsoft.com/office/officeart/2005/8/layout/cycle8"/>
    <dgm:cxn modelId="{F2B1627A-556F-48B3-B8D6-77629401B4C9}" type="presParOf" srcId="{D8345349-527D-477D-BCBC-796C381DA656}" destId="{E6D62821-9A0F-4DF6-B8B1-E9F8D0B5890D}" srcOrd="7" destOrd="0" presId="urn:microsoft.com/office/officeart/2005/8/layout/cycle8"/>
    <dgm:cxn modelId="{9C4232DA-FF43-4DDA-AD5F-C8789B27B84C}" type="presParOf" srcId="{D8345349-527D-477D-BCBC-796C381DA656}" destId="{43538FE0-3097-4D29-A654-BB043DF2DF44}" srcOrd="8" destOrd="0" presId="urn:microsoft.com/office/officeart/2005/8/layout/cycle8"/>
    <dgm:cxn modelId="{A7936228-CB4D-46ED-B896-029B51DD0B59}" type="presParOf" srcId="{D8345349-527D-477D-BCBC-796C381DA656}" destId="{89588E51-8D0F-4700-8989-CEF2C4742435}" srcOrd="9" destOrd="0" presId="urn:microsoft.com/office/officeart/2005/8/layout/cycle8"/>
    <dgm:cxn modelId="{BD324E72-7B2F-4BE8-8543-06DBA4E37522}" type="presParOf" srcId="{D8345349-527D-477D-BCBC-796C381DA656}" destId="{CF5B58FA-55A5-4427-B1A3-2997DC55DC66}" srcOrd="10" destOrd="0" presId="urn:microsoft.com/office/officeart/2005/8/layout/cycle8"/>
    <dgm:cxn modelId="{B2C0A2F4-9EE0-4EF1-B4CB-738D505845D1}" type="presParOf" srcId="{D8345349-527D-477D-BCBC-796C381DA656}" destId="{8DC561BF-16FF-4357-8A59-5430C6FD6F3F}" srcOrd="11" destOrd="0" presId="urn:microsoft.com/office/officeart/2005/8/layout/cycle8"/>
    <dgm:cxn modelId="{8C0F680D-3288-44F7-89DB-2D0EA7817F93}" type="presParOf" srcId="{D8345349-527D-477D-BCBC-796C381DA656}" destId="{86768377-5B49-49B3-A882-968D271C5CA9}" srcOrd="12" destOrd="0" presId="urn:microsoft.com/office/officeart/2005/8/layout/cycle8"/>
    <dgm:cxn modelId="{A16539D9-1681-497F-8FF1-CB8A8AEBCD94}" type="presParOf" srcId="{D8345349-527D-477D-BCBC-796C381DA656}" destId="{79FCAA8F-799A-4009-B3CF-A19E2FF01EA9}" srcOrd="13" destOrd="0" presId="urn:microsoft.com/office/officeart/2005/8/layout/cycle8"/>
    <dgm:cxn modelId="{3543CC3A-2071-4DC8-83EC-F0BB8D11B2D2}" type="presParOf" srcId="{D8345349-527D-477D-BCBC-796C381DA656}" destId="{D78D43C5-10D2-47C5-830A-7C0F8BA9D840}" srcOrd="14" destOrd="0" presId="urn:microsoft.com/office/officeart/2005/8/layout/cycle8"/>
    <dgm:cxn modelId="{EABDCC80-9A70-45E9-8A1E-FC5E3F60B55B}" type="presParOf" srcId="{D8345349-527D-477D-BCBC-796C381DA656}" destId="{2CE47146-E026-431E-8B12-CA0C8CEA5C70}" srcOrd="15" destOrd="0" presId="urn:microsoft.com/office/officeart/2005/8/layout/cycle8"/>
    <dgm:cxn modelId="{20460397-42EB-488B-8D00-8C70588BBBBC}" type="presParOf" srcId="{D8345349-527D-477D-BCBC-796C381DA656}" destId="{3B60FD34-D14F-42D8-A2BF-F19FC44DB192}" srcOrd="16" destOrd="0" presId="urn:microsoft.com/office/officeart/2005/8/layout/cycle8"/>
    <dgm:cxn modelId="{EFCFA952-C5D1-497A-9A99-36523C9E8AC4}" type="presParOf" srcId="{D8345349-527D-477D-BCBC-796C381DA656}" destId="{5A0F9FF0-1062-4FC5-9C37-8D3AA71E0504}" srcOrd="17" destOrd="0" presId="urn:microsoft.com/office/officeart/2005/8/layout/cycle8"/>
    <dgm:cxn modelId="{28CB836D-EBB7-41FE-96A9-E288C82DE45A}" type="presParOf" srcId="{D8345349-527D-477D-BCBC-796C381DA656}" destId="{94E7BD85-58F5-4F54-B43F-4315927CE078}" srcOrd="18" destOrd="0" presId="urn:microsoft.com/office/officeart/2005/8/layout/cycle8"/>
    <dgm:cxn modelId="{DC98A95F-6CF7-402F-96CC-4FAC185EE98E}" type="presParOf" srcId="{D8345349-527D-477D-BCBC-796C381DA656}" destId="{6D19C2F6-FC8B-488E-B12C-27F1F6691EB8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14775FB-C07A-4AE8-BC38-7F3976669688}" type="datetimeFigureOut">
              <a:rPr lang="en-US"/>
              <a:pPr>
                <a:defRPr/>
              </a:pPr>
              <a:t>9/9/2014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A3B589C-1905-4E43-B3C4-CB09FC09C3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4D4C470-E482-40AF-BE76-313FB4C3FDDB}" type="datetimeFigureOut">
              <a:rPr lang="en-US"/>
              <a:pPr>
                <a:defRPr/>
              </a:pPr>
              <a:t>9/9/2014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>
            <a:extLst/>
          </a:lstStyle>
          <a:p>
            <a:pPr lvl="0"/>
            <a:endParaRPr lang="en-US" noProof="0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noProof="0" smtClean="0"/>
              <a:t>Click to edit Master text styles</a:t>
            </a:r>
            <a:endParaRPr lang="en-US" noProof="0"/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07FEFFD-37A3-4780-960C-2721E22045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3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9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2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4D7F08-9CA4-49D8-BED8-69260019474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239838"/>
            <a:ext cx="9144000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5638800"/>
            <a:ext cx="6019800" cy="7620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3800" b="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95360" cy="1143000"/>
          </a:xfrm>
        </p:spPr>
        <p:txBody>
          <a:bodyPr/>
          <a:lstStyle>
            <a:lvl1pPr>
              <a:defRPr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04800" y="394447"/>
            <a:ext cx="8595360" cy="74612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0" y="1369172"/>
            <a:ext cx="8610600" cy="48768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4950" cy="468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68680" y="5867400"/>
            <a:ext cx="73152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3200" b="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5045075"/>
            <a:ext cx="8595360" cy="746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5943600"/>
            <a:ext cx="16097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/>
          <p:nvPr userDrawn="1"/>
        </p:nvSpPr>
        <p:spPr>
          <a:xfrm>
            <a:off x="5791200" y="1368425"/>
            <a:ext cx="3048000" cy="403860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/>
                </a:solidFill>
              </a:rPr>
              <a:t>Placholder for image, chart, graph, or other graphical element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4800" y="1369172"/>
            <a:ext cx="5257800" cy="4876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04800" y="394447"/>
            <a:ext cx="8595360" cy="74612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04800" y="394447"/>
            <a:ext cx="8595360" cy="74612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6/16/2014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1295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4F57DB5-6E06-4ED6-8D60-57627A506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396875"/>
            <a:ext cx="859472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371600"/>
            <a:ext cx="8534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Picture 5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7162800" y="5943600"/>
            <a:ext cx="16097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9" r:id="rId2"/>
    <p:sldLayoutId id="2147483681" r:id="rId3"/>
    <p:sldLayoutId id="2147483682" r:id="rId4"/>
    <p:sldLayoutId id="2147483678" r:id="rId5"/>
    <p:sldLayoutId id="2147483677" r:id="rId6"/>
    <p:sldLayoutId id="2147483683" r:id="rId7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alibri" pitchFamily="34" charset="0"/>
        </a:defRPr>
      </a:lvl9pPr>
      <a:extLst/>
    </p:titleStyle>
    <p:bodyStyle>
      <a:lvl1pPr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Garamond" pitchFamily="18" charset="0"/>
        <a:defRPr sz="26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algn="l" rtl="0" fontAlgn="base">
        <a:lnSpc>
          <a:spcPct val="150000"/>
        </a:lnSpc>
        <a:spcBef>
          <a:spcPct val="20000"/>
        </a:spcBef>
        <a:spcAft>
          <a:spcPct val="0"/>
        </a:spcAft>
        <a:buClr>
          <a:schemeClr val="tx1"/>
        </a:buClr>
        <a:buFont typeface="Arial" charset="0"/>
        <a:defRPr sz="2000">
          <a:solidFill>
            <a:srgbClr val="B51A8A"/>
          </a:solidFill>
          <a:latin typeface="Calibri" pitchFamily="34" charset="0"/>
          <a:ea typeface="+mn-ea"/>
          <a:cs typeface="+mn-cs"/>
        </a:defRPr>
      </a:lvl2pPr>
      <a:lvl3pPr marL="577850" indent="-2952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860425" indent="-2825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Century Gothic" pitchFamily="34" charset="0"/>
        <a:buChar char="−"/>
        <a:defRPr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143000" indent="-2825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16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306" indent="-228573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146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293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44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586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5733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2879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026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172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0" y="5410200"/>
            <a:ext cx="6019800" cy="762000"/>
          </a:xfrm>
        </p:spPr>
        <p:txBody>
          <a:bodyPr/>
          <a:lstStyle/>
          <a:p>
            <a:r>
              <a:rPr lang="en-US" sz="2800" smtClean="0"/>
              <a:t>Paul Gionfriddo</a:t>
            </a:r>
          </a:p>
          <a:p>
            <a:r>
              <a:rPr lang="en-US" sz="2800" smtClean="0"/>
              <a:t>Theresa Nguyen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94725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Mental Health America: mhascreening.org</a:t>
            </a:r>
            <a:endParaRPr lang="en-US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594725" cy="7461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/>
              <a:t>Are you currently, or have you ever been, diagnosed with a mental health condition by a professional? 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914400" y="1143000"/>
          <a:ext cx="6629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304800" y="393700"/>
            <a:ext cx="8594725" cy="746125"/>
          </a:xfrm>
        </p:spPr>
        <p:txBody>
          <a:bodyPr/>
          <a:lstStyle/>
          <a:p>
            <a:r>
              <a:rPr lang="en-US" smtClean="0"/>
              <a:t>Diagnosed – Moderate to Severe</a:t>
            </a:r>
          </a:p>
        </p:txBody>
      </p:sp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5486400" y="2209800"/>
            <a:ext cx="3048000" cy="2554288"/>
          </a:xfrm>
          <a:prstGeom prst="rect">
            <a:avLst/>
          </a:prstGeom>
          <a:noFill/>
          <a:ln w="412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>
              <a:solidFill>
                <a:schemeClr val="tx2"/>
              </a:solidFill>
              <a:latin typeface="Calibri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>
                <a:solidFill>
                  <a:schemeClr val="tx2"/>
                </a:solidFill>
                <a:latin typeface="Calibri" pitchFamily="34" charset="0"/>
              </a:rPr>
              <a:t>NOT Diagnosed: </a:t>
            </a:r>
          </a:p>
          <a:p>
            <a:pPr algn="ctr">
              <a:lnSpc>
                <a:spcPct val="150000"/>
              </a:lnSpc>
            </a:pPr>
            <a:r>
              <a:rPr lang="en-US" sz="3200">
                <a:solidFill>
                  <a:schemeClr val="tx2"/>
                </a:solidFill>
                <a:latin typeface="Calibri" pitchFamily="34" charset="0"/>
              </a:rPr>
              <a:t>23,965 People</a:t>
            </a:r>
          </a:p>
          <a:p>
            <a:endParaRPr lang="en-US" sz="320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2253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46225"/>
            <a:ext cx="4800600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Calibri" pitchFamily="34" charset="0"/>
                <a:cs typeface="Calibri" pitchFamily="34" charset="0"/>
              </a:rPr>
              <a:t>Results: Low Income v. High Income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0" y="1371600"/>
          <a:ext cx="8534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304800" y="393700"/>
            <a:ext cx="8594725" cy="746125"/>
          </a:xfrm>
        </p:spPr>
        <p:txBody>
          <a:bodyPr/>
          <a:lstStyle/>
          <a:p>
            <a:r>
              <a:rPr lang="en-US" smtClean="0"/>
              <a:t>What Next Steps Do You Plan To Take? </a:t>
            </a:r>
            <a:endParaRPr lang="en-US" b="1" smtClean="0"/>
          </a:p>
        </p:txBody>
      </p:sp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533400" y="762000"/>
          <a:ext cx="7696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304800" y="393700"/>
            <a:ext cx="8594725" cy="746125"/>
          </a:xfrm>
        </p:spPr>
        <p:txBody>
          <a:bodyPr/>
          <a:lstStyle/>
          <a:p>
            <a:r>
              <a:rPr lang="en-US" b="1" smtClean="0"/>
              <a:t>What Might You Want From MHA?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1066800" y="1188243"/>
          <a:ext cx="6419850" cy="4831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4"/>
          <p:cNvSpPr>
            <a:spLocks noGrp="1"/>
          </p:cNvSpPr>
          <p:nvPr>
            <p:ph type="title"/>
          </p:nvPr>
        </p:nvSpPr>
        <p:spPr>
          <a:xfrm>
            <a:off x="228600" y="5045075"/>
            <a:ext cx="8594725" cy="746125"/>
          </a:xfrm>
        </p:spPr>
        <p:txBody>
          <a:bodyPr/>
          <a:lstStyle/>
          <a:p>
            <a:r>
              <a:rPr lang="en-US" smtClean="0"/>
              <a:t>THANK YOU AND QUESTIONS.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914400" y="1066800"/>
          <a:ext cx="7543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93700"/>
            <a:ext cx="8594725" cy="7461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latin typeface="+mj-lt"/>
              </a:rPr>
              <a:t>MHA Screening: What We Are Learning from Early Identification</a:t>
            </a:r>
            <a:endParaRPr lang="en-US" b="1" dirty="0">
              <a:latin typeface="+mj-lt"/>
            </a:endParaRPr>
          </a:p>
        </p:txBody>
      </p:sp>
      <p:sp>
        <p:nvSpPr>
          <p:cNvPr id="4" name="Left Arrow 3"/>
          <p:cNvSpPr/>
          <p:nvPr/>
        </p:nvSpPr>
        <p:spPr>
          <a:xfrm rot="1103955">
            <a:off x="6832600" y="4935538"/>
            <a:ext cx="979488" cy="4857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2"/>
          <p:cNvSpPr>
            <a:spLocks noGrp="1"/>
          </p:cNvSpPr>
          <p:nvPr>
            <p:ph type="title"/>
          </p:nvPr>
        </p:nvSpPr>
        <p:spPr>
          <a:xfrm>
            <a:off x="304800" y="393700"/>
            <a:ext cx="8594725" cy="746125"/>
          </a:xfrm>
        </p:spPr>
        <p:txBody>
          <a:bodyPr/>
          <a:lstStyle/>
          <a:p>
            <a:r>
              <a:rPr lang="en-US" b="1" smtClean="0"/>
              <a:t>MHA Screening (mhascreening.org)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1368425"/>
            <a:ext cx="8610600" cy="4876800"/>
          </a:xfrm>
        </p:spPr>
        <p:txBody>
          <a:bodyPr rtlCol="0">
            <a:normAutofit lnSpcReduction="10000"/>
          </a:bodyPr>
          <a:lstStyle/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Launched 4/22/14 online.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Four screening tools – depression, anxiety, bipolar, PTSD.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Anonymous screening.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Immediate results.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Voluntary demographic data input.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Survey questions (customizable).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Follow-up options.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1,000 screens per day.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latin typeface="+mj-lt"/>
              </a:rPr>
              <a:t>MHA Screening</a:t>
            </a:r>
            <a:endParaRPr lang="en-US" b="1" dirty="0">
              <a:latin typeface="+mj-lt"/>
            </a:endParaRP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sz="3200" b="1" smtClean="0">
                <a:solidFill>
                  <a:srgbClr val="7030A0"/>
                </a:solidFill>
              </a:rPr>
              <a:t>Provides valuable insight into the mental health and well-being of America as a whole.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b="1" smtClean="0">
                <a:solidFill>
                  <a:srgbClr val="7030A0"/>
                </a:solidFill>
              </a:rPr>
              <a:t>Identifies specific mental health concerns among segments (geographic, demographic) of the population.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b="1" smtClean="0">
                <a:solidFill>
                  <a:srgbClr val="7030A0"/>
                </a:solidFill>
              </a:rPr>
              <a:t>Suggests approaches and strategies for reaching people who are concerned about their own mental health and well-being.</a:t>
            </a: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9A2000-0A85-4056-AD17-7AE9D2E5C5D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2"/>
          <p:cNvSpPr>
            <a:spLocks noGrp="1"/>
          </p:cNvSpPr>
          <p:nvPr>
            <p:ph type="title"/>
          </p:nvPr>
        </p:nvSpPr>
        <p:spPr>
          <a:xfrm>
            <a:off x="304800" y="393700"/>
            <a:ext cx="8594725" cy="746125"/>
          </a:xfrm>
        </p:spPr>
        <p:txBody>
          <a:bodyPr/>
          <a:lstStyle/>
          <a:p>
            <a:r>
              <a:rPr lang="en-US" b="1" smtClean="0"/>
              <a:t>The First 100,000 Screens: Women v Men</a:t>
            </a:r>
          </a:p>
        </p:txBody>
      </p:sp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173163"/>
            <a:ext cx="5216525" cy="454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94725" cy="746125"/>
          </a:xfrm>
        </p:spPr>
        <p:txBody>
          <a:bodyPr/>
          <a:lstStyle/>
          <a:p>
            <a:r>
              <a:rPr lang="en-US" b="1" smtClean="0"/>
              <a:t>Age of Screeners</a:t>
            </a:r>
          </a:p>
        </p:txBody>
      </p:sp>
      <p:grpSp>
        <p:nvGrpSpPr>
          <p:cNvPr id="15" name="Group 66"/>
          <p:cNvGrpSpPr>
            <a:grpSpLocks/>
          </p:cNvGrpSpPr>
          <p:nvPr/>
        </p:nvGrpSpPr>
        <p:grpSpPr bwMode="auto">
          <a:xfrm>
            <a:off x="1981200" y="914400"/>
            <a:ext cx="5486400" cy="5410200"/>
            <a:chOff x="108180413" y="108033353"/>
            <a:chExt cx="5551427" cy="5505613"/>
          </a:xfrm>
        </p:grpSpPr>
        <p:pic>
          <p:nvPicPr>
            <p:cNvPr id="16387" name="Picture 6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8180413" y="108357634"/>
              <a:ext cx="5551427" cy="5181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388" name="Group 68"/>
            <p:cNvGrpSpPr>
              <a:grpSpLocks/>
            </p:cNvGrpSpPr>
            <p:nvPr/>
          </p:nvGrpSpPr>
          <p:grpSpPr bwMode="auto">
            <a:xfrm>
              <a:off x="109023377" y="108033353"/>
              <a:ext cx="3330416" cy="4377084"/>
              <a:chOff x="109023377" y="108033353"/>
              <a:chExt cx="3330416" cy="4377084"/>
            </a:xfrm>
          </p:grpSpPr>
          <p:sp>
            <p:nvSpPr>
              <p:cNvPr id="16389" name="Text Box 69"/>
              <p:cNvSpPr txBox="1">
                <a:spLocks noChangeArrowheads="1"/>
              </p:cNvSpPr>
              <p:nvPr/>
            </p:nvSpPr>
            <p:spPr bwMode="auto">
              <a:xfrm>
                <a:off x="111414728" y="110379371"/>
                <a:ext cx="939065" cy="1137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pPr algn="ctr"/>
                <a:r>
                  <a:rPr lang="en-US" altLang="en-US" sz="2800" b="1">
                    <a:solidFill>
                      <a:srgbClr val="FFFF00"/>
                    </a:solidFill>
                    <a:latin typeface="Calibri" pitchFamily="34" charset="0"/>
                  </a:rPr>
                  <a:t>18-24</a:t>
                </a:r>
              </a:p>
              <a:p>
                <a:pPr algn="ctr"/>
                <a:r>
                  <a:rPr lang="en-US" altLang="en-US" sz="2800" b="1">
                    <a:solidFill>
                      <a:srgbClr val="FFFF00"/>
                    </a:solidFill>
                    <a:latin typeface="Calibri" pitchFamily="34" charset="0"/>
                  </a:rPr>
                  <a:t>45%</a:t>
                </a:r>
                <a:endParaRPr lang="en-US" altLang="en-US" sz="2800">
                  <a:solidFill>
                    <a:srgbClr val="FFFF00"/>
                  </a:solidFill>
                </a:endParaRPr>
              </a:p>
            </p:txBody>
          </p:sp>
          <p:sp>
            <p:nvSpPr>
              <p:cNvPr id="16390" name="Text Box 70"/>
              <p:cNvSpPr txBox="1">
                <a:spLocks noChangeArrowheads="1"/>
              </p:cNvSpPr>
              <p:nvPr/>
            </p:nvSpPr>
            <p:spPr bwMode="auto">
              <a:xfrm>
                <a:off x="109869840" y="111732224"/>
                <a:ext cx="939065" cy="678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pPr algn="ctr"/>
                <a:r>
                  <a:rPr lang="en-US" altLang="en-US" sz="1400" b="1">
                    <a:solidFill>
                      <a:srgbClr val="000000"/>
                    </a:solidFill>
                    <a:latin typeface="Calibri" pitchFamily="34" charset="0"/>
                  </a:rPr>
                  <a:t>25-34</a:t>
                </a:r>
              </a:p>
              <a:p>
                <a:pPr algn="ctr"/>
                <a:r>
                  <a:rPr lang="en-US" altLang="en-US" sz="1400" b="1">
                    <a:solidFill>
                      <a:srgbClr val="000000"/>
                    </a:solidFill>
                    <a:latin typeface="Calibri" pitchFamily="34" charset="0"/>
                  </a:rPr>
                  <a:t>23%</a:t>
                </a:r>
                <a:endParaRPr lang="en-US" altLang="en-US"/>
              </a:p>
            </p:txBody>
          </p:sp>
          <p:sp>
            <p:nvSpPr>
              <p:cNvPr id="16391" name="Text Box 71"/>
              <p:cNvSpPr txBox="1">
                <a:spLocks noChangeArrowheads="1"/>
              </p:cNvSpPr>
              <p:nvPr/>
            </p:nvSpPr>
            <p:spPr bwMode="auto">
              <a:xfrm>
                <a:off x="109023377" y="110614476"/>
                <a:ext cx="939065" cy="678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pPr algn="ctr"/>
                <a:r>
                  <a:rPr lang="en-US" altLang="en-US" sz="1400" b="1">
                    <a:solidFill>
                      <a:srgbClr val="000000"/>
                    </a:solidFill>
                    <a:latin typeface="Calibri" pitchFamily="34" charset="0"/>
                  </a:rPr>
                  <a:t>35-44</a:t>
                </a:r>
              </a:p>
              <a:p>
                <a:pPr algn="ctr"/>
                <a:r>
                  <a:rPr lang="en-US" altLang="en-US" sz="1400" b="1">
                    <a:solidFill>
                      <a:srgbClr val="000000"/>
                    </a:solidFill>
                    <a:latin typeface="Calibri" pitchFamily="34" charset="0"/>
                  </a:rPr>
                  <a:t>13%</a:t>
                </a:r>
                <a:endParaRPr lang="en-US" altLang="en-US"/>
              </a:p>
            </p:txBody>
          </p:sp>
          <p:sp>
            <p:nvSpPr>
              <p:cNvPr id="16392" name="Text Box 72"/>
              <p:cNvSpPr txBox="1">
                <a:spLocks noChangeArrowheads="1"/>
              </p:cNvSpPr>
              <p:nvPr/>
            </p:nvSpPr>
            <p:spPr bwMode="auto">
              <a:xfrm>
                <a:off x="109408133" y="109569767"/>
                <a:ext cx="939065" cy="678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pPr algn="ctr"/>
                <a:r>
                  <a:rPr lang="en-US" altLang="en-US" sz="1400" b="1">
                    <a:solidFill>
                      <a:srgbClr val="000000"/>
                    </a:solidFill>
                    <a:latin typeface="Calibri" pitchFamily="34" charset="0"/>
                  </a:rPr>
                  <a:t>45-54</a:t>
                </a:r>
              </a:p>
              <a:p>
                <a:pPr algn="ctr"/>
                <a:r>
                  <a:rPr lang="en-US" altLang="en-US" sz="1400" b="1">
                    <a:solidFill>
                      <a:srgbClr val="000000"/>
                    </a:solidFill>
                    <a:latin typeface="Calibri" pitchFamily="34" charset="0"/>
                  </a:rPr>
                  <a:t>10%</a:t>
                </a:r>
                <a:endParaRPr lang="en-US" altLang="en-US"/>
              </a:p>
            </p:txBody>
          </p:sp>
          <p:sp>
            <p:nvSpPr>
              <p:cNvPr id="16393" name="Text Box 73"/>
              <p:cNvSpPr txBox="1">
                <a:spLocks noChangeArrowheads="1"/>
              </p:cNvSpPr>
              <p:nvPr/>
            </p:nvSpPr>
            <p:spPr bwMode="auto">
              <a:xfrm>
                <a:off x="109949401" y="108107696"/>
                <a:ext cx="615609" cy="678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pPr algn="ctr"/>
                <a:r>
                  <a:rPr lang="en-US" altLang="en-US" sz="1400" b="1">
                    <a:solidFill>
                      <a:srgbClr val="000000"/>
                    </a:solidFill>
                    <a:latin typeface="Calibri" pitchFamily="34" charset="0"/>
                  </a:rPr>
                  <a:t>55-64</a:t>
                </a:r>
              </a:p>
              <a:p>
                <a:pPr algn="ctr"/>
                <a:r>
                  <a:rPr lang="en-US" altLang="en-US" sz="1400" b="1">
                    <a:solidFill>
                      <a:srgbClr val="000000"/>
                    </a:solidFill>
                    <a:latin typeface="Calibri" pitchFamily="34" charset="0"/>
                  </a:rPr>
                  <a:t>6%</a:t>
                </a:r>
                <a:endParaRPr lang="en-US" altLang="en-US"/>
              </a:p>
            </p:txBody>
          </p:sp>
          <p:sp>
            <p:nvSpPr>
              <p:cNvPr id="16394" name="Text Box 74"/>
              <p:cNvSpPr txBox="1">
                <a:spLocks noChangeArrowheads="1"/>
              </p:cNvSpPr>
              <p:nvPr/>
            </p:nvSpPr>
            <p:spPr bwMode="auto">
              <a:xfrm>
                <a:off x="110521969" y="108033353"/>
                <a:ext cx="605176" cy="678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pPr algn="ctr"/>
                <a:r>
                  <a:rPr lang="en-US" altLang="en-US" sz="1400" b="1">
                    <a:solidFill>
                      <a:srgbClr val="000000"/>
                    </a:solidFill>
                    <a:latin typeface="Calibri" pitchFamily="34" charset="0"/>
                  </a:rPr>
                  <a:t>65+</a:t>
                </a:r>
              </a:p>
              <a:p>
                <a:pPr algn="ctr"/>
                <a:r>
                  <a:rPr lang="en-US" altLang="en-US" sz="1400" b="1">
                    <a:solidFill>
                      <a:srgbClr val="000000"/>
                    </a:solidFill>
                    <a:latin typeface="Calibri" pitchFamily="34" charset="0"/>
                  </a:rPr>
                  <a:t>2%</a:t>
                </a:r>
                <a:endParaRPr lang="en-US" altLang="en-US"/>
              </a:p>
            </p:txBody>
          </p:sp>
          <p:cxnSp>
            <p:nvCxnSpPr>
              <p:cNvPr id="16395" name="AutoShape 75"/>
              <p:cNvCxnSpPr>
                <a:cxnSpLocks noChangeShapeType="1"/>
              </p:cNvCxnSpPr>
              <p:nvPr/>
            </p:nvCxnSpPr>
            <p:spPr bwMode="auto">
              <a:xfrm flipH="1" flipV="1">
                <a:off x="110257204" y="108676351"/>
                <a:ext cx="73038" cy="333890"/>
              </a:xfrm>
              <a:prstGeom prst="straightConnector1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6396" name="AutoShape 76"/>
              <p:cNvCxnSpPr>
                <a:cxnSpLocks noChangeShapeType="1"/>
              </p:cNvCxnSpPr>
              <p:nvPr/>
            </p:nvCxnSpPr>
            <p:spPr bwMode="auto">
              <a:xfrm flipV="1">
                <a:off x="110808904" y="108602008"/>
                <a:ext cx="1" cy="365192"/>
              </a:xfrm>
              <a:prstGeom prst="straightConnector1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304800" y="393700"/>
            <a:ext cx="8594725" cy="746125"/>
          </a:xfrm>
        </p:spPr>
        <p:txBody>
          <a:bodyPr/>
          <a:lstStyle/>
          <a:p>
            <a:r>
              <a:rPr lang="en-US" b="1" smtClean="0"/>
              <a:t>Race/Ethnicity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1524000" y="1295400"/>
          <a:ext cx="6186487" cy="4974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304800" y="393700"/>
            <a:ext cx="8594725" cy="746125"/>
          </a:xfrm>
        </p:spPr>
        <p:txBody>
          <a:bodyPr/>
          <a:lstStyle/>
          <a:p>
            <a:r>
              <a:rPr lang="en-US" b="1" smtClean="0"/>
              <a:t>30 States with 500+ Screens Completed</a:t>
            </a:r>
          </a:p>
        </p:txBody>
      </p:sp>
      <p:sp>
        <p:nvSpPr>
          <p:cNvPr id="1843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0" y="1600200"/>
            <a:ext cx="8610600" cy="4111625"/>
          </a:xfrm>
        </p:spPr>
        <p:txBody>
          <a:bodyPr/>
          <a:lstStyle/>
          <a:p>
            <a:r>
              <a:rPr lang="en-US" sz="4000" b="1" smtClean="0">
                <a:solidFill>
                  <a:srgbClr val="002060"/>
                </a:solidFill>
              </a:rPr>
              <a:t>2500+:  </a:t>
            </a:r>
            <a:r>
              <a:rPr lang="en-US" sz="4000" smtClean="0">
                <a:solidFill>
                  <a:srgbClr val="002060"/>
                </a:solidFill>
              </a:rPr>
              <a:t>CA, TX, FL, NY</a:t>
            </a:r>
          </a:p>
          <a:p>
            <a:r>
              <a:rPr lang="en-US" sz="4000" b="1" smtClean="0">
                <a:solidFill>
                  <a:srgbClr val="002060"/>
                </a:solidFill>
              </a:rPr>
              <a:t>1500+: </a:t>
            </a:r>
            <a:r>
              <a:rPr lang="en-US" sz="4000" smtClean="0">
                <a:solidFill>
                  <a:srgbClr val="002060"/>
                </a:solidFill>
              </a:rPr>
              <a:t>PA, OH, IL</a:t>
            </a:r>
          </a:p>
          <a:p>
            <a:r>
              <a:rPr lang="en-US" sz="4000" b="1" smtClean="0">
                <a:solidFill>
                  <a:srgbClr val="002060"/>
                </a:solidFill>
              </a:rPr>
              <a:t>1000+: </a:t>
            </a:r>
            <a:r>
              <a:rPr lang="en-US" sz="4000" smtClean="0">
                <a:solidFill>
                  <a:srgbClr val="002060"/>
                </a:solidFill>
              </a:rPr>
              <a:t>MI, IN, NC, GA, NJ, VA, TN, WA</a:t>
            </a:r>
          </a:p>
          <a:p>
            <a:r>
              <a:rPr lang="en-US" sz="4000" b="1" smtClean="0">
                <a:solidFill>
                  <a:srgbClr val="002060"/>
                </a:solidFill>
              </a:rPr>
              <a:t>500+: </a:t>
            </a:r>
            <a:r>
              <a:rPr lang="en-US" sz="4000" smtClean="0">
                <a:solidFill>
                  <a:srgbClr val="002060"/>
                </a:solidFill>
              </a:rPr>
              <a:t>AL, CO, CT, IA, KY, LA, MA, MD, MO, MN, OK, OR, SC, UT, WI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Calibri" pitchFamily="34" charset="0"/>
                <a:cs typeface="Calibri" pitchFamily="34" charset="0"/>
              </a:rPr>
              <a:t>Overall Results: Moderate to Severe</a:t>
            </a:r>
          </a:p>
        </p:txBody>
      </p:sp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E605A6-F716-4092-88ED-56D2E40C418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cs typeface="Arial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19200"/>
            <a:ext cx="7924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urved Right Arrow 5"/>
          <p:cNvSpPr/>
          <p:nvPr/>
        </p:nvSpPr>
        <p:spPr>
          <a:xfrm>
            <a:off x="990600" y="4572000"/>
            <a:ext cx="228600" cy="9906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Right Arrow 6"/>
          <p:cNvSpPr/>
          <p:nvPr/>
        </p:nvSpPr>
        <p:spPr>
          <a:xfrm>
            <a:off x="6477000" y="5219700"/>
            <a:ext cx="228600" cy="4953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Right Arrow 8"/>
          <p:cNvSpPr/>
          <p:nvPr/>
        </p:nvSpPr>
        <p:spPr>
          <a:xfrm>
            <a:off x="2590800" y="2819400"/>
            <a:ext cx="457200" cy="28194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86200" y="1235075"/>
            <a:ext cx="16002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  <a:latin typeface="Calibri" pitchFamily="34" charset="0"/>
              </a:rPr>
              <a:t>39,927 People Scored Moderate to Severely Depressed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14400" y="2209800"/>
            <a:ext cx="16002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7030A0"/>
                </a:solidFill>
                <a:latin typeface="Calibri" pitchFamily="34" charset="0"/>
              </a:rPr>
              <a:t>15,117 People Scored Moderate to Severely Anxious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95800" y="3048000"/>
            <a:ext cx="18605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3"/>
                </a:solidFill>
                <a:latin typeface="+mn-lt"/>
                <a:cs typeface="+mn-cs"/>
              </a:rPr>
              <a:t>6,184, People Scored Positive for Bipolar</a:t>
            </a:r>
            <a:endParaRPr lang="en-US" b="1" dirty="0">
              <a:solidFill>
                <a:schemeClr val="accent3"/>
              </a:solidFill>
              <a:latin typeface="+mn-lt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34125" y="4110038"/>
            <a:ext cx="18288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5,113, People Scored Positive for PTSD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Curved Right Arrow 12"/>
          <p:cNvSpPr/>
          <p:nvPr/>
        </p:nvSpPr>
        <p:spPr>
          <a:xfrm>
            <a:off x="4686300" y="5143500"/>
            <a:ext cx="228600" cy="4953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468" name="TextBox 13"/>
          <p:cNvSpPr txBox="1">
            <a:spLocks noChangeArrowheads="1"/>
          </p:cNvSpPr>
          <p:nvPr/>
        </p:nvSpPr>
        <p:spPr bwMode="auto">
          <a:xfrm>
            <a:off x="5791200" y="1624013"/>
            <a:ext cx="2744788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>
                <a:solidFill>
                  <a:srgbClr val="C00000"/>
                </a:solidFill>
                <a:latin typeface="Calibri" pitchFamily="34" charset="0"/>
              </a:rPr>
              <a:t>66,341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MHA">
  <a:themeElements>
    <a:clrScheme name="MHA">
      <a:dk1>
        <a:srgbClr val="6A737B"/>
      </a:dk1>
      <a:lt1>
        <a:sysClr val="window" lastClr="FFFFFF"/>
      </a:lt1>
      <a:dk2>
        <a:srgbClr val="005596"/>
      </a:dk2>
      <a:lt2>
        <a:srgbClr val="FFFFFF"/>
      </a:lt2>
      <a:accent1>
        <a:srgbClr val="005596"/>
      </a:accent1>
      <a:accent2>
        <a:srgbClr val="7AC142"/>
      </a:accent2>
      <a:accent3>
        <a:srgbClr val="B51A8A"/>
      </a:accent3>
      <a:accent4>
        <a:srgbClr val="FBB034"/>
      </a:accent4>
      <a:accent5>
        <a:srgbClr val="005596"/>
      </a:accent5>
      <a:accent6>
        <a:srgbClr val="7AC142"/>
      </a:accent6>
      <a:hlink>
        <a:srgbClr val="B51A8A"/>
      </a:hlink>
      <a:folHlink>
        <a:srgbClr val="B51A8A"/>
      </a:folHlink>
    </a:clrScheme>
    <a:fontScheme name="MH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GEARS</Template>
  <TotalTime>0</TotalTime>
  <Words>239</Words>
  <Application>Microsoft Office PowerPoint</Application>
  <PresentationFormat>On-screen Show (4:3)</PresentationFormat>
  <Paragraphs>56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Calibri</vt:lpstr>
      <vt:lpstr>Arial</vt:lpstr>
      <vt:lpstr>Garamond</vt:lpstr>
      <vt:lpstr>Wingdings</vt:lpstr>
      <vt:lpstr>Century Gothic</vt:lpstr>
      <vt:lpstr>MHA</vt:lpstr>
      <vt:lpstr>MHA</vt:lpstr>
      <vt:lpstr>MHA</vt:lpstr>
      <vt:lpstr>MHA</vt:lpstr>
      <vt:lpstr>MHA</vt:lpstr>
      <vt:lpstr>Mental Health America: mhascreening.org</vt:lpstr>
      <vt:lpstr>MHA Screening: What We Are Learning from Early Identification</vt:lpstr>
      <vt:lpstr>MHA Screening (mhascreening.org)</vt:lpstr>
      <vt:lpstr>MHA Screening</vt:lpstr>
      <vt:lpstr>The First 100,000 Screens: Women v Men</vt:lpstr>
      <vt:lpstr>Age of Screeners</vt:lpstr>
      <vt:lpstr>Race/Ethnicity</vt:lpstr>
      <vt:lpstr>30 States with 500+ Screens Completed</vt:lpstr>
      <vt:lpstr>Overall Results: Moderate to Severe</vt:lpstr>
      <vt:lpstr>Are you currently, or have you ever been, diagnosed with a mental health condition by a professional? </vt:lpstr>
      <vt:lpstr>Diagnosed – Moderate to Severe</vt:lpstr>
      <vt:lpstr>Results: Low Income v. High Income</vt:lpstr>
      <vt:lpstr>What Next Steps Do You Plan To Take? </vt:lpstr>
      <vt:lpstr>What Might You Want From MHA?</vt:lpstr>
      <vt:lpstr>Slide 15</vt:lpstr>
      <vt:lpstr>THANK YOU AND QUESTIONS.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Health America: mhascreening.org</dc:title>
  <dc:creator/>
  <cp:lastModifiedBy/>
  <cp:revision>1</cp:revision>
  <dcterms:created xsi:type="dcterms:W3CDTF">2011-07-11T19:14:48Z</dcterms:created>
  <dcterms:modified xsi:type="dcterms:W3CDTF">2014-09-09T21:48:20Z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