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1" r:id="rId3"/>
    <p:sldId id="319" r:id="rId4"/>
    <p:sldId id="320" r:id="rId5"/>
    <p:sldId id="321" r:id="rId6"/>
    <p:sldId id="322" r:id="rId7"/>
    <p:sldId id="323" r:id="rId8"/>
    <p:sldId id="324" r:id="rId9"/>
    <p:sldId id="304" r:id="rId10"/>
    <p:sldId id="317" r:id="rId11"/>
    <p:sldId id="318" r:id="rId12"/>
    <p:sldId id="326" r:id="rId13"/>
    <p:sldId id="325" r:id="rId14"/>
    <p:sldId id="283" r:id="rId15"/>
  </p:sldIdLst>
  <p:sldSz cx="9144000" cy="6858000" type="screen4x3"/>
  <p:notesSz cx="6858000" cy="9144000"/>
  <p:defaultTextStyle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1008">
          <p15:clr>
            <a:srgbClr val="A4A3A4"/>
          </p15:clr>
        </p15:guide>
        <p15:guide id="2" pos="192">
          <p15:clr>
            <a:srgbClr val="A4A3A4"/>
          </p15:clr>
        </p15:guide>
        <p15:guide id="3" pos="55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CC05E"/>
    <a:srgbClr val="A0A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301B821-A1FF-4177-AEE7-76D212191A09}">
  <a:tblStyle styleId="{B301B821-A1FF-4177-AEE7-76D212191A09}" styleName="Medium Style 9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9DCAF9ED-07DC-4A11-8D7F-57B35C25682E}" styleName="Medium Style 10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793D81CF-94F2-401A-BA57-92F5A7B2D0C5}" styleName="Medium Style 8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5FD0F851-EC5A-4D38-B0AD-8093EC10F338}" styleName="Light Style 6">
    <a:wholeTbl>
      <a:tcTxStyle>
        <a:fontRef idx="minor">
          <a:scrgbClr r="0" g="0" b="0"/>
        </a:fontRef>
        <a:schemeClr val="accent5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1FECB4D8-DB02-4DC6-A0A2-4F2EBAE1DC90}" styleName="Medium Style 1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3B4B98B0-60AC-42C2-AFA5-B58CD77FA1E5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0E3FDE45-AF77-4B5C-9715-49D594BDF05E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band2V>
      <a:tcStyle>
        <a:tcBdr/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seCell>
      <a:tcStyle>
        <a:tcBdr/>
      </a:tcStyle>
    </a:seCell>
    <a:swCell>
      <a:tcStyle>
        <a:tcBdr/>
      </a:tcStyle>
    </a:swCell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  <a:neCell>
      <a:tcStyle>
        <a:tcBdr/>
      </a:tcStyle>
    </a:neCell>
    <a:nwCell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5" autoAdjust="0"/>
    <p:restoredTop sz="94745" autoAdjust="0"/>
  </p:normalViewPr>
  <p:slideViewPr>
    <p:cSldViewPr>
      <p:cViewPr>
        <p:scale>
          <a:sx n="75" d="100"/>
          <a:sy n="75" d="100"/>
        </p:scale>
        <p:origin x="-1710" y="-354"/>
      </p:cViewPr>
      <p:guideLst>
        <p:guide orient="horz" pos="1008"/>
        <p:guide pos="192"/>
        <p:guide pos="55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MHA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Facebook</c:v>
                </c:pt>
                <c:pt idx="1">
                  <c:v>Twitter</c:v>
                </c:pt>
                <c:pt idx="2">
                  <c:v>LinkedIn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68000</c:v>
                </c:pt>
                <c:pt idx="1">
                  <c:v>37000</c:v>
                </c:pt>
                <c:pt idx="2">
                  <c:v>3300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NAMI</c:v>
                </c:pt>
              </c:strCache>
            </c:strRef>
          </c:tx>
          <c:spPr>
            <a:solidFill>
              <a:srgbClr val="FCC05E"/>
            </a:solidFill>
          </c:spPr>
          <c:invertIfNegative val="0"/>
          <c:cat>
            <c:strRef>
              <c:f>Sheet1!$A$2:$A$4</c:f>
              <c:strCache>
                <c:ptCount val="3"/>
                <c:pt idx="0">
                  <c:v>Facebook</c:v>
                </c:pt>
                <c:pt idx="1">
                  <c:v>Twitter</c:v>
                </c:pt>
                <c:pt idx="2">
                  <c:v>LinkedIn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18000</c:v>
                </c:pt>
                <c:pt idx="1">
                  <c:v>40600</c:v>
                </c:pt>
                <c:pt idx="2">
                  <c:v>5500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6498048"/>
        <c:axId val="186782464"/>
      </c:barChart>
      <c:catAx>
        <c:axId val="18649804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2400" b="1">
                <a:solidFill>
                  <a:schemeClr val="accent3">
                    <a:lumMod val="50000"/>
                  </a:schemeClr>
                </a:solidFill>
              </a:defRPr>
            </a:pPr>
            <a:endParaRPr lang="en-US"/>
          </a:p>
        </c:txPr>
        <c:crossAx val="186782464"/>
        <c:crosses val="autoZero"/>
        <c:auto val="1"/>
        <c:lblAlgn val="ctr"/>
        <c:lblOffset val="100"/>
        <c:noMultiLvlLbl val="0"/>
      </c:catAx>
      <c:valAx>
        <c:axId val="186782464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18649804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31555DB1-8736-42A3-B48D-2B08FB93332A}" type="datetimeFigureOut">
              <a:rPr lang="en-US" smtClean="0"/>
              <a:pPr/>
              <a:t>9/2/2014</a:t>
            </a:fld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5400D380-E0D7-4EB1-B91E-BFCC7DA7F2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129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0BDB199F-A56C-4049-BA04-1447030960FF}" type="datetimeFigureOut">
              <a:rPr lang="en-US" smtClean="0"/>
              <a:pPr/>
              <a:t>9/2/2014</a:t>
            </a:fld>
            <a:endParaRPr lang="en-US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anchor="ctr"/>
          <a:lstStyle>
            <a:extLst/>
          </a:lstStyle>
          <a:p>
            <a:endParaRPr lang="en-U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endParaRPr lang="en-US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/>
          <a:lstStyle>
            <a:extLst/>
          </a:lstStyle>
          <a:p>
            <a:fld id="{B3A019F3-8596-4028-9847-CBD3A185B0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46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6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3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86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33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536"/>
            <a:ext cx="9144000" cy="5084064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5638800"/>
            <a:ext cx="6019800" cy="762000"/>
          </a:xfrm>
        </p:spPr>
        <p:txBody>
          <a:bodyPr anchor="t">
            <a:noAutofit/>
          </a:bodyPr>
          <a:lstStyle>
            <a:lvl1pPr marL="0" indent="0" algn="l">
              <a:buFontTx/>
              <a:buNone/>
              <a:defRPr sz="3800" b="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Date or Subtitle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457200"/>
            <a:ext cx="8595360" cy="1143000"/>
          </a:xfrm>
        </p:spPr>
        <p:txBody>
          <a:bodyPr/>
          <a:lstStyle>
            <a:lvl1pPr>
              <a:defRPr b="0" baseline="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OF PRESENTATION GOES HERE AND APPEARS IN ALL CAPS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04800" y="394447"/>
            <a:ext cx="8595360" cy="74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369172"/>
            <a:ext cx="8610600" cy="48768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207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8680" y="5867400"/>
            <a:ext cx="7315200" cy="533400"/>
          </a:xfrm>
        </p:spPr>
        <p:txBody>
          <a:bodyPr anchor="t">
            <a:noAutofit/>
          </a:bodyPr>
          <a:lstStyle>
            <a:lvl1pPr marL="0" indent="0" algn="ctr">
              <a:buFontTx/>
              <a:buNone/>
              <a:defRPr sz="3200" b="0" i="0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Section Subtitle Here if Needed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712" cy="4687824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228600" y="5045075"/>
            <a:ext cx="8595360" cy="746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DIVIDER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Slide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43600"/>
            <a:ext cx="1609344" cy="48768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304800" y="1369172"/>
            <a:ext cx="5257800" cy="48768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304800" y="394447"/>
            <a:ext cx="8595360" cy="74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5791200" y="1369172"/>
            <a:ext cx="3048000" cy="40386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n>
                  <a:noFill/>
                </a:ln>
                <a:solidFill>
                  <a:schemeClr val="accent1"/>
                </a:solidFill>
              </a:rPr>
              <a:t>Placholder for image,</a:t>
            </a:r>
            <a:r>
              <a:rPr lang="en-US" baseline="0" dirty="0" smtClean="0">
                <a:ln>
                  <a:noFill/>
                </a:ln>
                <a:solidFill>
                  <a:schemeClr val="accent1"/>
                </a:solidFill>
              </a:rPr>
              <a:t> chart, graph, or other graphical element</a:t>
            </a:r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4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304800" y="394447"/>
            <a:ext cx="8595360" cy="74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222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2457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CD95DB-7487-4617-98FA-C1ECEDC92B9A}" type="datetimeFigureOut">
              <a:rPr lang="en-US" smtClean="0"/>
              <a:t>9/2/2014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DFA64E5-A510-4DB0-A5BF-E09C8CDB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44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304800" y="396875"/>
            <a:ext cx="8595360" cy="746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304800" y="1371600"/>
            <a:ext cx="8534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5943600"/>
            <a:ext cx="1609344" cy="48768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82" r:id="rId5"/>
    <p:sldLayoutId id="2147483683" r:id="rId6"/>
    <p:sldLayoutId id="2147483684" r:id="rId7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1" latinLnBrk="0" hangingPunct="1">
        <a:spcBef>
          <a:spcPct val="0"/>
        </a:spcBef>
        <a:buNone/>
        <a:defRPr sz="3800" b="0" cap="none" spc="0" baseline="0">
          <a:solidFill>
            <a:schemeClr val="tx2"/>
          </a:solidFill>
          <a:latin typeface="Calibri" pitchFamily="34" charset="0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lnSpc>
          <a:spcPct val="100000"/>
        </a:lnSpc>
        <a:spcBef>
          <a:spcPct val="20000"/>
        </a:spcBef>
        <a:buClr>
          <a:schemeClr val="tx1"/>
        </a:buClr>
        <a:buSzPct val="80000"/>
        <a:buFont typeface="Garamond" pitchFamily="18" charset="0"/>
        <a:buNone/>
        <a:defRPr sz="2600" b="0" baseline="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0" indent="0" algn="l" rtl="0" eaLnBrk="1" latinLnBrk="0" hangingPunct="1">
        <a:lnSpc>
          <a:spcPct val="150000"/>
        </a:lnSpc>
        <a:spcBef>
          <a:spcPct val="20000"/>
        </a:spcBef>
        <a:buClr>
          <a:schemeClr val="tx1"/>
        </a:buClr>
        <a:buFont typeface="Arial" pitchFamily="34" charset="0"/>
        <a:buNone/>
        <a:defRPr sz="2000" b="0" baseline="0">
          <a:solidFill>
            <a:schemeClr val="accent3"/>
          </a:solidFill>
          <a:latin typeface="Calibri" pitchFamily="34" charset="0"/>
          <a:ea typeface="+mn-ea"/>
          <a:cs typeface="+mn-cs"/>
        </a:defRPr>
      </a:lvl2pPr>
      <a:lvl3pPr marL="577850" indent="-295275" algn="l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2000" baseline="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860425" indent="-282575" algn="l" rtl="0" eaLnBrk="1" latinLnBrk="0" hangingPunct="1">
        <a:spcBef>
          <a:spcPct val="20000"/>
        </a:spcBef>
        <a:buClr>
          <a:schemeClr val="tx2"/>
        </a:buClr>
        <a:buFont typeface="Century Gothic" pitchFamily="34" charset="0"/>
        <a:buChar char="−"/>
        <a:defRPr sz="1800" baseline="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43000" indent="-282575" algn="l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baseline="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2514306" indent="-228573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rtl="0" eaLnBrk="1" latinLnBrk="0" hangingPunct="1">
        <a:spcBef>
          <a:spcPct val="20000"/>
        </a:spcBef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14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29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440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58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5733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2879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026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172" algn="l" rtl="0" eaLnBrk="1" hangingPunct="1">
        <a:defRPr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dirty="0" smtClean="0"/>
              <a:t>2014 Annual Meeting Wrap-up</a:t>
            </a:r>
          </a:p>
          <a:p>
            <a:r>
              <a:rPr lang="en-US" sz="2800" dirty="0" smtClean="0"/>
              <a:t>Paul Gionfriddo, President and CEO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MHA: Looking Forward</a:t>
            </a:r>
            <a:br>
              <a:rPr lang="en-US" b="1" dirty="0" smtClean="0"/>
            </a:br>
            <a:r>
              <a:rPr lang="en-US" sz="5300" dirty="0" smtClean="0">
                <a:solidFill>
                  <a:srgbClr val="672C94"/>
                </a:solidFill>
              </a:rPr>
              <a:t>B</a:t>
            </a:r>
            <a:r>
              <a:rPr lang="en-US" sz="5300" dirty="0" smtClean="0">
                <a:solidFill>
                  <a:srgbClr val="CC0000"/>
                </a:solidFill>
              </a:rPr>
              <a:t>4</a:t>
            </a:r>
            <a:r>
              <a:rPr lang="en-US" sz="5300" dirty="0" smtClean="0"/>
              <a:t>Stage</a:t>
            </a:r>
            <a:r>
              <a:rPr lang="en-US" sz="5300" dirty="0" smtClean="0">
                <a:solidFill>
                  <a:srgbClr val="CC0000"/>
                </a:solidFill>
              </a:rPr>
              <a:t>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612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MHA and NAMI: New Media Presence</a:t>
            </a:r>
            <a:endParaRPr lang="en-US" b="1" dirty="0"/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213693396"/>
              </p:ext>
            </p:extLst>
          </p:nvPr>
        </p:nvGraphicFramePr>
        <p:xfrm>
          <a:off x="1066800" y="1397000"/>
          <a:ext cx="7010400" cy="431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443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What Comes Before Stage 4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500" b="1" dirty="0" smtClean="0"/>
              <a:t>Wellness and Prevention</a:t>
            </a:r>
          </a:p>
          <a:p>
            <a:r>
              <a:rPr lang="en-US" sz="3500" b="1" dirty="0" smtClean="0"/>
              <a:t>Early identification </a:t>
            </a:r>
          </a:p>
          <a:p>
            <a:r>
              <a:rPr lang="en-US" sz="3500" b="1" dirty="0" smtClean="0"/>
              <a:t>Early intervention</a:t>
            </a:r>
          </a:p>
          <a:p>
            <a:r>
              <a:rPr lang="en-US" sz="3500" b="1" dirty="0" smtClean="0"/>
              <a:t>Integrated care</a:t>
            </a:r>
          </a:p>
          <a:p>
            <a:r>
              <a:rPr lang="en-US" sz="3500" b="1" dirty="0" smtClean="0"/>
              <a:t>Family support</a:t>
            </a:r>
          </a:p>
          <a:p>
            <a:r>
              <a:rPr lang="en-US" sz="3500" b="1" dirty="0" smtClean="0"/>
              <a:t>Peer support</a:t>
            </a:r>
          </a:p>
          <a:p>
            <a:r>
              <a:rPr lang="en-US" sz="3500" b="1" dirty="0" smtClean="0"/>
              <a:t>Housing</a:t>
            </a:r>
          </a:p>
          <a:p>
            <a:r>
              <a:rPr lang="en-US" sz="3500" b="1" dirty="0" smtClean="0"/>
              <a:t>School</a:t>
            </a:r>
          </a:p>
          <a:p>
            <a:r>
              <a:rPr lang="en-US" sz="3500" b="1" dirty="0" smtClean="0"/>
              <a:t>Work</a:t>
            </a:r>
          </a:p>
          <a:p>
            <a:endParaRPr lang="en-US" sz="6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174" y="1447800"/>
            <a:ext cx="581506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592050"/>
            <a:ext cx="203132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 smtClean="0">
                <a:solidFill>
                  <a:schemeClr val="accent3">
                    <a:lumMod val="50000"/>
                  </a:schemeClr>
                </a:solidFill>
              </a:rPr>
              <a:t>LIFE</a:t>
            </a:r>
            <a:endParaRPr lang="en-US" sz="8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159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600200" y="3443638"/>
            <a:ext cx="6031522" cy="1524000"/>
          </a:xfrm>
          <a:prstGeom prst="rect">
            <a:avLst/>
          </a:prstGeom>
          <a:solidFill>
            <a:srgbClr val="FABE00"/>
          </a:solidFill>
          <a:ln>
            <a:solidFill>
              <a:srgbClr val="FAB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990599" y="3329337"/>
            <a:ext cx="6781800" cy="2247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dirty="0" smtClean="0">
                <a:solidFill>
                  <a:srgbClr val="39A014"/>
                </a:solidFill>
                <a:latin typeface="+mj-lt"/>
              </a:rPr>
              <a:t>   </a:t>
            </a:r>
            <a:r>
              <a:rPr lang="en-US" sz="11000" dirty="0" smtClean="0">
                <a:solidFill>
                  <a:srgbClr val="672C94"/>
                </a:solidFill>
                <a:latin typeface="+mj-lt"/>
              </a:rPr>
              <a:t>B</a:t>
            </a:r>
            <a:r>
              <a:rPr lang="en-US" sz="11000" dirty="0" smtClean="0">
                <a:solidFill>
                  <a:srgbClr val="CC0000"/>
                </a:solidFill>
                <a:latin typeface="+mj-lt"/>
              </a:rPr>
              <a:t>4</a:t>
            </a:r>
            <a:r>
              <a:rPr lang="en-US" sz="11000" dirty="0" smtClean="0">
                <a:solidFill>
                  <a:schemeClr val="tx2"/>
                </a:solidFill>
                <a:latin typeface="+mj-lt"/>
              </a:rPr>
              <a:t>Stage</a:t>
            </a:r>
            <a:r>
              <a:rPr lang="en-US" sz="11000" dirty="0" smtClean="0">
                <a:solidFill>
                  <a:srgbClr val="CC0000"/>
                </a:solidFill>
              </a:rPr>
              <a:t>4</a:t>
            </a:r>
            <a:endParaRPr lang="en-US" sz="11000" dirty="0">
              <a:solidFill>
                <a:srgbClr val="FABE00"/>
              </a:solidFill>
              <a:latin typeface="+mj-lt"/>
            </a:endParaRPr>
          </a:p>
        </p:txBody>
      </p:sp>
      <p:pic>
        <p:nvPicPr>
          <p:cNvPr id="5" name="Picture 4" descr="http://www.conceptsystems.com/img/large/new_mha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447800"/>
            <a:ext cx="6248400" cy="189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600200" y="3431915"/>
            <a:ext cx="6031522" cy="0"/>
          </a:xfrm>
          <a:prstGeom prst="line">
            <a:avLst/>
          </a:prstGeom>
          <a:ln w="76200">
            <a:solidFill>
              <a:srgbClr val="204D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Join the Cause. Endorse </a:t>
            </a:r>
            <a:r>
              <a:rPr lang="en-US" sz="4900" b="1" dirty="0" smtClean="0">
                <a:solidFill>
                  <a:srgbClr val="672C94"/>
                </a:solidFill>
              </a:rPr>
              <a:t>B</a:t>
            </a:r>
            <a:r>
              <a:rPr lang="en-US" sz="4900" b="1" dirty="0" smtClean="0">
                <a:solidFill>
                  <a:srgbClr val="CC0000"/>
                </a:solidFill>
              </a:rPr>
              <a:t>4</a:t>
            </a:r>
            <a:r>
              <a:rPr lang="en-US" sz="4900" b="1" dirty="0" smtClean="0"/>
              <a:t>Stage</a:t>
            </a:r>
            <a:r>
              <a:rPr lang="en-US" sz="4900" b="1" dirty="0" smtClean="0">
                <a:solidFill>
                  <a:srgbClr val="CC0000"/>
                </a:solidFill>
              </a:rPr>
              <a:t>4 </a:t>
            </a:r>
            <a:r>
              <a:rPr lang="en-US" b="1" dirty="0" smtClean="0"/>
              <a:t>Today!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166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" y="625475"/>
            <a:ext cx="4378960" cy="746125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For a </a:t>
            </a:r>
            <a:r>
              <a:rPr lang="en-US" sz="4400" b="1" dirty="0" smtClean="0">
                <a:solidFill>
                  <a:srgbClr val="672C94"/>
                </a:solidFill>
              </a:rPr>
              <a:t>B</a:t>
            </a:r>
            <a:r>
              <a:rPr lang="en-US" sz="4400" b="1" dirty="0" smtClean="0">
                <a:solidFill>
                  <a:srgbClr val="CC0000"/>
                </a:solidFill>
              </a:rPr>
              <a:t>4</a:t>
            </a:r>
            <a:r>
              <a:rPr lang="en-US" sz="4400" b="1" dirty="0" smtClean="0"/>
              <a:t>Stage</a:t>
            </a:r>
            <a:r>
              <a:rPr lang="en-US" sz="4400" b="1" dirty="0" smtClean="0">
                <a:solidFill>
                  <a:srgbClr val="CC0000"/>
                </a:solidFill>
              </a:rPr>
              <a:t>4 </a:t>
            </a:r>
            <a:r>
              <a:rPr lang="en-US" sz="4000" b="1" dirty="0" smtClean="0"/>
              <a:t>Update </a:t>
            </a:r>
            <a:br>
              <a:rPr lang="en-US" sz="4000" b="1" dirty="0" smtClean="0"/>
            </a:b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1371600"/>
            <a:ext cx="4419600" cy="4874372"/>
          </a:xfrm>
        </p:spPr>
        <p:txBody>
          <a:bodyPr>
            <a:normAutofit lnSpcReduction="10000"/>
          </a:bodyPr>
          <a:lstStyle/>
          <a:p>
            <a:r>
              <a:rPr lang="en-US" sz="2800" b="1" dirty="0" smtClean="0"/>
              <a:t>Join us at our 2015 Annual Meeting</a:t>
            </a:r>
            <a:r>
              <a:rPr lang="en-US" sz="2800" b="1" dirty="0" smtClean="0"/>
              <a:t>!*</a:t>
            </a:r>
            <a:endParaRPr lang="en-US" sz="2800" b="1" dirty="0" smtClean="0"/>
          </a:p>
          <a:p>
            <a:endParaRPr lang="en-US" dirty="0"/>
          </a:p>
          <a:p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Mental Health America</a:t>
            </a: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Hilton Mark Center</a:t>
            </a: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Alexandria, VA</a:t>
            </a:r>
          </a:p>
          <a:p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June 3-5,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2015</a:t>
            </a:r>
          </a:p>
          <a:p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</a:rPr>
              <a:t>*Special low price for 2014 meeting participants</a:t>
            </a:r>
            <a:endParaRPr lang="en-US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9600"/>
            <a:ext cx="4591234" cy="513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3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SAFE TRAVELS.  SEE YOU NEXT JUNE!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3161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5638800"/>
            <a:ext cx="5486400" cy="1143000"/>
          </a:xfrm>
          <a:solidFill>
            <a:srgbClr val="FF9900"/>
          </a:solidFill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672C94"/>
                </a:solidFill>
              </a:rPr>
              <a:t>B</a:t>
            </a:r>
            <a:r>
              <a:rPr lang="en-US" sz="9600" dirty="0" smtClean="0">
                <a:solidFill>
                  <a:srgbClr val="CC0000"/>
                </a:solidFill>
              </a:rPr>
              <a:t>4</a:t>
            </a:r>
            <a:r>
              <a:rPr lang="en-US" sz="9600" dirty="0" smtClean="0"/>
              <a:t>Stage</a:t>
            </a:r>
            <a:r>
              <a:rPr lang="en-US" sz="9600" dirty="0" smtClean="0">
                <a:solidFill>
                  <a:srgbClr val="CC0000"/>
                </a:solidFill>
              </a:rPr>
              <a:t>4 </a:t>
            </a:r>
            <a:endParaRPr lang="en-US" sz="8800" b="1" dirty="0"/>
          </a:p>
        </p:txBody>
      </p:sp>
      <p:pic>
        <p:nvPicPr>
          <p:cNvPr id="4" name="Picture 3" descr="http://www.conceptsystems.com/img/large/new_mha_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5650522" cy="170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981200" y="5638800"/>
            <a:ext cx="5486400" cy="0"/>
          </a:xfrm>
          <a:prstGeom prst="line">
            <a:avLst/>
          </a:prstGeom>
          <a:ln w="76200">
            <a:solidFill>
              <a:srgbClr val="204D8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254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672C94"/>
                </a:solidFill>
              </a:rPr>
              <a:t>B</a:t>
            </a:r>
            <a:r>
              <a:rPr lang="en-US" sz="9600" dirty="0" smtClean="0">
                <a:solidFill>
                  <a:srgbClr val="CC0000"/>
                </a:solidFill>
              </a:rPr>
              <a:t>4</a:t>
            </a:r>
            <a:r>
              <a:rPr lang="en-US" sz="9600" dirty="0" smtClean="0"/>
              <a:t>Stage</a:t>
            </a:r>
            <a:r>
              <a:rPr lang="en-US" sz="9600" dirty="0" smtClean="0">
                <a:solidFill>
                  <a:srgbClr val="CC0000"/>
                </a:solidFill>
              </a:rPr>
              <a:t>4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800" b="1" dirty="0" smtClean="0"/>
              <a:t>In 2015…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Marketing and messaging.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Focus on prevention and earlier interventions.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Outreach to youth and special populations.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Tie-in to advocacy around other (often co-occurring) chronic conditions.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Our call to action.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32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9275"/>
            <a:ext cx="8595360" cy="7461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672C94"/>
                </a:solidFill>
              </a:rPr>
              <a:t>B</a:t>
            </a:r>
            <a:r>
              <a:rPr lang="en-US" sz="9600" dirty="0" smtClean="0">
                <a:solidFill>
                  <a:srgbClr val="CC0000"/>
                </a:solidFill>
              </a:rPr>
              <a:t>4</a:t>
            </a:r>
            <a:r>
              <a:rPr lang="en-US" sz="9600" dirty="0" smtClean="0"/>
              <a:t>Stage</a:t>
            </a:r>
            <a:r>
              <a:rPr lang="en-US" sz="9600" dirty="0" smtClean="0">
                <a:solidFill>
                  <a:srgbClr val="CC0000"/>
                </a:solidFill>
              </a:rPr>
              <a:t>4 </a:t>
            </a:r>
            <a:br>
              <a:rPr lang="en-US" sz="9600" dirty="0" smtClean="0">
                <a:solidFill>
                  <a:srgbClr val="CC0000"/>
                </a:solidFill>
              </a:rPr>
            </a:br>
            <a:r>
              <a:rPr lang="en-US" sz="4400" b="1" dirty="0" smtClean="0"/>
              <a:t>Marketing and Messaging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2286000"/>
            <a:ext cx="8610600" cy="39599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Program branding.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Social media.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Ubiquitous symbol.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Elevator speech (with time to spare!).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9275"/>
            <a:ext cx="8595360" cy="7461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672C94"/>
                </a:solidFill>
              </a:rPr>
              <a:t>B</a:t>
            </a:r>
            <a:r>
              <a:rPr lang="en-US" sz="9600" dirty="0" smtClean="0">
                <a:solidFill>
                  <a:srgbClr val="CC0000"/>
                </a:solidFill>
              </a:rPr>
              <a:t>4</a:t>
            </a:r>
            <a:r>
              <a:rPr lang="en-US" sz="9600" dirty="0" smtClean="0"/>
              <a:t>Stage</a:t>
            </a:r>
            <a:r>
              <a:rPr lang="en-US" sz="9600" dirty="0" smtClean="0">
                <a:solidFill>
                  <a:srgbClr val="CC0000"/>
                </a:solidFill>
              </a:rPr>
              <a:t>4 </a:t>
            </a:r>
            <a:br>
              <a:rPr lang="en-US" sz="9600" dirty="0" smtClean="0">
                <a:solidFill>
                  <a:srgbClr val="CC0000"/>
                </a:solidFill>
              </a:rPr>
            </a:br>
            <a:r>
              <a:rPr lang="en-US" sz="4400" b="1" dirty="0" smtClean="0"/>
              <a:t>Prevention and Earlier Intervention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2209800"/>
            <a:ext cx="8610600" cy="37338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Promotes wellness strategies.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Expanded MH screening.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Targeted referrals.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Supports comprehensive services – including health care, counseling, pharmacological, peer, family, and social supports.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Integration of health and behavioral health.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30275"/>
            <a:ext cx="8595360" cy="746125"/>
          </a:xfrm>
        </p:spPr>
        <p:txBody>
          <a:bodyPr>
            <a:noAutofit/>
          </a:bodyPr>
          <a:lstStyle/>
          <a:p>
            <a:r>
              <a:rPr lang="en-US" sz="9600" dirty="0">
                <a:solidFill>
                  <a:srgbClr val="39A014"/>
                </a:solidFill>
              </a:rPr>
              <a:t>#</a:t>
            </a:r>
            <a:r>
              <a:rPr lang="en-US" sz="9600" dirty="0">
                <a:solidFill>
                  <a:srgbClr val="672C94"/>
                </a:solidFill>
              </a:rPr>
              <a:t>B</a:t>
            </a:r>
            <a:r>
              <a:rPr lang="en-US" sz="9600" dirty="0">
                <a:solidFill>
                  <a:srgbClr val="CC0000"/>
                </a:solidFill>
              </a:rPr>
              <a:t>4</a:t>
            </a:r>
            <a:r>
              <a:rPr lang="en-US" sz="9600" dirty="0"/>
              <a:t>Stage</a:t>
            </a:r>
            <a:r>
              <a:rPr lang="en-US" sz="9600" dirty="0">
                <a:solidFill>
                  <a:srgbClr val="CC0000"/>
                </a:solidFill>
              </a:rPr>
              <a:t>4 </a:t>
            </a:r>
            <a:r>
              <a:rPr lang="en-US" sz="9600" dirty="0" smtClean="0">
                <a:solidFill>
                  <a:srgbClr val="CC0000"/>
                </a:solidFill>
              </a:rPr>
              <a:t/>
            </a:r>
            <a:br>
              <a:rPr lang="en-US" sz="9600" dirty="0" smtClean="0">
                <a:solidFill>
                  <a:srgbClr val="CC0000"/>
                </a:solidFill>
              </a:rPr>
            </a:br>
            <a:r>
              <a:rPr lang="en-US" sz="4400" b="1" dirty="0" smtClean="0"/>
              <a:t>Outreach to Youth and Special Populations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2819400"/>
            <a:ext cx="8610600" cy="3426572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Twitter hashtag/social media connection.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Logo design contest.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Core public education take-home.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25475"/>
            <a:ext cx="8595360" cy="7461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672C94"/>
                </a:solidFill>
              </a:rPr>
              <a:t>B</a:t>
            </a:r>
            <a:r>
              <a:rPr lang="en-US" sz="9600" dirty="0" smtClean="0">
                <a:solidFill>
                  <a:srgbClr val="CC0000"/>
                </a:solidFill>
              </a:rPr>
              <a:t>4</a:t>
            </a:r>
            <a:r>
              <a:rPr lang="en-US" sz="9600" dirty="0" smtClean="0"/>
              <a:t>Stage</a:t>
            </a:r>
            <a:r>
              <a:rPr lang="en-US" sz="9600" dirty="0" smtClean="0">
                <a:solidFill>
                  <a:srgbClr val="CC0000"/>
                </a:solidFill>
              </a:rPr>
              <a:t>4 </a:t>
            </a:r>
            <a:br>
              <a:rPr lang="en-US" sz="9600" dirty="0" smtClean="0">
                <a:solidFill>
                  <a:srgbClr val="CC0000"/>
                </a:solidFill>
              </a:rPr>
            </a:br>
            <a:r>
              <a:rPr lang="en-US" sz="4400" b="1" dirty="0" smtClean="0"/>
              <a:t>Tie-In to Chronic Disease Advocacy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2438400"/>
            <a:ext cx="8610600" cy="3807572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Anti-stigmatizing, anti-discriminatory.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Builds a bridge to other advocates.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Creates a language for integrating disease management strategies.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Tie-in to advocacy around other (often co-occurring) chronic conditions.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49275"/>
            <a:ext cx="8595360" cy="74612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672C94"/>
                </a:solidFill>
              </a:rPr>
              <a:t>B</a:t>
            </a:r>
            <a:r>
              <a:rPr lang="en-US" sz="9600" dirty="0" smtClean="0">
                <a:solidFill>
                  <a:srgbClr val="CC0000"/>
                </a:solidFill>
              </a:rPr>
              <a:t>4</a:t>
            </a:r>
            <a:r>
              <a:rPr lang="en-US" sz="9600" dirty="0" smtClean="0"/>
              <a:t>Stage</a:t>
            </a:r>
            <a:r>
              <a:rPr lang="en-US" sz="9600" dirty="0" smtClean="0">
                <a:solidFill>
                  <a:srgbClr val="CC0000"/>
                </a:solidFill>
              </a:rPr>
              <a:t>4 </a:t>
            </a:r>
            <a:br>
              <a:rPr lang="en-US" sz="9600" dirty="0" smtClean="0">
                <a:solidFill>
                  <a:srgbClr val="CC0000"/>
                </a:solidFill>
              </a:rPr>
            </a:br>
            <a:r>
              <a:rPr lang="en-US" sz="4400" b="1" dirty="0" smtClean="0"/>
              <a:t>Our Call To Action</a:t>
            </a:r>
            <a:endParaRPr lang="en-US" sz="44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4800" y="2209800"/>
            <a:ext cx="8610600" cy="403617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Defines our mission and unique space.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Erects a big tent.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Communicates what we want.</a:t>
            </a:r>
          </a:p>
          <a:p>
            <a:pPr marL="514350" indent="-514350">
              <a:buFont typeface="+mj-lt"/>
              <a:buAutoNum type="arabicParenR"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Invites endorsements/petition signing.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70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672C94"/>
                </a:solidFill>
              </a:rPr>
              <a:t>B</a:t>
            </a:r>
            <a:r>
              <a:rPr lang="en-US" sz="5300" dirty="0" smtClean="0">
                <a:solidFill>
                  <a:srgbClr val="CC0000"/>
                </a:solidFill>
              </a:rPr>
              <a:t>4</a:t>
            </a:r>
            <a:r>
              <a:rPr lang="en-US" sz="5300" dirty="0" smtClean="0"/>
              <a:t>Stage</a:t>
            </a:r>
            <a:r>
              <a:rPr lang="en-US" sz="5300" dirty="0" smtClean="0">
                <a:solidFill>
                  <a:srgbClr val="CC0000"/>
                </a:solidFill>
              </a:rPr>
              <a:t>4: </a:t>
            </a:r>
            <a:r>
              <a:rPr lang="en-US" b="1" dirty="0" smtClean="0"/>
              <a:t>MHA’s Reach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en-US" sz="32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Email: 				25,000</a:t>
            </a: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Screening (est.):			300,000 annually</a:t>
            </a: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Website: 				2 million annually</a:t>
            </a: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Mental Health Month: 	3,000 downloads, </a:t>
            </a:r>
          </a:p>
          <a:p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</a:rPr>
              <a:t>					3 million+ reach</a:t>
            </a:r>
            <a:endParaRPr lang="en-US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49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HA">
  <a:themeElements>
    <a:clrScheme name="MHA">
      <a:dk1>
        <a:srgbClr val="6A737B"/>
      </a:dk1>
      <a:lt1>
        <a:sysClr val="window" lastClr="FFFFFF"/>
      </a:lt1>
      <a:dk2>
        <a:srgbClr val="005596"/>
      </a:dk2>
      <a:lt2>
        <a:srgbClr val="FFFFFF"/>
      </a:lt2>
      <a:accent1>
        <a:srgbClr val="005596"/>
      </a:accent1>
      <a:accent2>
        <a:srgbClr val="7AC142"/>
      </a:accent2>
      <a:accent3>
        <a:srgbClr val="B51A8A"/>
      </a:accent3>
      <a:accent4>
        <a:srgbClr val="FBB034"/>
      </a:accent4>
      <a:accent5>
        <a:srgbClr val="005596"/>
      </a:accent5>
      <a:accent6>
        <a:srgbClr val="7AC142"/>
      </a:accent6>
      <a:hlink>
        <a:srgbClr val="B51A8A"/>
      </a:hlink>
      <a:folHlink>
        <a:srgbClr val="B51A8A"/>
      </a:folHlink>
    </a:clrScheme>
    <a:fontScheme name="MH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GEARS</Template>
  <TotalTime>0</TotalTime>
  <Words>268</Words>
  <Application>Microsoft Office PowerPoint</Application>
  <PresentationFormat>On-screen Show (4:3)</PresentationFormat>
  <Paragraphs>67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MHA</vt:lpstr>
      <vt:lpstr>MHA: Looking Forward B4Stage4</vt:lpstr>
      <vt:lpstr>B4Stage4 </vt:lpstr>
      <vt:lpstr>B4Stage4</vt:lpstr>
      <vt:lpstr>B4Stage4  Marketing and Messaging</vt:lpstr>
      <vt:lpstr>B4Stage4  Prevention and Earlier Intervention</vt:lpstr>
      <vt:lpstr>#B4Stage4  Outreach to Youth and Special Populations</vt:lpstr>
      <vt:lpstr>B4Stage4  Tie-In to Chronic Disease Advocacy</vt:lpstr>
      <vt:lpstr>B4Stage4  Our Call To Action</vt:lpstr>
      <vt:lpstr>B4Stage4: MHA’s Reach</vt:lpstr>
      <vt:lpstr>MHA and NAMI: New Media Presence</vt:lpstr>
      <vt:lpstr>What Comes Before Stage 4</vt:lpstr>
      <vt:lpstr>Join the Cause. Endorse B4Stage4 Today!</vt:lpstr>
      <vt:lpstr>For a B4Stage4 Update  </vt:lpstr>
      <vt:lpstr>SAFE TRAVELS.  SEE YOU NEXT JUNE!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2011-07-11T19:14:48Z</dcterms:created>
  <dcterms:modified xsi:type="dcterms:W3CDTF">2014-09-03T20:44:40Z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1033</vt:i4>
  </property>
  <property fmtid="{D5CDD505-2E9C-101B-9397-08002B2CF9AE}" pid="3" name="_Version">
    <vt:lpwstr>12.0.4518</vt:lpwstr>
  </property>
</Properties>
</file>